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7" r:id="rId3"/>
    <p:sldId id="269" r:id="rId4"/>
    <p:sldId id="270" r:id="rId5"/>
    <p:sldId id="271" r:id="rId6"/>
    <p:sldId id="27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napToGrid="0">
      <p:cViewPr varScale="1">
        <p:scale>
          <a:sx n="63" d="100"/>
          <a:sy n="63" d="100"/>
        </p:scale>
        <p:origin x="1000" y="-1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812461" y="2691422"/>
            <a:ext cx="8764099" cy="2510498"/>
          </a:xfrm>
          <a:prstGeom prst="rect">
            <a:avLst/>
          </a:prstGeom>
        </p:spPr>
        <p:txBody>
          <a:bodyPr/>
          <a:lstStyle/>
          <a:p>
            <a:pPr algn="just">
              <a:lnSpc>
                <a:spcPct val="115000"/>
              </a:lnSpc>
              <a:spcAft>
                <a:spcPts val="1000"/>
              </a:spcAft>
            </a:pPr>
            <a:r>
              <a:rPr lang="en-US" sz="4400" b="1" dirty="0">
                <a:effectLst/>
              </a:rPr>
              <a:t>Lecture 1: </a:t>
            </a:r>
            <a:r>
              <a:rPr lang="en-US" sz="4000" dirty="0">
                <a:effectLst/>
              </a:rPr>
              <a:t>ICTs- meaning, concepts, basics of ICTs, global and national status</a:t>
            </a:r>
            <a:endParaRPr lang="en-IN" sz="36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endParaRPr lang="en-IN" sz="4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8F25B8-B419-724E-2D40-8CCD00DCD239}"/>
              </a:ext>
            </a:extLst>
          </p:cNvPr>
          <p:cNvSpPr txBox="1"/>
          <p:nvPr/>
        </p:nvSpPr>
        <p:spPr>
          <a:xfrm>
            <a:off x="0" y="1696720"/>
            <a:ext cx="11805920" cy="5324535"/>
          </a:xfrm>
          <a:prstGeom prst="rect">
            <a:avLst/>
          </a:prstGeom>
          <a:noFill/>
        </p:spPr>
        <p:txBody>
          <a:bodyPr wrap="square">
            <a:spAutoFit/>
          </a:bodyPr>
          <a:lstStyle/>
          <a:p>
            <a:pPr algn="ctr"/>
            <a:r>
              <a:rPr lang="en-US" sz="2400" b="1" dirty="0"/>
              <a:t>ICT Meaning</a:t>
            </a:r>
          </a:p>
          <a:p>
            <a:pPr marL="285750" indent="-285750" algn="just">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Information and Communication Technology (ICT) concept involves transfer and use of all kinds of information. It is the driving force of social changes in the 21st century. It affects all aspects of life as we know it and without it, life would be virtually unimaginable. </a:t>
            </a:r>
          </a:p>
          <a:p>
            <a:pPr marL="285750" indent="-285750" algn="just">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The ICT term includes all technical terms that are used for handling information and facilitating communication, including computers, network hardware, communication lines and all the necessary software. In other words, ICT is comprised of information technology, telephony, electronic media, and all types of process and transfer of audio and video signals and all control and managing functions based on network technologies. </a:t>
            </a:r>
          </a:p>
          <a:p>
            <a:pPr marL="285750" indent="-285750" algn="just">
              <a:buFont typeface="Wingdings" panose="05000000000000000000" pitchFamily="2" charset="2"/>
              <a:buChar char="§"/>
            </a:pPr>
            <a:r>
              <a:rPr lang="en-US" sz="2000" b="0" i="0" dirty="0">
                <a:solidFill>
                  <a:srgbClr val="1F1F1F"/>
                </a:solidFill>
                <a:effectLst/>
                <a:latin typeface="Times New Roman" panose="02020603050405020304" pitchFamily="18" charset="0"/>
                <a:cs typeface="Times New Roman" panose="02020603050405020304" pitchFamily="18" charset="0"/>
              </a:rPr>
              <a:t>Information and communication technology (ICT) in agriculture, also known as e-agriculture, refers to the use of ICTs to enhance agricultural and rural development. ICTs can be used to improve agricultural productivity, food security, and rural livelihoods in a number of ways.</a:t>
            </a:r>
          </a:p>
          <a:p>
            <a:pPr marL="285750" indent="-285750" algn="just">
              <a:buFont typeface="Wingdings" panose="05000000000000000000" pitchFamily="2" charset="2"/>
              <a:buChar char="§"/>
            </a:pPr>
            <a:r>
              <a:rPr lang="en-US" sz="2000" b="0" i="0" dirty="0">
                <a:solidFill>
                  <a:srgbClr val="1F1F1F"/>
                </a:solidFill>
                <a:effectLst/>
                <a:latin typeface="Times New Roman" panose="02020603050405020304" pitchFamily="18" charset="0"/>
                <a:cs typeface="Times New Roman" panose="02020603050405020304" pitchFamily="18" charset="0"/>
              </a:rPr>
              <a:t>ICTs are having a major impact on agriculture. They are helping farmers to improve their productivity, reduce their costs, and increase their profits. They are also helping to improve food security and to make agriculture more sustainable.</a:t>
            </a:r>
          </a:p>
          <a:p>
            <a:endParaRPr lang="en-US" dirty="0">
              <a:solidFill>
                <a:srgbClr val="1F1F1F"/>
              </a:solidFill>
              <a:latin typeface="Google Sans"/>
            </a:endParaRPr>
          </a:p>
          <a:p>
            <a:endParaRPr lang="en-IN" dirty="0"/>
          </a:p>
        </p:txBody>
      </p:sp>
    </p:spTree>
    <p:extLst>
      <p:ext uri="{BB962C8B-B14F-4D97-AF65-F5344CB8AC3E}">
        <p14:creationId xmlns:p14="http://schemas.microsoft.com/office/powerpoint/2010/main" val="3282003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0B6407-468F-F393-FCCF-932D99E94F85}"/>
              </a:ext>
            </a:extLst>
          </p:cNvPr>
          <p:cNvSpPr txBox="1"/>
          <p:nvPr/>
        </p:nvSpPr>
        <p:spPr>
          <a:xfrm>
            <a:off x="116840" y="1536174"/>
            <a:ext cx="11973560" cy="4462760"/>
          </a:xfrm>
          <a:prstGeom prst="rect">
            <a:avLst/>
          </a:prstGeom>
          <a:noFill/>
        </p:spPr>
        <p:txBody>
          <a:bodyPr wrap="square">
            <a:spAutoFit/>
          </a:bodyPr>
          <a:lstStyle/>
          <a:p>
            <a:pPr algn="ctr"/>
            <a:r>
              <a:rPr lang="en-US" sz="2400" b="1" dirty="0">
                <a:solidFill>
                  <a:srgbClr val="1F1F1F"/>
                </a:solidFill>
                <a:latin typeface="Times New Roman" panose="02020603050405020304" pitchFamily="18" charset="0"/>
                <a:cs typeface="Times New Roman" panose="02020603050405020304" pitchFamily="18" charset="0"/>
              </a:rPr>
              <a:t>B</a:t>
            </a:r>
            <a:r>
              <a:rPr lang="en-US" sz="2400" b="1" i="0" dirty="0">
                <a:solidFill>
                  <a:srgbClr val="1F1F1F"/>
                </a:solidFill>
                <a:effectLst/>
                <a:latin typeface="Times New Roman" panose="02020603050405020304" pitchFamily="18" charset="0"/>
                <a:cs typeface="Times New Roman" panose="02020603050405020304" pitchFamily="18" charset="0"/>
              </a:rPr>
              <a:t>enefits of ICT in Agriculture </a:t>
            </a:r>
          </a:p>
          <a:p>
            <a:pPr algn="l"/>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b="1" i="0" dirty="0">
                <a:solidFill>
                  <a:srgbClr val="1F1F1F"/>
                </a:solidFill>
                <a:effectLst/>
                <a:latin typeface="Times New Roman" panose="02020603050405020304" pitchFamily="18" charset="0"/>
                <a:cs typeface="Times New Roman" panose="02020603050405020304" pitchFamily="18" charset="0"/>
              </a:rPr>
              <a:t>Improved access to information: </a:t>
            </a:r>
            <a:r>
              <a:rPr lang="en-US" sz="2000" b="0" i="0" dirty="0">
                <a:solidFill>
                  <a:srgbClr val="1F1F1F"/>
                </a:solidFill>
                <a:effectLst/>
                <a:latin typeface="Times New Roman" panose="02020603050405020304" pitchFamily="18" charset="0"/>
                <a:cs typeface="Times New Roman" panose="02020603050405020304" pitchFamily="18" charset="0"/>
              </a:rPr>
              <a:t>ICTs can be used to provide farmers with access to information about crop production, pests and diseases, weather, and markets. This information can help farmers make better decisions about their farming practices, which can lead to improved productivity.</a:t>
            </a:r>
          </a:p>
          <a:p>
            <a:pPr algn="just"/>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b="1" i="0" dirty="0">
                <a:solidFill>
                  <a:srgbClr val="1F1F1F"/>
                </a:solidFill>
                <a:effectLst/>
                <a:latin typeface="Times New Roman" panose="02020603050405020304" pitchFamily="18" charset="0"/>
                <a:cs typeface="Times New Roman" panose="02020603050405020304" pitchFamily="18" charset="0"/>
              </a:rPr>
              <a:t>Increased efficiency: </a:t>
            </a:r>
            <a:r>
              <a:rPr lang="en-US" sz="2000" b="0" i="0" dirty="0">
                <a:solidFill>
                  <a:srgbClr val="1F1F1F"/>
                </a:solidFill>
                <a:effectLst/>
                <a:latin typeface="Times New Roman" panose="02020603050405020304" pitchFamily="18" charset="0"/>
                <a:cs typeface="Times New Roman" panose="02020603050405020304" pitchFamily="18" charset="0"/>
              </a:rPr>
              <a:t>ICTs can be used to automate tasks such as irrigation, pest control, and record keeping. This can save farmers time and money, and it can also help to improve the accuracy of data collection.</a:t>
            </a:r>
          </a:p>
          <a:p>
            <a:pPr algn="just"/>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b="1" i="0" dirty="0">
                <a:solidFill>
                  <a:srgbClr val="1F1F1F"/>
                </a:solidFill>
                <a:effectLst/>
                <a:latin typeface="Times New Roman" panose="02020603050405020304" pitchFamily="18" charset="0"/>
                <a:cs typeface="Times New Roman" panose="02020603050405020304" pitchFamily="18" charset="0"/>
              </a:rPr>
              <a:t>Enhanced connectivity: </a:t>
            </a:r>
            <a:r>
              <a:rPr lang="en-US" sz="2000" b="0" i="0" dirty="0">
                <a:solidFill>
                  <a:srgbClr val="1F1F1F"/>
                </a:solidFill>
                <a:effectLst/>
                <a:latin typeface="Times New Roman" panose="02020603050405020304" pitchFamily="18" charset="0"/>
                <a:cs typeface="Times New Roman" panose="02020603050405020304" pitchFamily="18" charset="0"/>
              </a:rPr>
              <a:t>ICTs can be used to connect farmers to markets, suppliers, and other stakeholders. This can help farmers to improve their access to markets and to get better prices for their produce.</a:t>
            </a:r>
          </a:p>
          <a:p>
            <a:pPr algn="just"/>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b="1" i="0" dirty="0">
                <a:solidFill>
                  <a:srgbClr val="1F1F1F"/>
                </a:solidFill>
                <a:effectLst/>
                <a:latin typeface="Times New Roman" panose="02020603050405020304" pitchFamily="18" charset="0"/>
                <a:cs typeface="Times New Roman" panose="02020603050405020304" pitchFamily="18" charset="0"/>
              </a:rPr>
              <a:t>Improved decision-making: </a:t>
            </a:r>
            <a:r>
              <a:rPr lang="en-US" sz="2000" b="0" i="0" dirty="0">
                <a:solidFill>
                  <a:srgbClr val="1F1F1F"/>
                </a:solidFill>
                <a:effectLst/>
                <a:latin typeface="Times New Roman" panose="02020603050405020304" pitchFamily="18" charset="0"/>
                <a:cs typeface="Times New Roman" panose="02020603050405020304" pitchFamily="18" charset="0"/>
              </a:rPr>
              <a:t>ICTs can be used to analyze data and develop models to help farmers make better decisions about their farming practices. This can help farmers reduce risks and improve their chances of success.</a:t>
            </a:r>
          </a:p>
        </p:txBody>
      </p:sp>
    </p:spTree>
    <p:extLst>
      <p:ext uri="{BB962C8B-B14F-4D97-AF65-F5344CB8AC3E}">
        <p14:creationId xmlns:p14="http://schemas.microsoft.com/office/powerpoint/2010/main" val="2722464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876114-4193-72B6-EE04-2EC684286ADB}"/>
              </a:ext>
            </a:extLst>
          </p:cNvPr>
          <p:cNvSpPr txBox="1"/>
          <p:nvPr/>
        </p:nvSpPr>
        <p:spPr>
          <a:xfrm>
            <a:off x="162560" y="2136338"/>
            <a:ext cx="11673840" cy="3785652"/>
          </a:xfrm>
          <a:prstGeom prst="rect">
            <a:avLst/>
          </a:prstGeom>
          <a:noFill/>
        </p:spPr>
        <p:txBody>
          <a:bodyPr wrap="square">
            <a:spAutoFit/>
          </a:bodyPr>
          <a:lstStyle/>
          <a:p>
            <a:pPr algn="ctr"/>
            <a:r>
              <a:rPr lang="en-US" sz="2000" b="1" dirty="0">
                <a:solidFill>
                  <a:srgbClr val="1F1F1F"/>
                </a:solidFill>
                <a:latin typeface="Times New Roman" panose="02020603050405020304" pitchFamily="18" charset="0"/>
                <a:cs typeface="Times New Roman" panose="02020603050405020304" pitchFamily="18" charset="0"/>
              </a:rPr>
              <a:t>D</a:t>
            </a:r>
            <a:r>
              <a:rPr lang="en-US" sz="2000" b="1" i="0" dirty="0">
                <a:solidFill>
                  <a:srgbClr val="1F1F1F"/>
                </a:solidFill>
                <a:effectLst/>
                <a:latin typeface="Times New Roman" panose="02020603050405020304" pitchFamily="18" charset="0"/>
                <a:cs typeface="Times New Roman" panose="02020603050405020304" pitchFamily="18" charset="0"/>
              </a:rPr>
              <a:t>ifferent ICTs in agriculture</a:t>
            </a:r>
          </a:p>
          <a:p>
            <a:pPr algn="just">
              <a:buFont typeface="Arial" panose="020B0604020202020204" pitchFamily="34" charset="0"/>
              <a:buChar char="•"/>
            </a:pPr>
            <a:r>
              <a:rPr lang="en-US" sz="2000" b="1" i="0" dirty="0">
                <a:solidFill>
                  <a:srgbClr val="1F1F1F"/>
                </a:solidFill>
                <a:effectLst/>
                <a:latin typeface="Times New Roman" panose="02020603050405020304" pitchFamily="18" charset="0"/>
                <a:cs typeface="Times New Roman" panose="02020603050405020304" pitchFamily="18" charset="0"/>
              </a:rPr>
              <a:t>Mobile phones: </a:t>
            </a:r>
            <a:r>
              <a:rPr lang="en-US" sz="2000" b="0" i="0" dirty="0">
                <a:solidFill>
                  <a:srgbClr val="1F1F1F"/>
                </a:solidFill>
                <a:effectLst/>
                <a:latin typeface="Times New Roman" panose="02020603050405020304" pitchFamily="18" charset="0"/>
                <a:cs typeface="Times New Roman" panose="02020603050405020304" pitchFamily="18" charset="0"/>
              </a:rPr>
              <a:t>Mobile phones are one of the most widely used ICTs in agriculture. They can be used to access information, to communicate with other farmers, and to connect to markets.</a:t>
            </a:r>
          </a:p>
          <a:p>
            <a:pPr algn="just"/>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b="1" i="0" dirty="0">
                <a:solidFill>
                  <a:srgbClr val="1F1F1F"/>
                </a:solidFill>
                <a:effectLst/>
                <a:latin typeface="Times New Roman" panose="02020603050405020304" pitchFamily="18" charset="0"/>
                <a:cs typeface="Times New Roman" panose="02020603050405020304" pitchFamily="18" charset="0"/>
              </a:rPr>
              <a:t>Computers: </a:t>
            </a:r>
            <a:r>
              <a:rPr lang="en-US" sz="2000" b="0" i="0" dirty="0">
                <a:solidFill>
                  <a:srgbClr val="1F1F1F"/>
                </a:solidFill>
                <a:effectLst/>
                <a:latin typeface="Times New Roman" panose="02020603050405020304" pitchFamily="18" charset="0"/>
                <a:cs typeface="Times New Roman" panose="02020603050405020304" pitchFamily="18" charset="0"/>
              </a:rPr>
              <a:t>Computers can be used to store and analyze data, to develop models, and to communicate with other farmers and stakeholders.</a:t>
            </a:r>
          </a:p>
          <a:p>
            <a:pPr algn="just"/>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b="1" i="0" dirty="0">
                <a:solidFill>
                  <a:srgbClr val="1F1F1F"/>
                </a:solidFill>
                <a:effectLst/>
                <a:latin typeface="Times New Roman" panose="02020603050405020304" pitchFamily="18" charset="0"/>
                <a:cs typeface="Times New Roman" panose="02020603050405020304" pitchFamily="18" charset="0"/>
              </a:rPr>
              <a:t>Satellites: </a:t>
            </a:r>
            <a:r>
              <a:rPr lang="en-US" sz="2000" b="0" i="0" dirty="0">
                <a:solidFill>
                  <a:srgbClr val="1F1F1F"/>
                </a:solidFill>
                <a:effectLst/>
                <a:latin typeface="Times New Roman" panose="02020603050405020304" pitchFamily="18" charset="0"/>
                <a:cs typeface="Times New Roman" panose="02020603050405020304" pitchFamily="18" charset="0"/>
              </a:rPr>
              <a:t>Satellites can be used to collect data about weather, soil conditions, and crop yields. This data can be used to improve agricultural planning and decision-making.</a:t>
            </a:r>
          </a:p>
          <a:p>
            <a:pPr algn="just"/>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b="1" i="0" dirty="0">
                <a:solidFill>
                  <a:srgbClr val="1F1F1F"/>
                </a:solidFill>
                <a:effectLst/>
                <a:latin typeface="Times New Roman" panose="02020603050405020304" pitchFamily="18" charset="0"/>
                <a:cs typeface="Times New Roman" panose="02020603050405020304" pitchFamily="18" charset="0"/>
              </a:rPr>
              <a:t>Sensors: </a:t>
            </a:r>
            <a:r>
              <a:rPr lang="en-US" sz="2000" b="0" i="0" dirty="0">
                <a:solidFill>
                  <a:srgbClr val="1F1F1F"/>
                </a:solidFill>
                <a:effectLst/>
                <a:latin typeface="Times New Roman" panose="02020603050405020304" pitchFamily="18" charset="0"/>
                <a:cs typeface="Times New Roman" panose="02020603050405020304" pitchFamily="18" charset="0"/>
              </a:rPr>
              <a:t>Sensors can be used to collect data about environmental conditions, such as temperature, humidity, and rainfall. This data can be used to improve irrigation scheduling and to monitor crop health.</a:t>
            </a:r>
          </a:p>
        </p:txBody>
      </p:sp>
    </p:spTree>
    <p:extLst>
      <p:ext uri="{BB962C8B-B14F-4D97-AF65-F5344CB8AC3E}">
        <p14:creationId xmlns:p14="http://schemas.microsoft.com/office/powerpoint/2010/main" val="3296842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BD8E96-0324-062B-8F43-21F416FBAE61}"/>
              </a:ext>
            </a:extLst>
          </p:cNvPr>
          <p:cNvSpPr txBox="1"/>
          <p:nvPr/>
        </p:nvSpPr>
        <p:spPr>
          <a:xfrm>
            <a:off x="223520" y="1342240"/>
            <a:ext cx="11877040" cy="5693866"/>
          </a:xfrm>
          <a:prstGeom prst="rect">
            <a:avLst/>
          </a:prstGeom>
          <a:noFill/>
        </p:spPr>
        <p:txBody>
          <a:bodyPr wrap="square">
            <a:spAutoFit/>
          </a:bodyPr>
          <a:lstStyle/>
          <a:p>
            <a:pPr algn="ctr"/>
            <a:r>
              <a:rPr lang="en-US" sz="2400" b="1" dirty="0">
                <a:latin typeface="Times New Roman" panose="02020603050405020304" pitchFamily="18" charset="0"/>
                <a:ea typeface="Times New Roman" panose="02020603050405020304" pitchFamily="18" charset="0"/>
              </a:rPr>
              <a:t>G</a:t>
            </a:r>
            <a:r>
              <a:rPr lang="en-US" sz="2400" b="1" dirty="0">
                <a:effectLst/>
                <a:latin typeface="Times New Roman" panose="02020603050405020304" pitchFamily="18" charset="0"/>
                <a:ea typeface="Times New Roman" panose="02020603050405020304" pitchFamily="18" charset="0"/>
              </a:rPr>
              <a:t>lobal and national status</a:t>
            </a:r>
          </a:p>
          <a:p>
            <a:pPr marL="342900" indent="-342900" algn="just">
              <a:buFont typeface="Wingdings" panose="05000000000000000000" pitchFamily="2" charset="2"/>
              <a:buChar char="§"/>
            </a:pPr>
            <a:r>
              <a:rPr lang="en-US" sz="2000" b="0" i="0" dirty="0">
                <a:solidFill>
                  <a:srgbClr val="1F1F1F"/>
                </a:solidFill>
                <a:effectLst/>
                <a:latin typeface="Times New Roman" panose="02020603050405020304" pitchFamily="18" charset="0"/>
                <a:cs typeface="Times New Roman" panose="02020603050405020304" pitchFamily="18" charset="0"/>
              </a:rPr>
              <a:t>The national status of ICT in agriculture varies from country to country. However, in general, ICTs are becoming increasingly important in agriculture around the world.</a:t>
            </a:r>
          </a:p>
          <a:p>
            <a:pPr algn="just"/>
            <a:endParaRPr lang="en-US" sz="2000" b="0" i="0" dirty="0">
              <a:solidFill>
                <a:srgbClr val="1F1F1F"/>
              </a:solidFill>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en-US" sz="2000" b="0" i="0" dirty="0">
                <a:solidFill>
                  <a:srgbClr val="1F1F1F"/>
                </a:solidFill>
                <a:effectLst/>
                <a:latin typeface="Times New Roman" panose="02020603050405020304" pitchFamily="18" charset="0"/>
                <a:cs typeface="Times New Roman" panose="02020603050405020304" pitchFamily="18" charset="0"/>
              </a:rPr>
              <a:t>In some countries, such as India and Kenya, ICTs are already being used extensively in agriculture. Farmers in these countries are using mobile phones to access information about weather, pests, and markets. They are also using satellite data to monitor crop yields and to track the progress of their crops throughout the growing season.</a:t>
            </a:r>
          </a:p>
          <a:p>
            <a:pPr algn="just"/>
            <a:endParaRPr lang="en-US" sz="2000" b="0" i="0" dirty="0">
              <a:solidFill>
                <a:srgbClr val="1F1F1F"/>
              </a:solidFill>
              <a:effectLst/>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en-US" sz="2000" b="0" i="0" dirty="0">
                <a:solidFill>
                  <a:srgbClr val="1F1F1F"/>
                </a:solidFill>
                <a:effectLst/>
                <a:latin typeface="Times New Roman" panose="02020603050405020304" pitchFamily="18" charset="0"/>
                <a:cs typeface="Times New Roman" panose="02020603050405020304" pitchFamily="18" charset="0"/>
              </a:rPr>
              <a:t>In other countries, such as the United States and the European Union, ICTs are still being adopted more slowly. However, there is a growing recognition of the potential benefits of ICTs for agriculture, and there are a number of initiatives underway to promote the use of these technologies.</a:t>
            </a:r>
          </a:p>
          <a:p>
            <a:pPr marL="342900" indent="-342900" algn="just">
              <a:buFont typeface="Wingdings" panose="05000000000000000000" pitchFamily="2" charset="2"/>
              <a:buChar char="§"/>
            </a:pPr>
            <a:endParaRPr lang="en-US" sz="2000" dirty="0">
              <a:solidFill>
                <a:srgbClr val="1F1F1F"/>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en-US" sz="2000" b="0" i="0" dirty="0">
                <a:solidFill>
                  <a:srgbClr val="1F1F1F"/>
                </a:solidFill>
                <a:effectLst/>
                <a:latin typeface="Times New Roman" panose="02020603050405020304" pitchFamily="18" charset="0"/>
                <a:cs typeface="Times New Roman" panose="02020603050405020304" pitchFamily="18" charset="0"/>
              </a:rPr>
              <a:t>According to the International Telecommunication Union (ITU), 58% of farmers in the world had access to a mobile phone in 2021. This number has been steadily increasing in recent years, and it is expected to continue to grow in the future.</a:t>
            </a:r>
          </a:p>
          <a:p>
            <a:br>
              <a:rPr lang="en-US" sz="2000" dirty="0"/>
            </a:br>
            <a:endParaRPr lang="en-US" sz="2000" b="0" i="0" dirty="0">
              <a:solidFill>
                <a:srgbClr val="1F1F1F"/>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6056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DF10E7-7113-E0AD-C362-1C54C619AE34}"/>
              </a:ext>
            </a:extLst>
          </p:cNvPr>
          <p:cNvSpPr txBox="1"/>
          <p:nvPr/>
        </p:nvSpPr>
        <p:spPr>
          <a:xfrm>
            <a:off x="0" y="1857723"/>
            <a:ext cx="11938000" cy="4154984"/>
          </a:xfrm>
          <a:prstGeom prst="rect">
            <a:avLst/>
          </a:prstGeom>
          <a:noFill/>
        </p:spPr>
        <p:txBody>
          <a:bodyPr wrap="square">
            <a:spAutoFit/>
          </a:bodyPr>
          <a:lstStyle/>
          <a:p>
            <a:pPr algn="just"/>
            <a:r>
              <a:rPr lang="en-US" sz="2400" b="1" dirty="0">
                <a:solidFill>
                  <a:srgbClr val="1F1F1F"/>
                </a:solidFill>
                <a:latin typeface="Times New Roman" panose="02020603050405020304" pitchFamily="18" charset="0"/>
                <a:cs typeface="Times New Roman" panose="02020603050405020304" pitchFamily="18" charset="0"/>
              </a:rPr>
              <a:t>A</a:t>
            </a:r>
            <a:r>
              <a:rPr lang="en-US" sz="2400" b="1" i="0" dirty="0">
                <a:solidFill>
                  <a:srgbClr val="1F1F1F"/>
                </a:solidFill>
                <a:effectLst/>
                <a:latin typeface="Times New Roman" panose="02020603050405020304" pitchFamily="18" charset="0"/>
                <a:cs typeface="Times New Roman" panose="02020603050405020304" pitchFamily="18" charset="0"/>
              </a:rPr>
              <a:t> </a:t>
            </a:r>
            <a:r>
              <a:rPr lang="en-US" sz="2400" b="1" dirty="0">
                <a:solidFill>
                  <a:srgbClr val="1F1F1F"/>
                </a:solidFill>
                <a:latin typeface="Times New Roman" panose="02020603050405020304" pitchFamily="18" charset="0"/>
                <a:cs typeface="Times New Roman" panose="02020603050405020304" pitchFamily="18" charset="0"/>
              </a:rPr>
              <a:t>S</a:t>
            </a:r>
            <a:r>
              <a:rPr lang="en-US" sz="2400" b="1" i="0" dirty="0">
                <a:solidFill>
                  <a:srgbClr val="1F1F1F"/>
                </a:solidFill>
                <a:effectLst/>
                <a:latin typeface="Times New Roman" panose="02020603050405020304" pitchFamily="18" charset="0"/>
                <a:cs typeface="Times New Roman" panose="02020603050405020304" pitchFamily="18" charset="0"/>
              </a:rPr>
              <a:t>tatistical </a:t>
            </a:r>
            <a:r>
              <a:rPr lang="en-US" sz="2400" b="1" dirty="0">
                <a:solidFill>
                  <a:srgbClr val="1F1F1F"/>
                </a:solidFill>
                <a:latin typeface="Times New Roman" panose="02020603050405020304" pitchFamily="18" charset="0"/>
                <a:cs typeface="Times New Roman" panose="02020603050405020304" pitchFamily="18" charset="0"/>
              </a:rPr>
              <a:t>O</a:t>
            </a:r>
            <a:r>
              <a:rPr lang="en-US" sz="2400" b="1" i="0" dirty="0">
                <a:solidFill>
                  <a:srgbClr val="1F1F1F"/>
                </a:solidFill>
                <a:effectLst/>
                <a:latin typeface="Times New Roman" panose="02020603050405020304" pitchFamily="18" charset="0"/>
                <a:cs typeface="Times New Roman" panose="02020603050405020304" pitchFamily="18" charset="0"/>
              </a:rPr>
              <a:t>verview of the Use of ICTs by Farmers in India:</a:t>
            </a:r>
          </a:p>
          <a:p>
            <a:pPr algn="just"/>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b="1" i="0" dirty="0">
                <a:solidFill>
                  <a:srgbClr val="1F1F1F"/>
                </a:solidFill>
                <a:effectLst/>
                <a:latin typeface="Times New Roman" panose="02020603050405020304" pitchFamily="18" charset="0"/>
                <a:cs typeface="Times New Roman" panose="02020603050405020304" pitchFamily="18" charset="0"/>
              </a:rPr>
              <a:t>Percentage of farmers with access to mobile phones: </a:t>
            </a:r>
            <a:r>
              <a:rPr lang="en-US" sz="2000" b="0" i="0" dirty="0">
                <a:solidFill>
                  <a:srgbClr val="1F1F1F"/>
                </a:solidFill>
                <a:effectLst/>
                <a:latin typeface="Times New Roman" panose="02020603050405020304" pitchFamily="18" charset="0"/>
                <a:cs typeface="Times New Roman" panose="02020603050405020304" pitchFamily="18" charset="0"/>
              </a:rPr>
              <a:t>According to the National Sample Survey Office (NSSO), 67% of farmers in India had access to a mobile phone in 2019. This number has been steadily increasing in recent years, and it is expected to continue to grow in the future.</a:t>
            </a:r>
          </a:p>
          <a:p>
            <a:pPr algn="just"/>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b="1" i="0" dirty="0">
                <a:solidFill>
                  <a:srgbClr val="1F1F1F"/>
                </a:solidFill>
                <a:effectLst/>
                <a:latin typeface="Times New Roman" panose="02020603050405020304" pitchFamily="18" charset="0"/>
                <a:cs typeface="Times New Roman" panose="02020603050405020304" pitchFamily="18" charset="0"/>
              </a:rPr>
              <a:t>Percentage of farmers using mobile phones for agricultural purposes: </a:t>
            </a:r>
            <a:r>
              <a:rPr lang="en-US" sz="2000" b="0" i="0" dirty="0">
                <a:solidFill>
                  <a:srgbClr val="1F1F1F"/>
                </a:solidFill>
                <a:effectLst/>
                <a:latin typeface="Times New Roman" panose="02020603050405020304" pitchFamily="18" charset="0"/>
                <a:cs typeface="Times New Roman" panose="02020603050405020304" pitchFamily="18" charset="0"/>
              </a:rPr>
              <a:t>The NSSO survey also found that 38% of farmers who had access to a mobile phone were using it for agricultural purposes. This includes activities such as accessing weather forecasts, market information, and agricultural advice.</a:t>
            </a:r>
          </a:p>
          <a:p>
            <a:pPr algn="just"/>
            <a:endParaRPr lang="en-US" sz="2000" b="0" i="0" dirty="0">
              <a:solidFill>
                <a:srgbClr val="1F1F1F"/>
              </a:solidFill>
              <a:effectLst/>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sz="2000" b="1" i="0" dirty="0">
                <a:solidFill>
                  <a:srgbClr val="1F1F1F"/>
                </a:solidFill>
                <a:effectLst/>
                <a:latin typeface="Times New Roman" panose="02020603050405020304" pitchFamily="18" charset="0"/>
                <a:cs typeface="Times New Roman" panose="02020603050405020304" pitchFamily="18" charset="0"/>
              </a:rPr>
              <a:t>Types of ICTs used by farmers: </a:t>
            </a:r>
            <a:r>
              <a:rPr lang="en-US" sz="2000" b="0" i="0" dirty="0">
                <a:solidFill>
                  <a:srgbClr val="1F1F1F"/>
                </a:solidFill>
                <a:effectLst/>
                <a:latin typeface="Times New Roman" panose="02020603050405020304" pitchFamily="18" charset="0"/>
                <a:cs typeface="Times New Roman" panose="02020603050405020304" pitchFamily="18" charset="0"/>
              </a:rPr>
              <a:t>In addition to mobile phones, other ICTs that are used by farmers in India include computers, internet, and satellite imagery. These technologies can be used for a variety of agricultural purposes, such as crop planning, pest management, and irrigation scheduling.</a:t>
            </a:r>
          </a:p>
        </p:txBody>
      </p:sp>
    </p:spTree>
    <p:extLst>
      <p:ext uri="{BB962C8B-B14F-4D97-AF65-F5344CB8AC3E}">
        <p14:creationId xmlns:p14="http://schemas.microsoft.com/office/powerpoint/2010/main" val="23387745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2275</TotalTime>
  <Words>904</Words>
  <Application>Microsoft Office PowerPoint</Application>
  <PresentationFormat>Widescreen</PresentationFormat>
  <Paragraphs>39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Google Sans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Parnika Saha</cp:lastModifiedBy>
  <cp:revision>202</cp:revision>
  <dcterms:created xsi:type="dcterms:W3CDTF">2023-04-01T04:44:33Z</dcterms:created>
  <dcterms:modified xsi:type="dcterms:W3CDTF">2023-07-08T12:46:05Z</dcterms:modified>
</cp:coreProperties>
</file>