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9" r:id="rId3"/>
    <p:sldId id="270" r:id="rId4"/>
    <p:sldId id="271"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ika Saha" userId="be5de4fdb03c30e3" providerId="LiveId" clId="{86A48212-EA23-4A43-B370-C40C077EB70E}"/>
    <pc:docChg chg="addSld modSld">
      <pc:chgData name="Parnika Saha" userId="be5de4fdb03c30e3" providerId="LiveId" clId="{86A48212-EA23-4A43-B370-C40C077EB70E}" dt="2023-07-11T10:36:04.050" v="125" actId="1076"/>
      <pc:docMkLst>
        <pc:docMk/>
      </pc:docMkLst>
      <pc:sldChg chg="addSp modSp mod">
        <pc:chgData name="Parnika Saha" userId="be5de4fdb03c30e3" providerId="LiveId" clId="{86A48212-EA23-4A43-B370-C40C077EB70E}" dt="2023-07-11T10:36:04.050" v="125" actId="1076"/>
        <pc:sldMkLst>
          <pc:docMk/>
          <pc:sldMk cId="3633662985" sldId="269"/>
        </pc:sldMkLst>
        <pc:spChg chg="add mod">
          <ac:chgData name="Parnika Saha" userId="be5de4fdb03c30e3" providerId="LiveId" clId="{86A48212-EA23-4A43-B370-C40C077EB70E}" dt="2023-07-11T10:36:04.050" v="125" actId="1076"/>
          <ac:spMkLst>
            <pc:docMk/>
            <pc:sldMk cId="3633662985" sldId="269"/>
            <ac:spMk id="3" creationId="{B47BBEA8-39F5-045B-D396-6290AFB216FD}"/>
          </ac:spMkLst>
        </pc:spChg>
      </pc:sldChg>
      <pc:sldChg chg="addSp modSp new mod">
        <pc:chgData name="Parnika Saha" userId="be5de4fdb03c30e3" providerId="LiveId" clId="{86A48212-EA23-4A43-B370-C40C077EB70E}" dt="2023-07-11T10:30:10.238" v="22" actId="1076"/>
        <pc:sldMkLst>
          <pc:docMk/>
          <pc:sldMk cId="291643430" sldId="270"/>
        </pc:sldMkLst>
        <pc:spChg chg="add mod">
          <ac:chgData name="Parnika Saha" userId="be5de4fdb03c30e3" providerId="LiveId" clId="{86A48212-EA23-4A43-B370-C40C077EB70E}" dt="2023-07-11T10:30:10.238" v="22" actId="1076"/>
          <ac:spMkLst>
            <pc:docMk/>
            <pc:sldMk cId="291643430" sldId="270"/>
            <ac:spMk id="3" creationId="{25EAE0AE-41D0-837C-3BEB-18F40F47659D}"/>
          </ac:spMkLst>
        </pc:spChg>
      </pc:sldChg>
      <pc:sldChg chg="addSp modSp new mod">
        <pc:chgData name="Parnika Saha" userId="be5de4fdb03c30e3" providerId="LiveId" clId="{86A48212-EA23-4A43-B370-C40C077EB70E}" dt="2023-07-11T10:33:03.962" v="68" actId="1076"/>
        <pc:sldMkLst>
          <pc:docMk/>
          <pc:sldMk cId="413272284" sldId="271"/>
        </pc:sldMkLst>
        <pc:spChg chg="add mod">
          <ac:chgData name="Parnika Saha" userId="be5de4fdb03c30e3" providerId="LiveId" clId="{86A48212-EA23-4A43-B370-C40C077EB70E}" dt="2023-07-11T10:33:03.962" v="68" actId="1076"/>
          <ac:spMkLst>
            <pc:docMk/>
            <pc:sldMk cId="413272284" sldId="271"/>
            <ac:spMk id="3" creationId="{84B200E5-2E02-7C0C-DDFB-4285084DF9B6}"/>
          </ac:spMkLst>
        </pc:spChg>
      </pc:sldChg>
      <pc:sldChg chg="addSp modSp new mod">
        <pc:chgData name="Parnika Saha" userId="be5de4fdb03c30e3" providerId="LiveId" clId="{86A48212-EA23-4A43-B370-C40C077EB70E}" dt="2023-07-11T10:34:08.471" v="81" actId="2711"/>
        <pc:sldMkLst>
          <pc:docMk/>
          <pc:sldMk cId="4054554210" sldId="272"/>
        </pc:sldMkLst>
        <pc:spChg chg="add mod">
          <ac:chgData name="Parnika Saha" userId="be5de4fdb03c30e3" providerId="LiveId" clId="{86A48212-EA23-4A43-B370-C40C077EB70E}" dt="2023-07-11T10:34:08.471" v="81" actId="2711"/>
          <ac:spMkLst>
            <pc:docMk/>
            <pc:sldMk cId="4054554210" sldId="272"/>
            <ac:spMk id="3" creationId="{4E6EB288-2A57-BF5D-42FB-9FD50B398FDD}"/>
          </ac:spMkLst>
        </pc:spChg>
      </pc:sldChg>
      <pc:sldChg chg="addSp modSp new mod">
        <pc:chgData name="Parnika Saha" userId="be5de4fdb03c30e3" providerId="LiveId" clId="{86A48212-EA23-4A43-B370-C40C077EB70E}" dt="2023-07-11T10:35:26.087" v="104" actId="14100"/>
        <pc:sldMkLst>
          <pc:docMk/>
          <pc:sldMk cId="3173399331" sldId="273"/>
        </pc:sldMkLst>
        <pc:spChg chg="add mod">
          <ac:chgData name="Parnika Saha" userId="be5de4fdb03c30e3" providerId="LiveId" clId="{86A48212-EA23-4A43-B370-C40C077EB70E}" dt="2023-07-11T10:35:26.087" v="104" actId="14100"/>
          <ac:spMkLst>
            <pc:docMk/>
            <pc:sldMk cId="3173399331" sldId="273"/>
            <ac:spMk id="3" creationId="{C95D427D-C733-5322-B278-D42FB22E81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509687D8-8094-AEC9-E599-C7BBCC918EB5}"/>
              </a:ext>
            </a:extLst>
          </p:cNvPr>
          <p:cNvSpPr txBox="1"/>
          <p:nvPr/>
        </p:nvSpPr>
        <p:spPr>
          <a:xfrm>
            <a:off x="1619970" y="3158932"/>
            <a:ext cx="8784418" cy="907749"/>
          </a:xfrm>
          <a:prstGeom prst="rect">
            <a:avLst/>
          </a:prstGeom>
          <a:noFill/>
        </p:spPr>
        <p:txBody>
          <a:bodyPr wrap="square">
            <a:spAutoFit/>
          </a:bodyPr>
          <a:lstStyle/>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Lecture 18: </a:t>
            </a:r>
            <a:r>
              <a:rPr lang="en-US" sz="2400" dirty="0">
                <a:effectLst/>
                <a:latin typeface="Times New Roman" panose="02020603050405020304" pitchFamily="18" charset="0"/>
                <a:ea typeface="Times New Roman" panose="02020603050405020304" pitchFamily="18" charset="0"/>
              </a:rPr>
              <a:t>Global policy/ Standards on e-Governance, National policy on e-governance</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7BBEA8-39F5-045B-D396-6290AFB216FD}"/>
              </a:ext>
            </a:extLst>
          </p:cNvPr>
          <p:cNvSpPr txBox="1"/>
          <p:nvPr/>
        </p:nvSpPr>
        <p:spPr>
          <a:xfrm>
            <a:off x="208280" y="1868389"/>
            <a:ext cx="11775440" cy="4093428"/>
          </a:xfrm>
          <a:prstGeom prst="rect">
            <a:avLst/>
          </a:prstGeom>
          <a:noFill/>
        </p:spPr>
        <p:txBody>
          <a:bodyPr wrap="square">
            <a:spAutoFit/>
          </a:bodyPr>
          <a:lstStyle/>
          <a:p>
            <a:pPr algn="ctr"/>
            <a:r>
              <a:rPr lang="en-US" sz="2000" b="1" dirty="0">
                <a:effectLst/>
                <a:latin typeface="Times New Roman" panose="02020603050405020304" pitchFamily="18" charset="0"/>
                <a:ea typeface="Times New Roman" panose="02020603050405020304" pitchFamily="18" charset="0"/>
              </a:rPr>
              <a:t>Global policies on e-Governance </a:t>
            </a:r>
          </a:p>
          <a:p>
            <a:pPr algn="l"/>
            <a:r>
              <a:rPr lang="en-US" sz="2000" b="0" i="0" dirty="0">
                <a:solidFill>
                  <a:srgbClr val="1F1F1F"/>
                </a:solidFill>
                <a:effectLst/>
                <a:latin typeface="Times New Roman" panose="02020603050405020304" pitchFamily="18" charset="0"/>
                <a:cs typeface="Times New Roman" panose="02020603050405020304" pitchFamily="18" charset="0"/>
              </a:rPr>
              <a:t>There are a number of global policies and standards on e-Governance in agriculture. These policies and standards aim to promote the use of information and communication technologies (ICTs) in agriculture to improve agricultural productivity, sustainability, and resilience.</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r>
              <a:rPr lang="en-US" sz="2000" b="0" i="0" dirty="0">
                <a:solidFill>
                  <a:srgbClr val="1F1F1F"/>
                </a:solidFill>
                <a:effectLst/>
                <a:latin typeface="Times New Roman" panose="02020603050405020304" pitchFamily="18" charset="0"/>
                <a:cs typeface="Times New Roman" panose="02020603050405020304" pitchFamily="18" charset="0"/>
              </a:rPr>
              <a:t>Some of the key global policies and standards on e-Governance in agriculture include:</a:t>
            </a: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The Global Food Security and Nutrition Decadal Framework (2020-2030): </a:t>
            </a:r>
            <a:r>
              <a:rPr lang="en-US" sz="2000" b="0" i="0" dirty="0">
                <a:solidFill>
                  <a:srgbClr val="1F1F1F"/>
                </a:solidFill>
                <a:effectLst/>
                <a:latin typeface="Times New Roman" panose="02020603050405020304" pitchFamily="18" charset="0"/>
                <a:cs typeface="Times New Roman" panose="02020603050405020304" pitchFamily="18" charset="0"/>
              </a:rPr>
              <a:t>This framework recognizes the importance of ICTs in achieving food security and nutrition. It calls for the development and use of ICTs to improve agricultural productivity, access to markets, and food safety.</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The Sustainable Development Goals (SDGs): </a:t>
            </a:r>
            <a:r>
              <a:rPr lang="en-US" sz="2000" b="0" i="0" dirty="0">
                <a:solidFill>
                  <a:srgbClr val="1F1F1F"/>
                </a:solidFill>
                <a:effectLst/>
                <a:latin typeface="Times New Roman" panose="02020603050405020304" pitchFamily="18" charset="0"/>
                <a:cs typeface="Times New Roman" panose="02020603050405020304" pitchFamily="18" charset="0"/>
              </a:rPr>
              <a:t>The SDGs include a number of targets related to the use of ICTs in agriculture. For example, Target 2.3 of the SDGs calls for the doubling of agricultural productivity and incomes for small-scale food producers by 2030.</a:t>
            </a:r>
          </a:p>
        </p:txBody>
      </p:sp>
    </p:spTree>
    <p:extLst>
      <p:ext uri="{BB962C8B-B14F-4D97-AF65-F5344CB8AC3E}">
        <p14:creationId xmlns:p14="http://schemas.microsoft.com/office/powerpoint/2010/main" val="363366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EAE0AE-41D0-837C-3BEB-18F40F47659D}"/>
              </a:ext>
            </a:extLst>
          </p:cNvPr>
          <p:cNvSpPr txBox="1"/>
          <p:nvPr/>
        </p:nvSpPr>
        <p:spPr>
          <a:xfrm>
            <a:off x="340360" y="2305615"/>
            <a:ext cx="11511280" cy="2246769"/>
          </a:xfrm>
          <a:prstGeom prst="rect">
            <a:avLst/>
          </a:prstGeom>
          <a:noFill/>
        </p:spPr>
        <p:txBody>
          <a:bodyPr wrap="square">
            <a:spAutoFit/>
          </a:bodyPr>
          <a:lstStyle/>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The Food and Agriculture Organization of the United Nations (FAO) e-Agriculture Strategy: </a:t>
            </a:r>
            <a:r>
              <a:rPr lang="en-US" sz="2000" b="0" i="0" dirty="0">
                <a:solidFill>
                  <a:srgbClr val="1F1F1F"/>
                </a:solidFill>
                <a:effectLst/>
                <a:latin typeface="Times New Roman" panose="02020603050405020304" pitchFamily="18" charset="0"/>
                <a:cs typeface="Times New Roman" panose="02020603050405020304" pitchFamily="18" charset="0"/>
              </a:rPr>
              <a:t>The FAO e-Agriculture Strategy outlines the FAO's vision for the use of ICTs in agriculture. The strategy calls for the use of ICTs to improve agricultural productivity, sustainability, and resilience.</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The Global Forum on Agricultural Research (GFAR) e-Agriculture Standards</a:t>
            </a:r>
            <a:r>
              <a:rPr lang="en-US" sz="2000" b="0" i="0" dirty="0">
                <a:solidFill>
                  <a:srgbClr val="1F1F1F"/>
                </a:solidFill>
                <a:effectLst/>
                <a:latin typeface="Times New Roman" panose="02020603050405020304" pitchFamily="18" charset="0"/>
                <a:cs typeface="Times New Roman" panose="02020603050405020304" pitchFamily="18" charset="0"/>
              </a:rPr>
              <a:t>: The GFAR e-Agriculture Standards provide a set of guidelines for the development and use of e-Agriculture initiatives. The standards cover a range of topics, including data sharing, interoperability, and security.</a:t>
            </a:r>
          </a:p>
        </p:txBody>
      </p:sp>
    </p:spTree>
    <p:extLst>
      <p:ext uri="{BB962C8B-B14F-4D97-AF65-F5344CB8AC3E}">
        <p14:creationId xmlns:p14="http://schemas.microsoft.com/office/powerpoint/2010/main" val="29164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B200E5-2E02-7C0C-DDFB-4285084DF9B6}"/>
              </a:ext>
            </a:extLst>
          </p:cNvPr>
          <p:cNvSpPr txBox="1"/>
          <p:nvPr/>
        </p:nvSpPr>
        <p:spPr>
          <a:xfrm>
            <a:off x="264160" y="2057688"/>
            <a:ext cx="11805920" cy="4093428"/>
          </a:xfrm>
          <a:prstGeom prst="rect">
            <a:avLst/>
          </a:prstGeom>
          <a:noFill/>
        </p:spPr>
        <p:txBody>
          <a:bodyPr wrap="square">
            <a:spAutoFit/>
          </a:bodyPr>
          <a:lstStyle/>
          <a:p>
            <a:pPr algn="ctr"/>
            <a:r>
              <a:rPr lang="en-US" sz="2000" b="1" i="0" dirty="0">
                <a:solidFill>
                  <a:schemeClr val="accent5">
                    <a:lumMod val="75000"/>
                  </a:schemeClr>
                </a:solidFill>
                <a:effectLst/>
                <a:latin typeface="Times New Roman" panose="02020603050405020304" pitchFamily="18" charset="0"/>
                <a:cs typeface="Times New Roman" panose="02020603050405020304" pitchFamily="18" charset="0"/>
              </a:rPr>
              <a:t>National e-Governance Plan </a:t>
            </a:r>
          </a:p>
          <a:p>
            <a:pPr algn="l"/>
            <a:r>
              <a:rPr lang="en-US" sz="2000" b="0" i="0" dirty="0">
                <a:solidFill>
                  <a:srgbClr val="1F1F1F"/>
                </a:solidFill>
                <a:effectLst/>
                <a:latin typeface="Times New Roman" panose="02020603050405020304" pitchFamily="18" charset="0"/>
                <a:cs typeface="Times New Roman" panose="02020603050405020304" pitchFamily="18" charset="0"/>
              </a:rPr>
              <a:t>The National e-Governance Plan in Agriculture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is a national policy on e-governance in agriculture in India. The plan was launched in 2010-11 with the goal of using ICTs to improve agricultural productivity, sustainability, and resilience.</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r>
              <a:rPr lang="en-US" sz="2000" b="1" dirty="0">
                <a:solidFill>
                  <a:srgbClr val="1F1F1F"/>
                </a:solidFill>
                <a:latin typeface="Times New Roman" panose="02020603050405020304" pitchFamily="18" charset="0"/>
                <a:cs typeface="Times New Roman" panose="02020603050405020304" pitchFamily="18" charset="0"/>
              </a:rPr>
              <a:t>O</a:t>
            </a:r>
            <a:r>
              <a:rPr lang="en-US" sz="2000" b="1" i="0" dirty="0">
                <a:solidFill>
                  <a:srgbClr val="1F1F1F"/>
                </a:solidFill>
                <a:effectLst/>
                <a:latin typeface="Times New Roman" panose="02020603050405020304" pitchFamily="18" charset="0"/>
                <a:cs typeface="Times New Roman" panose="02020603050405020304" pitchFamily="18" charset="0"/>
              </a:rPr>
              <a:t>bjectives:</a:t>
            </a:r>
          </a:p>
          <a:p>
            <a:pPr algn="l">
              <a:buFont typeface="Arial" panose="020B0604020202020204" pitchFamily="34" charset="0"/>
              <a:buChar char="•"/>
            </a:pPr>
            <a:r>
              <a:rPr lang="en-US" sz="2000" b="0" i="0" dirty="0">
                <a:solidFill>
                  <a:srgbClr val="1F1F1F"/>
                </a:solidFill>
                <a:effectLst/>
                <a:latin typeface="Times New Roman" panose="02020603050405020304" pitchFamily="18" charset="0"/>
                <a:cs typeface="Times New Roman" panose="02020603050405020304" pitchFamily="18" charset="0"/>
              </a:rPr>
              <a:t>To improve access to agricultural information: 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aims to improve access to agricultural information for farmers, agricultural professionals, and other stakeholders. This includes information on crop management, livestock production, market prices, and weather forecasts.</a:t>
            </a:r>
          </a:p>
          <a:p>
            <a:pPr algn="l">
              <a:buFont typeface="Arial" panose="020B0604020202020204" pitchFamily="34" charset="0"/>
              <a:buChar char="•"/>
            </a:pPr>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0" i="0" dirty="0">
                <a:solidFill>
                  <a:srgbClr val="1F1F1F"/>
                </a:solidFill>
                <a:effectLst/>
                <a:latin typeface="Times New Roman" panose="02020603050405020304" pitchFamily="18" charset="0"/>
                <a:cs typeface="Times New Roman" panose="02020603050405020304" pitchFamily="18" charset="0"/>
              </a:rPr>
              <a:t>To provide online services to farmers: 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aims to provide online services to farmers, such as land records, crop insurance, and market information. This will help farmers to save time and money, and to make better decisions about their businesses.</a:t>
            </a:r>
          </a:p>
        </p:txBody>
      </p:sp>
    </p:spTree>
    <p:extLst>
      <p:ext uri="{BB962C8B-B14F-4D97-AF65-F5344CB8AC3E}">
        <p14:creationId xmlns:p14="http://schemas.microsoft.com/office/powerpoint/2010/main" val="41327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6EB288-2A57-BF5D-42FB-9FD50B398FDD}"/>
              </a:ext>
            </a:extLst>
          </p:cNvPr>
          <p:cNvSpPr txBox="1"/>
          <p:nvPr/>
        </p:nvSpPr>
        <p:spPr>
          <a:xfrm>
            <a:off x="492760" y="2052380"/>
            <a:ext cx="11404600" cy="3785652"/>
          </a:xfrm>
          <a:prstGeom prst="rect">
            <a:avLst/>
          </a:prstGeom>
          <a:noFill/>
        </p:spPr>
        <p:txBody>
          <a:bodyPr wrap="square">
            <a:spAutoFit/>
          </a:bodyPr>
          <a:lstStyle/>
          <a:p>
            <a:pPr algn="l">
              <a:buFont typeface="Arial" panose="020B0604020202020204" pitchFamily="34" charset="0"/>
              <a:buChar char="•"/>
            </a:pPr>
            <a:r>
              <a:rPr lang="en-US" sz="2000" b="0" i="0" dirty="0">
                <a:solidFill>
                  <a:srgbClr val="1F1F1F"/>
                </a:solidFill>
                <a:effectLst/>
                <a:latin typeface="Times New Roman" panose="02020603050405020304" pitchFamily="18" charset="0"/>
                <a:cs typeface="Times New Roman" panose="02020603050405020304" pitchFamily="18" charset="0"/>
              </a:rPr>
              <a:t>To promote e-commerce in agriculture: 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aims to promote e-commerce in agriculture by providing farmers with access to online markets. This will help farmers to sell their products to a wider range of buyers, and to get a better price for their products.</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0" i="0" dirty="0">
                <a:solidFill>
                  <a:srgbClr val="1F1F1F"/>
                </a:solidFill>
                <a:effectLst/>
                <a:latin typeface="Times New Roman" panose="02020603050405020304" pitchFamily="18" charset="0"/>
                <a:cs typeface="Times New Roman" panose="02020603050405020304" pitchFamily="18" charset="0"/>
              </a:rPr>
              <a:t>To strengthen the agricultural information infrastructure: 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aims to strengthen the agricultural information infrastructure by developing and maintaining databases, and by providing training to agricultural professionals. This will help to ensure that farmers have access to accurate and up-to-date information.</a:t>
            </a:r>
          </a:p>
          <a:p>
            <a:pPr algn="l">
              <a:buFont typeface="Arial" panose="020B0604020202020204" pitchFamily="34" charset="0"/>
              <a:buChar char="•"/>
            </a:pPr>
            <a:endParaRPr lang="en-US" sz="2000" dirty="0">
              <a:solidFill>
                <a:srgbClr val="1F1F1F"/>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v"/>
            </a:pPr>
            <a:r>
              <a:rPr lang="en-US" sz="2000" b="0" i="0" dirty="0">
                <a:solidFill>
                  <a:srgbClr val="1F1F1F"/>
                </a:solidFill>
                <a:effectLst/>
                <a:latin typeface="Times New Roman" panose="02020603050405020304" pitchFamily="18" charset="0"/>
                <a:cs typeface="Times New Roman" panose="02020603050405020304" pitchFamily="18" charset="0"/>
              </a:rPr>
              <a:t>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has been implemented in all states and union territories in India. The plan has been successful in improving access to agricultural information, providing online services to farmers, and promoting e-commerce in agriculture. However, there are still some challenges that need to be addressed, such as the lack of access to technology in rural areas, and the need for more training for agricultural professionals.</a:t>
            </a:r>
          </a:p>
        </p:txBody>
      </p:sp>
    </p:spTree>
    <p:extLst>
      <p:ext uri="{BB962C8B-B14F-4D97-AF65-F5344CB8AC3E}">
        <p14:creationId xmlns:p14="http://schemas.microsoft.com/office/powerpoint/2010/main" val="405455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5D427D-C733-5322-B278-D42FB22E81E5}"/>
              </a:ext>
            </a:extLst>
          </p:cNvPr>
          <p:cNvSpPr txBox="1"/>
          <p:nvPr/>
        </p:nvSpPr>
        <p:spPr>
          <a:xfrm>
            <a:off x="152400" y="1662004"/>
            <a:ext cx="11917680" cy="4401205"/>
          </a:xfrm>
          <a:prstGeom prst="rect">
            <a:avLst/>
          </a:prstGeom>
          <a:noFill/>
        </p:spPr>
        <p:txBody>
          <a:bodyPr wrap="square">
            <a:spAutoFit/>
          </a:bodyPr>
          <a:lstStyle/>
          <a:p>
            <a:pPr algn="l"/>
            <a:r>
              <a:rPr lang="en-US" sz="2000" b="1" dirty="0">
                <a:solidFill>
                  <a:srgbClr val="1F1F1F"/>
                </a:solidFill>
                <a:latin typeface="Times New Roman" panose="02020603050405020304" pitchFamily="18" charset="0"/>
                <a:cs typeface="Times New Roman" panose="02020603050405020304" pitchFamily="18" charset="0"/>
              </a:rPr>
              <a:t>B</a:t>
            </a:r>
            <a:r>
              <a:rPr lang="en-US" sz="2000" b="1" i="0" dirty="0">
                <a:solidFill>
                  <a:srgbClr val="1F1F1F"/>
                </a:solidFill>
                <a:effectLst/>
                <a:latin typeface="Times New Roman" panose="02020603050405020304" pitchFamily="18" charset="0"/>
                <a:cs typeface="Times New Roman" panose="02020603050405020304" pitchFamily="18" charset="0"/>
              </a:rPr>
              <a:t>enefits of the National e-Governance Plan in Agriculture (</a:t>
            </a:r>
            <a:r>
              <a:rPr lang="en-US" sz="2000" b="1" i="0" dirty="0" err="1">
                <a:solidFill>
                  <a:srgbClr val="1F1F1F"/>
                </a:solidFill>
                <a:effectLst/>
                <a:latin typeface="Times New Roman" panose="02020603050405020304" pitchFamily="18" charset="0"/>
                <a:cs typeface="Times New Roman" panose="02020603050405020304" pitchFamily="18" charset="0"/>
              </a:rPr>
              <a:t>NeGPA</a:t>
            </a:r>
            <a:r>
              <a:rPr lang="en-US" sz="2000" b="1" i="0" dirty="0">
                <a:solidFill>
                  <a:srgbClr val="1F1F1F"/>
                </a:solidFill>
                <a:effectLst/>
                <a:latin typeface="Times New Roman" panose="02020603050405020304" pitchFamily="18" charset="0"/>
                <a:cs typeface="Times New Roman" panose="02020603050405020304" pitchFamily="18" charset="0"/>
              </a:rPr>
              <a:t>):</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Improved access to agricultural information: </a:t>
            </a:r>
            <a:r>
              <a:rPr lang="en-US" sz="2000" b="0" i="0" dirty="0">
                <a:solidFill>
                  <a:srgbClr val="1F1F1F"/>
                </a:solidFill>
                <a:effectLst/>
                <a:latin typeface="Times New Roman" panose="02020603050405020304" pitchFamily="18" charset="0"/>
                <a:cs typeface="Times New Roman" panose="02020603050405020304" pitchFamily="18" charset="0"/>
              </a:rPr>
              <a:t>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has made it easier for farmers to access agricultural information. This information can help farmers to make better decisions about their businesses.</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Provided online services to farmers: </a:t>
            </a:r>
            <a:r>
              <a:rPr lang="en-US" sz="2000" b="0" i="0" dirty="0">
                <a:solidFill>
                  <a:srgbClr val="1F1F1F"/>
                </a:solidFill>
                <a:effectLst/>
                <a:latin typeface="Times New Roman" panose="02020603050405020304" pitchFamily="18" charset="0"/>
                <a:cs typeface="Times New Roman" panose="02020603050405020304" pitchFamily="18" charset="0"/>
              </a:rPr>
              <a:t>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has provided online services to farmers. These services can help farmers to save time and money, and to make better decisions about their businesses.</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Promoted e-commerce in agriculture: </a:t>
            </a:r>
            <a:r>
              <a:rPr lang="en-US" sz="2000" b="0" i="0" dirty="0">
                <a:solidFill>
                  <a:srgbClr val="1F1F1F"/>
                </a:solidFill>
                <a:effectLst/>
                <a:latin typeface="Times New Roman" panose="02020603050405020304" pitchFamily="18" charset="0"/>
                <a:cs typeface="Times New Roman" panose="02020603050405020304" pitchFamily="18" charset="0"/>
              </a:rPr>
              <a:t>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has promoted e-commerce in agriculture. This has helped farmers to sell their products to a wider range of buyers, and to get a better price for their products.</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Strengthened the agricultural information infrastructure: </a:t>
            </a:r>
            <a:r>
              <a:rPr lang="en-US" sz="2000" b="0" i="0" dirty="0">
                <a:solidFill>
                  <a:srgbClr val="1F1F1F"/>
                </a:solidFill>
                <a:effectLst/>
                <a:latin typeface="Times New Roman" panose="02020603050405020304" pitchFamily="18" charset="0"/>
                <a:cs typeface="Times New Roman" panose="02020603050405020304" pitchFamily="18" charset="0"/>
              </a:rPr>
              <a:t>The </a:t>
            </a:r>
            <a:r>
              <a:rPr lang="en-US" sz="2000" b="0" i="0" dirty="0" err="1">
                <a:solidFill>
                  <a:srgbClr val="1F1F1F"/>
                </a:solidFill>
                <a:effectLst/>
                <a:latin typeface="Times New Roman" panose="02020603050405020304" pitchFamily="18" charset="0"/>
                <a:cs typeface="Times New Roman" panose="02020603050405020304" pitchFamily="18" charset="0"/>
              </a:rPr>
              <a:t>NeGPA</a:t>
            </a:r>
            <a:r>
              <a:rPr lang="en-US" sz="2000" b="0" i="0" dirty="0">
                <a:solidFill>
                  <a:srgbClr val="1F1F1F"/>
                </a:solidFill>
                <a:effectLst/>
                <a:latin typeface="Times New Roman" panose="02020603050405020304" pitchFamily="18" charset="0"/>
                <a:cs typeface="Times New Roman" panose="02020603050405020304" pitchFamily="18" charset="0"/>
              </a:rPr>
              <a:t> has strengthened the agricultural information infrastructure. This has helped to ensure that farmers have access to accurate and up-to-date information.</a:t>
            </a:r>
          </a:p>
        </p:txBody>
      </p:sp>
    </p:spTree>
    <p:extLst>
      <p:ext uri="{BB962C8B-B14F-4D97-AF65-F5344CB8AC3E}">
        <p14:creationId xmlns:p14="http://schemas.microsoft.com/office/powerpoint/2010/main" val="31733993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2234</TotalTime>
  <Words>715</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Parnika Saha</cp:lastModifiedBy>
  <cp:revision>203</cp:revision>
  <dcterms:created xsi:type="dcterms:W3CDTF">2023-04-01T04:44:33Z</dcterms:created>
  <dcterms:modified xsi:type="dcterms:W3CDTF">2023-07-11T10:36:08Z</dcterms:modified>
</cp:coreProperties>
</file>