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9" r:id="rId3"/>
    <p:sldId id="270" r:id="rId4"/>
    <p:sldId id="27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63" d="100"/>
          <a:sy n="63" d="100"/>
        </p:scale>
        <p:origin x="1000" y="3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nika Saha" userId="be5de4fdb03c30e3" providerId="LiveId" clId="{BA9C2F21-901C-4F22-8A52-B455BC89931B}"/>
    <pc:docChg chg="addSld modSld">
      <pc:chgData name="Parnika Saha" userId="be5de4fdb03c30e3" providerId="LiveId" clId="{BA9C2F21-901C-4F22-8A52-B455BC89931B}" dt="2023-07-11T12:13:58.783" v="75" actId="14100"/>
      <pc:docMkLst>
        <pc:docMk/>
      </pc:docMkLst>
      <pc:sldChg chg="modSp mod">
        <pc:chgData name="Parnika Saha" userId="be5de4fdb03c30e3" providerId="LiveId" clId="{BA9C2F21-901C-4F22-8A52-B455BC89931B}" dt="2023-07-11T12:06:36.573" v="0" actId="1076"/>
        <pc:sldMkLst>
          <pc:docMk/>
          <pc:sldMk cId="921803119" sldId="258"/>
        </pc:sldMkLst>
        <pc:spChg chg="mod">
          <ac:chgData name="Parnika Saha" userId="be5de4fdb03c30e3" providerId="LiveId" clId="{BA9C2F21-901C-4F22-8A52-B455BC89931B}" dt="2023-07-11T12:06:36.573" v="0" actId="1076"/>
          <ac:spMkLst>
            <pc:docMk/>
            <pc:sldMk cId="921803119" sldId="258"/>
            <ac:spMk id="3" creationId="{509687D8-8094-AEC9-E599-C7BBCC918EB5}"/>
          </ac:spMkLst>
        </pc:spChg>
      </pc:sldChg>
      <pc:sldChg chg="addSp modSp mod">
        <pc:chgData name="Parnika Saha" userId="be5de4fdb03c30e3" providerId="LiveId" clId="{BA9C2F21-901C-4F22-8A52-B455BC89931B}" dt="2023-07-11T12:10:46.743" v="28" actId="12"/>
        <pc:sldMkLst>
          <pc:docMk/>
          <pc:sldMk cId="3633662985" sldId="269"/>
        </pc:sldMkLst>
        <pc:spChg chg="add mod">
          <ac:chgData name="Parnika Saha" userId="be5de4fdb03c30e3" providerId="LiveId" clId="{BA9C2F21-901C-4F22-8A52-B455BC89931B}" dt="2023-07-11T12:10:46.743" v="28" actId="12"/>
          <ac:spMkLst>
            <pc:docMk/>
            <pc:sldMk cId="3633662985" sldId="269"/>
            <ac:spMk id="3" creationId="{67127751-830C-A7CA-AE20-0302057BB558}"/>
          </ac:spMkLst>
        </pc:spChg>
      </pc:sldChg>
      <pc:sldChg chg="addSp modSp new mod">
        <pc:chgData name="Parnika Saha" userId="be5de4fdb03c30e3" providerId="LiveId" clId="{BA9C2F21-901C-4F22-8A52-B455BC89931B}" dt="2023-07-11T12:12:31.574" v="54" actId="12"/>
        <pc:sldMkLst>
          <pc:docMk/>
          <pc:sldMk cId="2189031169" sldId="270"/>
        </pc:sldMkLst>
        <pc:spChg chg="add mod">
          <ac:chgData name="Parnika Saha" userId="be5de4fdb03c30e3" providerId="LiveId" clId="{BA9C2F21-901C-4F22-8A52-B455BC89931B}" dt="2023-07-11T12:12:31.574" v="54" actId="12"/>
          <ac:spMkLst>
            <pc:docMk/>
            <pc:sldMk cId="2189031169" sldId="270"/>
            <ac:spMk id="3" creationId="{78AE1D32-34E4-F294-2CB3-A4D5B2FA031F}"/>
          </ac:spMkLst>
        </pc:spChg>
      </pc:sldChg>
      <pc:sldChg chg="addSp modSp new mod">
        <pc:chgData name="Parnika Saha" userId="be5de4fdb03c30e3" providerId="LiveId" clId="{BA9C2F21-901C-4F22-8A52-B455BC89931B}" dt="2023-07-11T12:13:58.783" v="75" actId="14100"/>
        <pc:sldMkLst>
          <pc:docMk/>
          <pc:sldMk cId="1732736797" sldId="271"/>
        </pc:sldMkLst>
        <pc:spChg chg="add mod">
          <ac:chgData name="Parnika Saha" userId="be5de4fdb03c30e3" providerId="LiveId" clId="{BA9C2F21-901C-4F22-8A52-B455BC89931B}" dt="2023-07-11T12:13:58.783" v="75" actId="14100"/>
          <ac:spMkLst>
            <pc:docMk/>
            <pc:sldMk cId="1732736797" sldId="271"/>
            <ac:spMk id="3" creationId="{36C5E1E6-1A84-7052-8DBA-ACBD628500D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3" name="TextBox 2">
            <a:extLst>
              <a:ext uri="{FF2B5EF4-FFF2-40B4-BE49-F238E27FC236}">
                <a16:creationId xmlns:a16="http://schemas.microsoft.com/office/drawing/2014/main" id="{509687D8-8094-AEC9-E599-C7BBCC918EB5}"/>
              </a:ext>
            </a:extLst>
          </p:cNvPr>
          <p:cNvSpPr txBox="1"/>
          <p:nvPr/>
        </p:nvSpPr>
        <p:spPr>
          <a:xfrm>
            <a:off x="1619970" y="2877794"/>
            <a:ext cx="8784418" cy="1332481"/>
          </a:xfrm>
          <a:prstGeom prst="rect">
            <a:avLst/>
          </a:prstGeom>
          <a:noFill/>
        </p:spPr>
        <p:txBody>
          <a:bodyPr wrap="square">
            <a:spAutoFit/>
          </a:bodyPr>
          <a:lstStyle/>
          <a:p>
            <a:pPr algn="just">
              <a:lnSpc>
                <a:spcPct val="115000"/>
              </a:lnSpc>
              <a:spcAft>
                <a:spcPts val="1000"/>
              </a:spcAft>
            </a:pPr>
            <a:r>
              <a:rPr lang="en-US" sz="2400" b="1" dirty="0">
                <a:effectLst/>
                <a:latin typeface="Times New Roman" panose="02020603050405020304" pitchFamily="18" charset="0"/>
                <a:cs typeface="Times New Roman" panose="02020603050405020304" pitchFamily="18" charset="0"/>
              </a:rPr>
              <a:t>Lecture 26: </a:t>
            </a:r>
            <a:r>
              <a:rPr lang="en-US" sz="2400" dirty="0">
                <a:effectLst/>
                <a:latin typeface="Times New Roman" panose="02020603050405020304" pitchFamily="18" charset="0"/>
                <a:ea typeface="Times New Roman" panose="02020603050405020304" pitchFamily="18" charset="0"/>
              </a:rPr>
              <a:t>Open technology computing facilities, System for data analytics/ mining/ modelling/ Development of Agricultural simulations</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127751-830C-A7CA-AE20-0302057BB558}"/>
              </a:ext>
            </a:extLst>
          </p:cNvPr>
          <p:cNvSpPr txBox="1"/>
          <p:nvPr/>
        </p:nvSpPr>
        <p:spPr>
          <a:xfrm>
            <a:off x="121920" y="1574304"/>
            <a:ext cx="11927840" cy="5016758"/>
          </a:xfrm>
          <a:prstGeom prst="rect">
            <a:avLst/>
          </a:prstGeom>
          <a:noFill/>
        </p:spPr>
        <p:txBody>
          <a:bodyPr wrap="square">
            <a:spAutoFit/>
          </a:bodyPr>
          <a:lstStyle/>
          <a:p>
            <a:pPr algn="l"/>
            <a:r>
              <a:rPr lang="en-US" sz="2000" b="0" i="0" dirty="0">
                <a:effectLst/>
                <a:latin typeface="Times New Roman" panose="02020603050405020304" pitchFamily="18" charset="0"/>
                <a:cs typeface="Times New Roman" panose="02020603050405020304" pitchFamily="18" charset="0"/>
              </a:rPr>
              <a:t>Developing a system for data mining and the development of agricultural simulations involves several steps and considerations. </a:t>
            </a:r>
          </a:p>
          <a:p>
            <a:pPr algn="l"/>
            <a:endParaRPr lang="en-US" sz="2000" b="0" i="0" dirty="0">
              <a:effectLst/>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Identify Data Sources: </a:t>
            </a:r>
            <a:r>
              <a:rPr lang="en-US" sz="2000" b="0" i="0" dirty="0">
                <a:effectLst/>
                <a:latin typeface="Times New Roman" panose="02020603050405020304" pitchFamily="18" charset="0"/>
                <a:cs typeface="Times New Roman" panose="02020603050405020304" pitchFamily="18" charset="0"/>
              </a:rPr>
              <a:t>Determine the data sources that will be used for the agricultural simulations. This may include weather data, soil data, crop yield data, satellite imagery, pest and disease data, and other relevant datasets. Identify reliable and comprehensive sources to ensure the accuracy and relevance of the simulations.</a:t>
            </a:r>
          </a:p>
          <a:p>
            <a:pPr marL="342900" indent="-342900" algn="l">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Data Collection and Integration: </a:t>
            </a:r>
            <a:r>
              <a:rPr lang="en-US" sz="2000" b="0" i="0" dirty="0">
                <a:effectLst/>
                <a:latin typeface="Times New Roman" panose="02020603050405020304" pitchFamily="18" charset="0"/>
                <a:cs typeface="Times New Roman" panose="02020603050405020304" pitchFamily="18" charset="0"/>
              </a:rPr>
              <a:t>Collect the necessary data from the identified sources and integrate it into a central database or data repository. This may involve data cleaning, formatting, and standardization to ensure consistency and compatibility across different datasets.</a:t>
            </a:r>
          </a:p>
          <a:p>
            <a:pPr marL="342900" indent="-342900" algn="l">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Data Preprocessing: </a:t>
            </a:r>
            <a:r>
              <a:rPr lang="en-US" sz="2000" b="0" i="0" dirty="0">
                <a:effectLst/>
                <a:latin typeface="Times New Roman" panose="02020603050405020304" pitchFamily="18" charset="0"/>
                <a:cs typeface="Times New Roman" panose="02020603050405020304" pitchFamily="18" charset="0"/>
              </a:rPr>
              <a:t>Perform preprocessing steps on the collected data to prepare it for data mining and simulation development. This includes tasks such as data normalization, outlier detection, missing data handling, and feature selection or extraction.</a:t>
            </a:r>
          </a:p>
          <a:p>
            <a:pPr marL="342900" indent="-342900" algn="l">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Data Mining Techniques: </a:t>
            </a:r>
            <a:r>
              <a:rPr lang="en-US" sz="2000" b="0" i="0" dirty="0">
                <a:effectLst/>
                <a:latin typeface="Times New Roman" panose="02020603050405020304" pitchFamily="18" charset="0"/>
                <a:cs typeface="Times New Roman" panose="02020603050405020304" pitchFamily="18" charset="0"/>
              </a:rPr>
              <a:t>Apply appropriate data mining techniques to analyze the collected data and extract meaningful patterns, relationships, and insights. Common data mining techniques used in agriculture include classification, clustering, association rule mining, regression analysis, and time series analysis.</a:t>
            </a:r>
          </a:p>
          <a:p>
            <a:pPr algn="l"/>
            <a:endParaRPr lang="en-US" sz="20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366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AE1D32-34E4-F294-2CB3-A4D5B2FA031F}"/>
              </a:ext>
            </a:extLst>
          </p:cNvPr>
          <p:cNvSpPr txBox="1"/>
          <p:nvPr/>
        </p:nvSpPr>
        <p:spPr>
          <a:xfrm>
            <a:off x="0" y="1635761"/>
            <a:ext cx="11785600" cy="4708981"/>
          </a:xfrm>
          <a:prstGeom prst="rect">
            <a:avLst/>
          </a:prstGeom>
          <a:noFill/>
        </p:spPr>
        <p:txBody>
          <a:bodyPr wrap="square">
            <a:spAutoFit/>
          </a:bodyPr>
          <a:lstStyle/>
          <a:p>
            <a:pPr marL="342900" indent="-342900" algn="l">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Simulation Model Development</a:t>
            </a:r>
            <a:r>
              <a:rPr lang="en-US" sz="2000" b="0" i="0" dirty="0">
                <a:effectLst/>
                <a:latin typeface="Times New Roman" panose="02020603050405020304" pitchFamily="18" charset="0"/>
                <a:cs typeface="Times New Roman" panose="02020603050405020304" pitchFamily="18" charset="0"/>
              </a:rPr>
              <a:t>: Based on the insights gained from the data mining process, develop simulation models that mimic real-world agricultural processes and systems. These models can range from simple mathematical models to complex agent-based simulations. Consider factors such as crop growth, climate conditions, soil fertility, irrigation, pest management, and market dynamics when designing the simulation models.</a:t>
            </a:r>
          </a:p>
          <a:p>
            <a:pPr marL="342900" indent="-342900" algn="l">
              <a:buFont typeface="Wingdings" panose="05000000000000000000" pitchFamily="2" charset="2"/>
              <a:buChar char="q"/>
            </a:pPr>
            <a:endParaRPr lang="en-US" sz="2000" b="0" i="0" dirty="0">
              <a:effectLst/>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Calibration and Validation: </a:t>
            </a:r>
            <a:r>
              <a:rPr lang="en-US" sz="2000" b="0" i="0" dirty="0">
                <a:effectLst/>
                <a:latin typeface="Times New Roman" panose="02020603050405020304" pitchFamily="18" charset="0"/>
                <a:cs typeface="Times New Roman" panose="02020603050405020304" pitchFamily="18" charset="0"/>
              </a:rPr>
              <a:t>Using real-world data and observations, Calibrate and validate the developed simulation models. This involves comparing the simulation outputs with actual field data to ensure the accuracy and reliability of the models. Adjust the model parameters and assumptions as needed to improve the model's performance.</a:t>
            </a:r>
          </a:p>
          <a:p>
            <a:pPr marL="342900" indent="-342900" algn="l">
              <a:buFont typeface="Wingdings" panose="05000000000000000000" pitchFamily="2" charset="2"/>
              <a:buChar char="q"/>
            </a:pPr>
            <a:endParaRPr lang="en-US" sz="2000" b="0" i="0" dirty="0">
              <a:effectLst/>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User Interface and Visualization: </a:t>
            </a:r>
            <a:r>
              <a:rPr lang="en-US" sz="2000" b="0" i="0" dirty="0">
                <a:effectLst/>
                <a:latin typeface="Times New Roman" panose="02020603050405020304" pitchFamily="18" charset="0"/>
                <a:cs typeface="Times New Roman" panose="02020603050405020304" pitchFamily="18" charset="0"/>
              </a:rPr>
              <a:t>Develop a user-friendly interface and visualization components for the agricultural simulation system. This allows users to interact with the simulation models, input different scenarios, and visualize the simulation results. The interface should provide intuitive controls and meaningful visualizations to facilitate user understanding and decision-making.</a:t>
            </a:r>
          </a:p>
        </p:txBody>
      </p:sp>
    </p:spTree>
    <p:extLst>
      <p:ext uri="{BB962C8B-B14F-4D97-AF65-F5344CB8AC3E}">
        <p14:creationId xmlns:p14="http://schemas.microsoft.com/office/powerpoint/2010/main" val="2189031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C5E1E6-1A84-7052-8DBA-ACBD628500D1}"/>
              </a:ext>
            </a:extLst>
          </p:cNvPr>
          <p:cNvSpPr txBox="1"/>
          <p:nvPr/>
        </p:nvSpPr>
        <p:spPr>
          <a:xfrm>
            <a:off x="325120" y="2164080"/>
            <a:ext cx="11673840" cy="3477875"/>
          </a:xfrm>
          <a:prstGeom prst="rect">
            <a:avLst/>
          </a:prstGeom>
          <a:noFill/>
        </p:spPr>
        <p:txBody>
          <a:bodyPr wrap="square">
            <a:spAutoFit/>
          </a:bodyPr>
          <a:lstStyle/>
          <a:p>
            <a:pPr marL="342900" indent="-342900" algn="l">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Performance Optimization</a:t>
            </a:r>
            <a:r>
              <a:rPr lang="en-US" sz="2000" b="0" i="0" dirty="0">
                <a:effectLst/>
                <a:latin typeface="Times New Roman" panose="02020603050405020304" pitchFamily="18" charset="0"/>
                <a:cs typeface="Times New Roman" panose="02020603050405020304" pitchFamily="18" charset="0"/>
              </a:rPr>
              <a:t>: Optimize the performance of the simulation system to ensure efficient computation and responsiveness. This may involve techniques such as parallel processing, caching, or optimization algorithms, depending on the complexity and scale of the simulations.</a:t>
            </a:r>
          </a:p>
          <a:p>
            <a:pPr marL="342900" indent="-342900" algn="l">
              <a:buFont typeface="Wingdings" panose="05000000000000000000" pitchFamily="2" charset="2"/>
              <a:buChar char="q"/>
            </a:pPr>
            <a:endParaRPr lang="en-US" sz="2000" b="0" i="0" dirty="0">
              <a:effectLst/>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Testing and Validation: </a:t>
            </a:r>
            <a:r>
              <a:rPr lang="en-US" sz="2000" b="0" i="0" dirty="0">
                <a:effectLst/>
                <a:latin typeface="Times New Roman" panose="02020603050405020304" pitchFamily="18" charset="0"/>
                <a:cs typeface="Times New Roman" panose="02020603050405020304" pitchFamily="18" charset="0"/>
              </a:rPr>
              <a:t>Thoroughly test the entire system for functionality, usability, and performance. Conduct rigorous testing to identify and fix any bugs, errors, or inconsistencies. Validate the simulation outputs against real-world data to ensure the accuracy and reliability of the system.</a:t>
            </a:r>
          </a:p>
          <a:p>
            <a:pPr marL="342900" indent="-342900" algn="l">
              <a:buFont typeface="Wingdings" panose="05000000000000000000" pitchFamily="2" charset="2"/>
              <a:buChar char="q"/>
            </a:pPr>
            <a:endParaRPr lang="en-US" sz="2000" b="0" i="0" dirty="0">
              <a:effectLst/>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q"/>
            </a:pPr>
            <a:r>
              <a:rPr lang="en-US" sz="2000" b="1" i="0" dirty="0">
                <a:effectLst/>
                <a:latin typeface="Times New Roman" panose="02020603050405020304" pitchFamily="18" charset="0"/>
                <a:cs typeface="Times New Roman" panose="02020603050405020304" pitchFamily="18" charset="0"/>
              </a:rPr>
              <a:t>Deployment and Maintenance: </a:t>
            </a:r>
            <a:r>
              <a:rPr lang="en-US" sz="2000" b="0" i="0" dirty="0">
                <a:effectLst/>
                <a:latin typeface="Times New Roman" panose="02020603050405020304" pitchFamily="18" charset="0"/>
                <a:cs typeface="Times New Roman" panose="02020603050405020304" pitchFamily="18" charset="0"/>
              </a:rPr>
              <a:t>Once the system is tested and validated, deploy it for use by agricultural stakeholders. Provide ongoing maintenance and support to address any issues, update data sources, refine simulation models, and incorporate new features or improvements as needed.</a:t>
            </a:r>
          </a:p>
        </p:txBody>
      </p:sp>
    </p:spTree>
    <p:extLst>
      <p:ext uri="{BB962C8B-B14F-4D97-AF65-F5344CB8AC3E}">
        <p14:creationId xmlns:p14="http://schemas.microsoft.com/office/powerpoint/2010/main" val="17327367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2234</TotalTime>
  <Words>539</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 Black</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Parnika Saha</cp:lastModifiedBy>
  <cp:revision>203</cp:revision>
  <dcterms:created xsi:type="dcterms:W3CDTF">2023-04-01T04:44:33Z</dcterms:created>
  <dcterms:modified xsi:type="dcterms:W3CDTF">2023-07-11T12:14:03Z</dcterms:modified>
</cp:coreProperties>
</file>