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9" r:id="rId3"/>
    <p:sldId id="270" r:id="rId4"/>
    <p:sldId id="271" r:id="rId5"/>
    <p:sldId id="272" r:id="rId6"/>
    <p:sldId id="273" r:id="rId7"/>
    <p:sldId id="274" r:id="rId8"/>
    <p:sldId id="275"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63" d="100"/>
          <a:sy n="63" d="100"/>
        </p:scale>
        <p:origin x="1000" y="3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nika Saha" userId="be5de4fdb03c30e3" providerId="LiveId" clId="{973B7A34-FB5C-439F-BC24-BE0A9CF53FF7}"/>
    <pc:docChg chg="addSld modSld">
      <pc:chgData name="Parnika Saha" userId="be5de4fdb03c30e3" providerId="LiveId" clId="{973B7A34-FB5C-439F-BC24-BE0A9CF53FF7}" dt="2023-07-12T05:29:13.862" v="101" actId="14100"/>
      <pc:docMkLst>
        <pc:docMk/>
      </pc:docMkLst>
      <pc:sldChg chg="addSp modSp mod">
        <pc:chgData name="Parnika Saha" userId="be5de4fdb03c30e3" providerId="LiveId" clId="{973B7A34-FB5C-439F-BC24-BE0A9CF53FF7}" dt="2023-07-12T05:21:47.964" v="13" actId="1076"/>
        <pc:sldMkLst>
          <pc:docMk/>
          <pc:sldMk cId="3633662985" sldId="269"/>
        </pc:sldMkLst>
        <pc:spChg chg="add mod">
          <ac:chgData name="Parnika Saha" userId="be5de4fdb03c30e3" providerId="LiveId" clId="{973B7A34-FB5C-439F-BC24-BE0A9CF53FF7}" dt="2023-07-12T05:21:47.964" v="13" actId="1076"/>
          <ac:spMkLst>
            <pc:docMk/>
            <pc:sldMk cId="3633662985" sldId="269"/>
            <ac:spMk id="3" creationId="{AE616F74-254F-AF0D-102D-B90079BF716E}"/>
          </ac:spMkLst>
        </pc:spChg>
      </pc:sldChg>
      <pc:sldChg chg="addSp modSp new mod">
        <pc:chgData name="Parnika Saha" userId="be5de4fdb03c30e3" providerId="LiveId" clId="{973B7A34-FB5C-439F-BC24-BE0A9CF53FF7}" dt="2023-07-12T05:22:22.041" v="21" actId="1076"/>
        <pc:sldMkLst>
          <pc:docMk/>
          <pc:sldMk cId="123082212" sldId="270"/>
        </pc:sldMkLst>
        <pc:spChg chg="add mod">
          <ac:chgData name="Parnika Saha" userId="be5de4fdb03c30e3" providerId="LiveId" clId="{973B7A34-FB5C-439F-BC24-BE0A9CF53FF7}" dt="2023-07-12T05:22:22.041" v="21" actId="1076"/>
          <ac:spMkLst>
            <pc:docMk/>
            <pc:sldMk cId="123082212" sldId="270"/>
            <ac:spMk id="3" creationId="{E3307F58-5931-5BD6-85A5-0961B3F9A518}"/>
          </ac:spMkLst>
        </pc:spChg>
      </pc:sldChg>
      <pc:sldChg chg="addSp modSp new mod">
        <pc:chgData name="Parnika Saha" userId="be5de4fdb03c30e3" providerId="LiveId" clId="{973B7A34-FB5C-439F-BC24-BE0A9CF53FF7}" dt="2023-07-12T05:23:03.373" v="31" actId="122"/>
        <pc:sldMkLst>
          <pc:docMk/>
          <pc:sldMk cId="2577315569" sldId="271"/>
        </pc:sldMkLst>
        <pc:spChg chg="add mod">
          <ac:chgData name="Parnika Saha" userId="be5de4fdb03c30e3" providerId="LiveId" clId="{973B7A34-FB5C-439F-BC24-BE0A9CF53FF7}" dt="2023-07-12T05:23:03.373" v="31" actId="122"/>
          <ac:spMkLst>
            <pc:docMk/>
            <pc:sldMk cId="2577315569" sldId="271"/>
            <ac:spMk id="3" creationId="{5F0A0AE7-4A92-CD9B-4DF2-2092F3F5DAE6}"/>
          </ac:spMkLst>
        </pc:spChg>
      </pc:sldChg>
      <pc:sldChg chg="addSp modSp new mod">
        <pc:chgData name="Parnika Saha" userId="be5de4fdb03c30e3" providerId="LiveId" clId="{973B7A34-FB5C-439F-BC24-BE0A9CF53FF7}" dt="2023-07-12T05:23:56.889" v="42" actId="14100"/>
        <pc:sldMkLst>
          <pc:docMk/>
          <pc:sldMk cId="3184870956" sldId="272"/>
        </pc:sldMkLst>
        <pc:spChg chg="add mod">
          <ac:chgData name="Parnika Saha" userId="be5de4fdb03c30e3" providerId="LiveId" clId="{973B7A34-FB5C-439F-BC24-BE0A9CF53FF7}" dt="2023-07-12T05:23:56.889" v="42" actId="14100"/>
          <ac:spMkLst>
            <pc:docMk/>
            <pc:sldMk cId="3184870956" sldId="272"/>
            <ac:spMk id="3" creationId="{5AA0DF33-E201-C1F2-C73B-EA8CDD8081C5}"/>
          </ac:spMkLst>
        </pc:spChg>
      </pc:sldChg>
      <pc:sldChg chg="addSp modSp new mod">
        <pc:chgData name="Parnika Saha" userId="be5de4fdb03c30e3" providerId="LiveId" clId="{973B7A34-FB5C-439F-BC24-BE0A9CF53FF7}" dt="2023-07-12T05:25:53.824" v="65" actId="1076"/>
        <pc:sldMkLst>
          <pc:docMk/>
          <pc:sldMk cId="3044950710" sldId="273"/>
        </pc:sldMkLst>
        <pc:spChg chg="add mod">
          <ac:chgData name="Parnika Saha" userId="be5de4fdb03c30e3" providerId="LiveId" clId="{973B7A34-FB5C-439F-BC24-BE0A9CF53FF7}" dt="2023-07-12T05:25:53.824" v="65" actId="1076"/>
          <ac:spMkLst>
            <pc:docMk/>
            <pc:sldMk cId="3044950710" sldId="273"/>
            <ac:spMk id="3" creationId="{BCC91733-F225-110E-8DBE-8D68D6F2B0CA}"/>
          </ac:spMkLst>
        </pc:spChg>
      </pc:sldChg>
      <pc:sldChg chg="addSp modSp new mod">
        <pc:chgData name="Parnika Saha" userId="be5de4fdb03c30e3" providerId="LiveId" clId="{973B7A34-FB5C-439F-BC24-BE0A9CF53FF7}" dt="2023-07-12T05:26:38.170" v="75" actId="1076"/>
        <pc:sldMkLst>
          <pc:docMk/>
          <pc:sldMk cId="1954736944" sldId="274"/>
        </pc:sldMkLst>
        <pc:spChg chg="add mod">
          <ac:chgData name="Parnika Saha" userId="be5de4fdb03c30e3" providerId="LiveId" clId="{973B7A34-FB5C-439F-BC24-BE0A9CF53FF7}" dt="2023-07-12T05:26:38.170" v="75" actId="1076"/>
          <ac:spMkLst>
            <pc:docMk/>
            <pc:sldMk cId="1954736944" sldId="274"/>
            <ac:spMk id="3" creationId="{A1436BB4-D63B-66F9-DBE2-B0C16044E21B}"/>
          </ac:spMkLst>
        </pc:spChg>
      </pc:sldChg>
      <pc:sldChg chg="addSp modSp new mod">
        <pc:chgData name="Parnika Saha" userId="be5de4fdb03c30e3" providerId="LiveId" clId="{973B7A34-FB5C-439F-BC24-BE0A9CF53FF7}" dt="2023-07-12T05:27:39.238" v="87" actId="1076"/>
        <pc:sldMkLst>
          <pc:docMk/>
          <pc:sldMk cId="3985403526" sldId="275"/>
        </pc:sldMkLst>
        <pc:spChg chg="add mod">
          <ac:chgData name="Parnika Saha" userId="be5de4fdb03c30e3" providerId="LiveId" clId="{973B7A34-FB5C-439F-BC24-BE0A9CF53FF7}" dt="2023-07-12T05:27:39.238" v="87" actId="1076"/>
          <ac:spMkLst>
            <pc:docMk/>
            <pc:sldMk cId="3985403526" sldId="275"/>
            <ac:spMk id="3" creationId="{6D589BD7-C7EF-0FF6-B041-CD2A589F0684}"/>
          </ac:spMkLst>
        </pc:spChg>
      </pc:sldChg>
      <pc:sldChg chg="addSp modSp new mod">
        <pc:chgData name="Parnika Saha" userId="be5de4fdb03c30e3" providerId="LiveId" clId="{973B7A34-FB5C-439F-BC24-BE0A9CF53FF7}" dt="2023-07-12T05:29:13.862" v="101" actId="14100"/>
        <pc:sldMkLst>
          <pc:docMk/>
          <pc:sldMk cId="3952929533" sldId="276"/>
        </pc:sldMkLst>
        <pc:spChg chg="add mod">
          <ac:chgData name="Parnika Saha" userId="be5de4fdb03c30e3" providerId="LiveId" clId="{973B7A34-FB5C-439F-BC24-BE0A9CF53FF7}" dt="2023-07-12T05:29:13.862" v="101" actId="14100"/>
          <ac:spMkLst>
            <pc:docMk/>
            <pc:sldMk cId="3952929533" sldId="276"/>
            <ac:spMk id="3" creationId="{3FBBA4F3-C4C5-FFB4-6079-C5D404D4CCE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3" name="TextBox 2">
            <a:extLst>
              <a:ext uri="{FF2B5EF4-FFF2-40B4-BE49-F238E27FC236}">
                <a16:creationId xmlns:a16="http://schemas.microsoft.com/office/drawing/2014/main" id="{509687D8-8094-AEC9-E599-C7BBCC918EB5}"/>
              </a:ext>
            </a:extLst>
          </p:cNvPr>
          <p:cNvSpPr txBox="1"/>
          <p:nvPr/>
        </p:nvSpPr>
        <p:spPr>
          <a:xfrm>
            <a:off x="1305010" y="2877794"/>
            <a:ext cx="9840510" cy="1332481"/>
          </a:xfrm>
          <a:prstGeom prst="rect">
            <a:avLst/>
          </a:prstGeom>
          <a:noFill/>
        </p:spPr>
        <p:txBody>
          <a:bodyPr wrap="square">
            <a:spAutoFit/>
          </a:bodyPr>
          <a:lstStyle/>
          <a:p>
            <a:pPr algn="just">
              <a:lnSpc>
                <a:spcPct val="115000"/>
              </a:lnSpc>
              <a:spcAft>
                <a:spcPts val="1000"/>
              </a:spcAft>
            </a:pPr>
            <a:r>
              <a:rPr lang="en-US" sz="2400" b="1" dirty="0">
                <a:effectLst/>
                <a:latin typeface="Times New Roman" panose="02020603050405020304" pitchFamily="18" charset="0"/>
                <a:cs typeface="Times New Roman" panose="02020603050405020304" pitchFamily="18" charset="0"/>
              </a:rPr>
              <a:t>Lecture 32: </a:t>
            </a:r>
            <a:r>
              <a:rPr lang="en-US" sz="2400" dirty="0">
                <a:effectLst/>
                <a:latin typeface="Times New Roman" panose="02020603050405020304" pitchFamily="18" charset="0"/>
                <a:ea typeface="Times New Roman" panose="02020603050405020304" pitchFamily="18" charset="0"/>
              </a:rPr>
              <a:t>Approaches of interactive design - user-centered design, activity- centered design, systems design, and genius design; Methods of interactive design- Usability testing methods</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616F74-254F-AF0D-102D-B90079BF716E}"/>
              </a:ext>
            </a:extLst>
          </p:cNvPr>
          <p:cNvSpPr txBox="1"/>
          <p:nvPr/>
        </p:nvSpPr>
        <p:spPr>
          <a:xfrm>
            <a:off x="0" y="1951502"/>
            <a:ext cx="12009120" cy="4085542"/>
          </a:xfrm>
          <a:prstGeom prst="rect">
            <a:avLst/>
          </a:prstGeom>
          <a:noFill/>
        </p:spPr>
        <p:txBody>
          <a:bodyPr wrap="square">
            <a:spAutoFit/>
          </a:bodyPr>
          <a:lstStyle/>
          <a:p>
            <a:pPr algn="ctr">
              <a:lnSpc>
                <a:spcPct val="115000"/>
              </a:lnSpc>
              <a:spcAft>
                <a:spcPts val="10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APPROACHES OF INTERACTIVE DESIGN</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Human-centered design: This approach focuses on designing products, systems, or services that are tailored to meet the needs, wants, and limitations of the user. It involves researching and understanding the user's needs, behaviors, and context, and using this information to inform the design process.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Usability: This approach focuses on designing products, systems, or services that are easy to use and understand. It involves considering factors such as layout, navigation, and feedback, and using techniques such as user testing to ensure that the design is intuitive and efficient.</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User experience (UX) design: This approach focuses on designing products, systems, or services that provide a positive and enjoyable experience for the user. It involves considering the entire user journey, from the initial interaction with the product or service, to the final outcome, and designing the interaction to be seamless and enjoyable.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366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307F58-5931-5BD6-85A5-0961B3F9A518}"/>
              </a:ext>
            </a:extLst>
          </p:cNvPr>
          <p:cNvSpPr txBox="1"/>
          <p:nvPr/>
        </p:nvSpPr>
        <p:spPr>
          <a:xfrm>
            <a:off x="274320" y="2345222"/>
            <a:ext cx="11490960" cy="3119444"/>
          </a:xfrm>
          <a:prstGeom prst="rect">
            <a:avLst/>
          </a:prstGeom>
          <a:noFill/>
        </p:spPr>
        <p:txBody>
          <a:bodyPr wrap="square">
            <a:spAutoFit/>
          </a:bodyPr>
          <a:lstStyle/>
          <a:p>
            <a:pPr marL="342900" lvl="0" indent="-342900" algn="just">
              <a:lnSpc>
                <a:spcPct val="115000"/>
              </a:lnSpc>
              <a:spcAft>
                <a:spcPts val="1000"/>
              </a:spcAft>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User interface (UI) design: This approach focuses on designing the visual and functional elements of the user interface, such as buttons, icons, and layout. It involves considering how the user will interact with the interface and designing it in a way that is intuitive and easy to use.</a:t>
            </a:r>
          </a:p>
          <a:p>
            <a:pPr marL="342900" indent="-342900" algn="just">
              <a:lnSpc>
                <a:spcPct val="115000"/>
              </a:lnSpc>
              <a:spcAft>
                <a:spcPts val="1000"/>
              </a:spcAft>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cs typeface="Mangal" panose="02040503050203030202" pitchFamily="18" charset="0"/>
              </a:rPr>
              <a:t>Accessibility: This approach focuses on designing products, systems, or services that are accessible to all users, including those with disabilities. It involves considering factors such as screen reader compatibility and keyboard accessibility, and designing the product or service to be inclusive and user-friendly for all users</a:t>
            </a:r>
            <a:r>
              <a:rPr lang="en-US" sz="1800" dirty="0">
                <a:effectLst/>
                <a:latin typeface="Times New Roman" panose="02020603050405020304" pitchFamily="18" charset="0"/>
                <a:ea typeface="Calibri" panose="020F0502020204030204" pitchFamily="34"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15000"/>
              </a:lnSpc>
              <a:spcAft>
                <a:spcPts val="1000"/>
              </a:spcAft>
              <a:buFont typeface="Wingdings" panose="05000000000000000000" pitchFamily="2" charset="2"/>
              <a:buChar char=""/>
            </a:pP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082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0A0AE7-4A92-CD9B-4DF2-2092F3F5DAE6}"/>
              </a:ext>
            </a:extLst>
          </p:cNvPr>
          <p:cNvSpPr txBox="1"/>
          <p:nvPr/>
        </p:nvSpPr>
        <p:spPr>
          <a:xfrm>
            <a:off x="254000" y="1719731"/>
            <a:ext cx="11673840" cy="3998339"/>
          </a:xfrm>
          <a:prstGeom prst="rect">
            <a:avLst/>
          </a:prstGeom>
          <a:noFill/>
        </p:spPr>
        <p:txBody>
          <a:bodyPr wrap="square">
            <a:spAutoFit/>
          </a:bodyPr>
          <a:lstStyle/>
          <a:p>
            <a:pPr algn="ctr">
              <a:lnSpc>
                <a:spcPct val="115000"/>
              </a:lnSpc>
              <a:spcAft>
                <a:spcPts val="10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USER CENTERED DESIGN</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Design is based upon an explicit understanding of users, tasks, and environments; is driven and refined by user-centered evaluation; and addresses the whole user experience. The process involves users throughout the design and development process and it is iterative.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fontAlgn="base">
              <a:lnSpc>
                <a:spcPts val="1800"/>
              </a:lnSpc>
              <a:spcAft>
                <a:spcPts val="1000"/>
              </a:spcAft>
              <a:buFont typeface="Wingdings" panose="05000000000000000000" pitchFamily="2" charset="2"/>
              <a:buChar char=""/>
            </a:pPr>
            <a:r>
              <a:rPr lang="en-US"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Specify the context of use: Identify the people who will use the product, what they will use it for, and under what conditions they will use it.</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fontAlgn="base">
              <a:lnSpc>
                <a:spcPts val="1800"/>
              </a:lnSpc>
              <a:spcAft>
                <a:spcPts val="1000"/>
              </a:spcAft>
              <a:buFont typeface="Wingdings" panose="05000000000000000000" pitchFamily="2" charset="2"/>
              <a:buChar char=""/>
            </a:pPr>
            <a:r>
              <a:rPr lang="en-US"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Specify requirements: Identify any business requirements or user goals that must be met for the product to be successful.</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fontAlgn="base">
              <a:lnSpc>
                <a:spcPts val="1800"/>
              </a:lnSpc>
              <a:spcAft>
                <a:spcPts val="1000"/>
              </a:spcAft>
              <a:buFont typeface="Wingdings" panose="05000000000000000000" pitchFamily="2" charset="2"/>
              <a:buChar char=""/>
            </a:pPr>
            <a:r>
              <a:rPr lang="en-US"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Create design solutions: This part of the process may be done in stages, building from a rough concept to a complete design.</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fontAlgn="base">
              <a:lnSpc>
                <a:spcPts val="1800"/>
              </a:lnSpc>
              <a:spcAft>
                <a:spcPts val="1000"/>
              </a:spcAft>
              <a:buFont typeface="Wingdings" panose="05000000000000000000" pitchFamily="2" charset="2"/>
              <a:buChar char=""/>
            </a:pPr>
            <a:r>
              <a:rPr lang="en-US"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Evaluate designs: Evaluation - ideally through usability testing with actual users - is as integral as quality testing is to good software development.</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731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A0DF33-E201-C1F2-C73B-EA8CDD8081C5}"/>
              </a:ext>
            </a:extLst>
          </p:cNvPr>
          <p:cNvSpPr txBox="1"/>
          <p:nvPr/>
        </p:nvSpPr>
        <p:spPr>
          <a:xfrm>
            <a:off x="152400" y="1833739"/>
            <a:ext cx="11734800" cy="3652282"/>
          </a:xfrm>
          <a:prstGeom prst="rect">
            <a:avLst/>
          </a:prstGeom>
          <a:noFill/>
        </p:spPr>
        <p:txBody>
          <a:bodyPr wrap="square">
            <a:spAutoFit/>
          </a:bodyPr>
          <a:lstStyle/>
          <a:p>
            <a:pPr algn="ctr">
              <a:lnSpc>
                <a:spcPct val="115000"/>
              </a:lnSpc>
              <a:spcAft>
                <a:spcPts val="10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ACTIVITY CENTRED DESIGN</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ts val="2400"/>
              </a:lnSpc>
              <a:spcBef>
                <a:spcPts val="2400"/>
              </a:spcBef>
              <a:buFont typeface="Wingdings" panose="05000000000000000000" pitchFamily="2" charset="2"/>
              <a:buChar char=""/>
            </a:pPr>
            <a:r>
              <a:rPr lang="en-US" sz="2000" spc="-5" dirty="0">
                <a:solidFill>
                  <a:srgbClr val="292929"/>
                </a:solidFill>
                <a:effectLst/>
                <a:latin typeface="Times New Roman" panose="02020603050405020304" pitchFamily="18" charset="0"/>
                <a:ea typeface="Times New Roman" panose="02020603050405020304" pitchFamily="18" charset="0"/>
                <a:cs typeface="Times New Roman" panose="02020603050405020304" pitchFamily="18" charset="0"/>
              </a:rPr>
              <a:t>Activity Centered Design (ACD) is a model of design that focuses on how a system produces an outcome as a result of activity. The focus is on the </a:t>
            </a:r>
            <a:r>
              <a:rPr lang="en-US" sz="2000" i="1" spc="-5" dirty="0">
                <a:solidFill>
                  <a:srgbClr val="292929"/>
                </a:solidFill>
                <a:effectLst/>
                <a:latin typeface="Times New Roman" panose="02020603050405020304" pitchFamily="18" charset="0"/>
                <a:ea typeface="Times New Roman" panose="02020603050405020304" pitchFamily="18" charset="0"/>
                <a:cs typeface="Times New Roman" panose="02020603050405020304" pitchFamily="18" charset="0"/>
              </a:rPr>
              <a:t>whole system</a:t>
            </a:r>
            <a:r>
              <a:rPr lang="en-US" sz="2000" spc="-5" dirty="0">
                <a:solidFill>
                  <a:srgbClr val="292929"/>
                </a:solidFill>
                <a:effectLst/>
                <a:latin typeface="Times New Roman" panose="02020603050405020304" pitchFamily="18" charset="0"/>
                <a:ea typeface="Times New Roman" panose="02020603050405020304" pitchFamily="18" charset="0"/>
                <a:cs typeface="Times New Roman" panose="02020603050405020304" pitchFamily="18" charset="0"/>
              </a:rPr>
              <a:t> rather than just the user.</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ts val="2400"/>
              </a:lnSpc>
              <a:spcBef>
                <a:spcPts val="2400"/>
              </a:spcBef>
              <a:buFont typeface="Wingdings" panose="05000000000000000000" pitchFamily="2" charset="2"/>
              <a:buChar char=""/>
            </a:pPr>
            <a:r>
              <a:rPr lang="en-US" sz="2000" spc="-5" dirty="0">
                <a:solidFill>
                  <a:srgbClr val="292929"/>
                </a:solidFill>
                <a:effectLst/>
                <a:latin typeface="Times New Roman" panose="02020603050405020304" pitchFamily="18" charset="0"/>
                <a:ea typeface="Times New Roman" panose="02020603050405020304" pitchFamily="18" charset="0"/>
                <a:cs typeface="Times New Roman" panose="02020603050405020304" pitchFamily="18" charset="0"/>
              </a:rPr>
              <a:t>It’s important to note that ACD is a model, not a process. ACD is just one of many perspectives you can employ when designing.</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ts val="2400"/>
              </a:lnSpc>
              <a:spcBef>
                <a:spcPts val="2400"/>
              </a:spcBef>
              <a:spcAft>
                <a:spcPts val="1000"/>
              </a:spcAft>
              <a:buFont typeface="Wingdings" panose="05000000000000000000" pitchFamily="2" charset="2"/>
              <a:buChar char=""/>
            </a:pPr>
            <a:r>
              <a:rPr lang="en-US" sz="2000" spc="-5" dirty="0">
                <a:solidFill>
                  <a:srgbClr val="292929"/>
                </a:solidFill>
                <a:effectLst/>
                <a:latin typeface="Times New Roman" panose="02020603050405020304" pitchFamily="18" charset="0"/>
                <a:ea typeface="Times New Roman" panose="02020603050405020304" pitchFamily="18" charset="0"/>
                <a:cs typeface="Times New Roman" panose="02020603050405020304" pitchFamily="18" charset="0"/>
              </a:rPr>
              <a:t>The ACD model is an X-Ray into the social and technical workings of an activity. It considers the broader system beyond a single user. For example, this perspective may allow us to see it’s more appropriate to focus our design work on the </a:t>
            </a:r>
            <a:r>
              <a:rPr lang="en-US" sz="2000" i="1" spc="-5" dirty="0">
                <a:solidFill>
                  <a:srgbClr val="292929"/>
                </a:solidFill>
                <a:effectLst/>
                <a:latin typeface="Times New Roman" panose="02020603050405020304" pitchFamily="18" charset="0"/>
                <a:ea typeface="Times New Roman" panose="02020603050405020304" pitchFamily="18" charset="0"/>
                <a:cs typeface="Times New Roman" panose="02020603050405020304" pitchFamily="18" charset="0"/>
              </a:rPr>
              <a:t>community</a:t>
            </a:r>
            <a:r>
              <a:rPr lang="en-US" sz="2000" spc="-5" dirty="0">
                <a:solidFill>
                  <a:srgbClr val="292929"/>
                </a:solidFill>
                <a:effectLst/>
                <a:latin typeface="Times New Roman" panose="02020603050405020304" pitchFamily="18" charset="0"/>
                <a:ea typeface="Times New Roman" panose="02020603050405020304" pitchFamily="18" charset="0"/>
                <a:cs typeface="Times New Roman" panose="02020603050405020304" pitchFamily="18" charset="0"/>
              </a:rPr>
              <a:t> or </a:t>
            </a:r>
            <a:r>
              <a:rPr lang="en-US" sz="2000" i="1" spc="-5" dirty="0">
                <a:solidFill>
                  <a:srgbClr val="292929"/>
                </a:solidFill>
                <a:effectLst/>
                <a:latin typeface="Times New Roman" panose="02020603050405020304" pitchFamily="18" charset="0"/>
                <a:ea typeface="Times New Roman" panose="02020603050405020304" pitchFamily="18" charset="0"/>
                <a:cs typeface="Times New Roman" panose="02020603050405020304" pitchFamily="18" charset="0"/>
              </a:rPr>
              <a:t>social rules</a:t>
            </a:r>
            <a:r>
              <a:rPr lang="en-US" sz="2000" spc="-5" dirty="0">
                <a:solidFill>
                  <a:srgbClr val="292929"/>
                </a:solidFill>
                <a:effectLst/>
                <a:latin typeface="Times New Roman" panose="02020603050405020304" pitchFamily="18" charset="0"/>
                <a:ea typeface="Times New Roman" panose="02020603050405020304" pitchFamily="18" charset="0"/>
                <a:cs typeface="Times New Roman" panose="02020603050405020304" pitchFamily="18" charset="0"/>
              </a:rPr>
              <a:t> rather than the individual users </a:t>
            </a:r>
            <a:r>
              <a:rPr lang="en-US" sz="2000" i="1" spc="-5" dirty="0">
                <a:solidFill>
                  <a:srgbClr val="292929"/>
                </a:solidFill>
                <a:effectLst/>
                <a:latin typeface="Times New Roman" panose="02020603050405020304" pitchFamily="18" charset="0"/>
                <a:ea typeface="Times New Roman" panose="02020603050405020304" pitchFamily="18" charset="0"/>
                <a:cs typeface="Times New Roman" panose="02020603050405020304" pitchFamily="18" charset="0"/>
              </a:rPr>
              <a:t>interface</a:t>
            </a:r>
            <a:r>
              <a:rPr lang="en-US" sz="2000" spc="-5" dirty="0">
                <a:solidFill>
                  <a:srgbClr val="2929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4870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C91733-F225-110E-8DBE-8D68D6F2B0CA}"/>
              </a:ext>
            </a:extLst>
          </p:cNvPr>
          <p:cNvSpPr txBox="1"/>
          <p:nvPr/>
        </p:nvSpPr>
        <p:spPr>
          <a:xfrm>
            <a:off x="228600" y="2066047"/>
            <a:ext cx="11734800" cy="4157548"/>
          </a:xfrm>
          <a:prstGeom prst="rect">
            <a:avLst/>
          </a:prstGeom>
          <a:noFill/>
        </p:spPr>
        <p:txBody>
          <a:bodyPr wrap="square">
            <a:spAutoFit/>
          </a:bodyPr>
          <a:lstStyle/>
          <a:p>
            <a:pPr algn="just">
              <a:lnSpc>
                <a:spcPts val="2400"/>
              </a:lnSpc>
              <a:spcBef>
                <a:spcPts val="2400"/>
              </a:spcBef>
              <a:spcAft>
                <a:spcPts val="1000"/>
              </a:spcAft>
            </a:pPr>
            <a:r>
              <a:rPr lang="en-US" sz="2000" b="1" spc="1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TESTING METHODS</a:t>
            </a:r>
            <a:endParaRPr lang="en-IN" sz="2000" b="1"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2400"/>
              </a:lnSpc>
              <a:spcBef>
                <a:spcPts val="2400"/>
              </a:spcBef>
              <a:spcAft>
                <a:spcPts val="1000"/>
              </a:spcAft>
            </a:pPr>
            <a:r>
              <a:rPr lang="en-US" sz="2000" b="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Unit Testing</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Unit testing is the first level of testing and is often performed by the developers themselves. It is the process of ensuring individual components of a piece of software at the code level are functional and work as they were designed to. Developers in a test-driven environment will typically write and run the tests prior to the software or feature being passed over to the test team. Unit testing can be conducted manually, but automating the process will speed up delivery cycles and expand test coverage. Unit testing will also make debugging easier because finding issues earlier means they take less time to fix than if they were discovered later in the testing process. </a:t>
            </a:r>
          </a:p>
          <a:p>
            <a:pPr algn="just">
              <a:lnSpc>
                <a:spcPts val="2100"/>
              </a:lnSpc>
              <a:spcBef>
                <a:spcPts val="1500"/>
              </a:spcBef>
            </a:pPr>
            <a:r>
              <a:rPr lang="en-US" sz="20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Test Left is a tool that allows advanced testers and developers to shift left with the fastest test automation tool embedded in any IDE.</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950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436BB4-D63B-66F9-DBE2-B0C16044E21B}"/>
              </a:ext>
            </a:extLst>
          </p:cNvPr>
          <p:cNvSpPr txBox="1"/>
          <p:nvPr/>
        </p:nvSpPr>
        <p:spPr>
          <a:xfrm>
            <a:off x="162560" y="1672903"/>
            <a:ext cx="11866880" cy="4490973"/>
          </a:xfrm>
          <a:prstGeom prst="rect">
            <a:avLst/>
          </a:prstGeom>
          <a:noFill/>
        </p:spPr>
        <p:txBody>
          <a:bodyPr wrap="square">
            <a:spAutoFit/>
          </a:bodyPr>
          <a:lstStyle/>
          <a:p>
            <a:pPr algn="just">
              <a:lnSpc>
                <a:spcPts val="2850"/>
              </a:lnSpc>
              <a:spcBef>
                <a:spcPts val="3000"/>
              </a:spcBef>
            </a:pPr>
            <a:r>
              <a:rPr lang="en-US" sz="2000" b="1" spc="1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Integration Testing</a:t>
            </a:r>
            <a:endParaRPr lang="en-IN" sz="2000" b="1" dirty="0">
              <a:solidFill>
                <a:srgbClr val="4F81BD"/>
              </a:solidFill>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ts val="2100"/>
              </a:lnSpc>
              <a:spcBef>
                <a:spcPts val="1500"/>
              </a:spcBef>
            </a:pPr>
            <a:r>
              <a:rPr lang="en-US" sz="20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After each unit is thoroughly tested, it is integrated with other units to create modules or components that are designed to perform specific tasks or activities. These are then tested as group through integration testing to ensure whole segments of an application behave as expected (</a:t>
            </a:r>
            <a:r>
              <a:rPr lang="en-US" sz="200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i.e</a:t>
            </a:r>
            <a:r>
              <a:rPr lang="en-US" sz="20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the interactions between units are seamless). These tests are often framed by user scenarios, such as logging into an application or opening files. Integrated tests can be conducted by either developers or independent testers and are usually comprised of a combination of automated functional and manual tests.</a:t>
            </a:r>
          </a:p>
          <a:p>
            <a:pPr algn="just">
              <a:lnSpc>
                <a:spcPts val="2850"/>
              </a:lnSpc>
              <a:spcBef>
                <a:spcPts val="3000"/>
              </a:spcBef>
            </a:pPr>
            <a:r>
              <a:rPr lang="en-US" sz="2000" b="1" spc="1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System Testing</a:t>
            </a:r>
            <a:endParaRPr lang="en-IN" sz="2000" b="1" dirty="0">
              <a:solidFill>
                <a:srgbClr val="4F81BD"/>
              </a:solidFill>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ts val="2100"/>
              </a:lnSpc>
              <a:spcBef>
                <a:spcPts val="1500"/>
              </a:spcBef>
            </a:pPr>
            <a:r>
              <a:rPr lang="en-US" sz="20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System testing is a black box testing method used to evaluate the completed and integrated system, as a whole, to ensure it meets specified requirements. The functionality of the software is tested from end-to-end and is typically conducted by a separate testing team than the development team before the product is pushed into production</a:t>
            </a:r>
            <a:r>
              <a:rPr lang="en-US" sz="1800" dirty="0">
                <a:solidFill>
                  <a:srgbClr val="212529"/>
                </a:solidFill>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pPr algn="just">
              <a:lnSpc>
                <a:spcPts val="2100"/>
              </a:lnSpc>
              <a:spcBef>
                <a:spcPts val="1500"/>
              </a:spcBef>
            </a:pP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4736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589BD7-C7EF-0FF6-B041-CD2A589F0684}"/>
              </a:ext>
            </a:extLst>
          </p:cNvPr>
          <p:cNvSpPr txBox="1"/>
          <p:nvPr/>
        </p:nvSpPr>
        <p:spPr>
          <a:xfrm>
            <a:off x="411480" y="2630515"/>
            <a:ext cx="11369040" cy="2272417"/>
          </a:xfrm>
          <a:prstGeom prst="rect">
            <a:avLst/>
          </a:prstGeom>
          <a:noFill/>
        </p:spPr>
        <p:txBody>
          <a:bodyPr wrap="square">
            <a:spAutoFit/>
          </a:bodyPr>
          <a:lstStyle/>
          <a:p>
            <a:pPr algn="just">
              <a:lnSpc>
                <a:spcPts val="2850"/>
              </a:lnSpc>
              <a:spcBef>
                <a:spcPts val="3000"/>
              </a:spcBef>
            </a:pPr>
            <a:r>
              <a:rPr lang="en-US" sz="2000" b="1" spc="10" dirty="0">
                <a:effectLst/>
                <a:latin typeface="Times New Roman" panose="02020603050405020304" pitchFamily="18" charset="0"/>
                <a:ea typeface="SimSun" panose="02010600030101010101" pitchFamily="2" charset="-122"/>
                <a:cs typeface="Times New Roman" panose="02020603050405020304" pitchFamily="18" charset="0"/>
              </a:rPr>
              <a:t>Acceptance Testing</a:t>
            </a:r>
            <a:endParaRPr lang="en-IN" sz="2000" b="1"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ts val="2100"/>
              </a:lnSpc>
              <a:spcBef>
                <a:spcPts val="1500"/>
              </a:spcBef>
            </a:pPr>
            <a:r>
              <a:rPr lang="en-US" sz="20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Acceptance testing is the last phase of functional testing and is used to assess whether or not the final piece of software is ready for delivery. It involves ensuring that the product is in compliance with all of the original business criteria and that it meets the end user’s needs. This requires the product be tested both internally and externally, meaning you’ll need to get it into the hands of your end users for beta testing along with those of your QA team. Beta testing is key to getting real feedback from potential customers and can address any final usability concerns.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403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BBA4F3-C4C5-FFB4-6079-C5D404D4CCE3}"/>
              </a:ext>
            </a:extLst>
          </p:cNvPr>
          <p:cNvSpPr txBox="1"/>
          <p:nvPr/>
        </p:nvSpPr>
        <p:spPr>
          <a:xfrm>
            <a:off x="116840" y="1290365"/>
            <a:ext cx="11892280" cy="4965462"/>
          </a:xfrm>
          <a:prstGeom prst="rect">
            <a:avLst/>
          </a:prstGeom>
          <a:noFill/>
        </p:spPr>
        <p:txBody>
          <a:bodyPr wrap="square">
            <a:spAutoFit/>
          </a:bodyPr>
          <a:lstStyle/>
          <a:p>
            <a:pPr algn="ctr">
              <a:lnSpc>
                <a:spcPts val="2850"/>
              </a:lnSpc>
              <a:spcBef>
                <a:spcPts val="3000"/>
              </a:spcBef>
            </a:pPr>
            <a:r>
              <a:rPr lang="en-US" sz="2000" b="1" spc="10" dirty="0">
                <a:effectLst/>
                <a:latin typeface="Times New Roman" panose="02020603050405020304" pitchFamily="18" charset="0"/>
                <a:ea typeface="SimSun" panose="02010600030101010101" pitchFamily="2" charset="-122"/>
                <a:cs typeface="Times New Roman" panose="02020603050405020304" pitchFamily="18" charset="0"/>
              </a:rPr>
              <a:t>Performance Testing</a:t>
            </a:r>
            <a:endParaRPr lang="en-IN" sz="2000" b="1" dirty="0">
              <a:latin typeface="Times New Roman" panose="02020603050405020304" pitchFamily="18" charset="0"/>
              <a:ea typeface="SimSun" panose="02010600030101010101" pitchFamily="2" charset="-122"/>
              <a:cs typeface="Times New Roman" panose="02020603050405020304" pitchFamily="18" charset="0"/>
            </a:endParaRPr>
          </a:p>
          <a:p>
            <a:pPr algn="just">
              <a:lnSpc>
                <a:spcPts val="2850"/>
              </a:lnSpc>
              <a:spcBef>
                <a:spcPts val="3000"/>
              </a:spcBef>
            </a:pPr>
            <a:r>
              <a:rPr lang="en-US" sz="2000" b="0" spc="10" dirty="0">
                <a:effectLst/>
                <a:latin typeface="Times New Roman" panose="02020603050405020304" pitchFamily="18" charset="0"/>
                <a:ea typeface="SimSun" panose="02010600030101010101" pitchFamily="2" charset="-122"/>
                <a:cs typeface="Times New Roman" panose="02020603050405020304" pitchFamily="18" charset="0"/>
              </a:rPr>
              <a:t>Performance testing </a:t>
            </a:r>
            <a:r>
              <a:rPr lang="en-US" sz="2000" b="0" u="sng" dirty="0">
                <a:effectLst/>
                <a:latin typeface="Times New Roman" panose="02020603050405020304" pitchFamily="18" charset="0"/>
                <a:ea typeface="SimSun" panose="02010600030101010101" pitchFamily="2" charset="-122"/>
                <a:cs typeface="Times New Roman" panose="02020603050405020304" pitchFamily="18" charset="0"/>
              </a:rPr>
              <a:t>is</a:t>
            </a:r>
            <a:r>
              <a:rPr lang="en-US" sz="2000" b="0" dirty="0">
                <a:effectLst/>
                <a:latin typeface="Times New Roman" panose="02020603050405020304" pitchFamily="18" charset="0"/>
                <a:ea typeface="SimSun" panose="02010600030101010101" pitchFamily="2" charset="-122"/>
                <a:cs typeface="Times New Roman" panose="02020603050405020304" pitchFamily="18" charset="0"/>
              </a:rPr>
              <a:t> a non-functional testing technique used to determine how an application will behave under various conditions. The goal is to test its responsiveness and stability in real user situations. Performance testing can be broken down into four types:</a:t>
            </a:r>
            <a:endParaRPr lang="en-IN" sz="2000" b="1"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ts val="2220"/>
              </a:lnSpc>
              <a:spcAft>
                <a:spcPts val="720"/>
              </a:spcAft>
              <a:buSzPts val="1000"/>
              <a:buFont typeface="Symbol" panose="05050102010706020507" pitchFamily="18" charset="2"/>
              <a:buChar char=""/>
              <a:tabLst>
                <a:tab pos="45720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Load testing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is the process of putting increasing amounts of simulated demand on your software, application, or website to verify whether or not it can handle what it’s designed to handle.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ts val="2220"/>
              </a:lnSpc>
              <a:spcAft>
                <a:spcPts val="720"/>
              </a:spcAft>
              <a:buSzPts val="1000"/>
              <a:buFont typeface="Symbol" panose="05050102010706020507" pitchFamily="18" charset="2"/>
              <a:buChar char=""/>
              <a:tabLst>
                <a:tab pos="45720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Stress testing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takes this a step further and is used to gauge how your software will respond at or beyond its peak load. The goal of stress testing is to overload the application on purpose until it breaks by applying both realistic and unrealistic load scenarios. With stress testing, you’ll be able to find the failure point of your piece of software.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ts val="2220"/>
              </a:lnSpc>
              <a:spcAft>
                <a:spcPts val="720"/>
              </a:spcAft>
              <a:buSzPts val="1000"/>
              <a:buFont typeface="Symbol" panose="05050102010706020507" pitchFamily="18" charset="2"/>
              <a:buChar char=""/>
              <a:tabLst>
                <a:tab pos="45720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Endurance testing,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also known as soak testing, is used to analyze the behavior of an application under a specific amount of simulated load over longer amounts of time. The goal is to understand how your system will behave under sustained use, making it a longer process than load or stress testing (which are designed to end after a few hours). A critical piece of endurance testing is that it helps uncover memory leaks.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29295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2234</TotalTime>
  <Words>1232</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Black</vt:lpstr>
      <vt:lpstr>Calibri</vt:lpstr>
      <vt:lpstr>Calibri Light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Parnika Saha</cp:lastModifiedBy>
  <cp:revision>203</cp:revision>
  <dcterms:created xsi:type="dcterms:W3CDTF">2023-04-01T04:44:33Z</dcterms:created>
  <dcterms:modified xsi:type="dcterms:W3CDTF">2023-07-12T05:29:16Z</dcterms:modified>
</cp:coreProperties>
</file>