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3D47-AFCC-57E5-4D6F-F7ECB28B4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47BAA-AE3E-D23F-42F1-E2ABAA89B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B309D-34B2-F295-81AF-5C932611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0AB66-4079-71B9-6D67-042455E9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0424F-8284-16DD-F79A-5460D420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81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F316-1092-988A-C9CC-33866319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543B6-A0EB-A250-52E1-9BE3385B9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C450F-B100-320C-7C54-17495036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42F5-2C21-AA1B-18E4-296AC991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0AB3D-B227-28ED-C59F-ED0363A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985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C3D98-DE7C-E0CC-4593-AC5483201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44E3D-49CD-29B6-EBB8-AC37EB154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0BE0A-83E6-5EF1-88AE-67786481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D3A1-3293-1BCA-DAB6-2C90B7E6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2877-61D7-2FB9-4F2F-38F5BF1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0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CE46-01A4-73C7-AF23-AB67D33C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0A5D-100A-F467-6AB5-9C0B6F3E9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0FC4C-C9D6-50AC-BA90-71D4F6F8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B403-AAEE-8805-28ED-9714F7D4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7B5F-317F-8A12-F764-F23E484B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50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2C4DA-6EBF-65F5-0C34-A0DBB3018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A3B3B-B102-8088-33AE-CA317B08E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0D6C3-AE44-8BE6-7C9C-9C19BAC5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0FEE9-165B-EBE9-B2D5-51BC5D69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34A0C-A1DB-8E07-B653-62A07088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7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BA8B-C0CB-CE94-3496-BC52984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EDCE-C6A9-6B0C-B761-258918BA3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19CC2-24B1-F090-6D9A-C0790FFE2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6F089-012A-D3FF-D3EA-67B0A10A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5633E-C4BE-0899-1B3A-32C15382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F8280-10CE-0E8F-CFF9-CAB73AF3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05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5398-90A0-5B16-B1EA-2DB79761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5001E-71EB-39EC-62B7-9C3DD349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98AF8-3ED2-6625-6BD4-6EF1D0920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FA43F-24B5-3D00-0F7A-F922D2889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B4508-A9D1-3398-7190-1F31A7AD2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32FDE-73E6-8985-725D-36371ECB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294D7-B34E-FC29-1C6B-4B3BB44FC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6A36E-B9D0-83D7-7E45-795FFF2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54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661B-38F5-C9B9-6730-2AA01002D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CE230-9790-D907-6575-D9D89137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0EC80-C7BE-6C7E-B2A2-643B185B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99F1B-F00E-E9AC-6FCB-D67E6141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080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ED6B3-75A5-3800-2B2A-7056520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D29FF-50FD-F9CD-6E5A-D637BA37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C591-F54A-14FA-4901-C8FD765F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78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3924-82B7-768F-7B0A-F8F57DB5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BBB8F-F317-996F-6955-0A7E00961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EB902-5D0E-CFFF-C213-3F17B3A46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1A921-AFF7-DBFC-1D22-CCBC0B67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03537-B54F-C288-FD9A-7A074C4B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BA2CB-1C02-9D7D-4A6F-673174D7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760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50C1-710A-3AB1-CF2B-2863E0F80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D3DD4-F963-83E7-CC61-FB28A6663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99B07-8037-A36B-FA83-F0DB593AA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DDF4D-8BAC-4A68-8923-B375A69F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83997-8DF3-FAA0-D559-49E02D5F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FA617-11F5-7720-87AC-54EF145E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23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574C9-643A-9DDA-5E5D-96479BC4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A59B6-8922-85B7-4011-8F8DCE30A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F4DE7-2B8B-0D8B-A015-0F51C8EC3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331CE-0BD6-462C-AE0B-E41C9E04BC16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BAB12-474B-F45E-9811-B5454082E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260C2-4867-B8F3-12F5-10C06E4EA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0CAD-5975-4F6A-A209-ECB229BD8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967F8-6F8A-DC92-6685-BF37D1720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PCB Design steps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C7C0E-2B5D-34FD-82B0-ED74C6E06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3782291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Subrat Kumar Pradhan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ECE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1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50DEF3-9829-87CD-24F9-3CA16FD994D5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Finishing 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F75D6-2D4B-ACC0-F3F7-D2A6BAB7F609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Need to convert schematic to format a PCB manufacturer can parse</a:t>
            </a:r>
          </a:p>
          <a:p>
            <a:pPr lvl="1"/>
            <a:r>
              <a:rPr lang="en-US"/>
              <a:t>Standard to use Gerber files</a:t>
            </a:r>
          </a:p>
          <a:p>
            <a:pPr lvl="1"/>
            <a:r>
              <a:rPr lang="en-US"/>
              <a:t>Need one Gerber file for each layer of the board</a:t>
            </a:r>
          </a:p>
          <a:p>
            <a:r>
              <a:rPr lang="en-US"/>
              <a:t>Press the Cam tool button</a:t>
            </a:r>
          </a:p>
          <a:p>
            <a:pPr lvl="1"/>
            <a:r>
              <a:rPr lang="en-US"/>
              <a:t>Open job, choose the sparkfun job file</a:t>
            </a:r>
          </a:p>
          <a:p>
            <a:pPr lvl="1"/>
            <a:r>
              <a:rPr lang="en-US"/>
              <a:t>Process job</a:t>
            </a:r>
          </a:p>
          <a:p>
            <a:pPr lvl="1"/>
            <a:r>
              <a:rPr lang="en-US"/>
              <a:t>Zip the cam files up and submit to Osh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6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8794EE-6D66-F73F-941C-9F10D925E52A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Creating Custom Parts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F1F95-CC81-8C12-CB87-A66395F4850A}"/>
              </a:ext>
            </a:extLst>
          </p:cNvPr>
          <p:cNvSpPr txBox="1">
            <a:spLocks/>
          </p:cNvSpPr>
          <p:nvPr/>
        </p:nvSpPr>
        <p:spPr>
          <a:xfrm>
            <a:off x="665531" y="1717382"/>
            <a:ext cx="8197114" cy="4404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From the Control Panel go to File -&gt; New -&gt; Library</a:t>
            </a:r>
          </a:p>
          <a:p>
            <a:r>
              <a:rPr lang="en-US"/>
              <a:t>Library -&gt; Symbol, name it and accept</a:t>
            </a:r>
          </a:p>
          <a:p>
            <a:r>
              <a:rPr lang="en-US"/>
              <a:t>This opens an editor similar to a schematic</a:t>
            </a:r>
          </a:p>
          <a:p>
            <a:pPr lvl="1"/>
            <a:r>
              <a:rPr lang="en-US"/>
              <a:t>Use shapes to draw a box</a:t>
            </a:r>
          </a:p>
          <a:p>
            <a:pPr lvl="1"/>
            <a:r>
              <a:rPr lang="en-US"/>
              <a:t>Use the add pins tool to place pins on the box</a:t>
            </a:r>
          </a:p>
          <a:p>
            <a:pPr lvl="1"/>
            <a:r>
              <a:rPr lang="en-US"/>
              <a:t>Name the pins</a:t>
            </a:r>
          </a:p>
          <a:p>
            <a:pPr lvl="1"/>
            <a:r>
              <a:rPr lang="en-US"/>
              <a:t>Good idea to add &gt;NAME and &gt;VALUE text to part to allow more customization down the line, make sure to set these to Names and Values layer respectively</a:t>
            </a:r>
          </a:p>
          <a:p>
            <a:pPr lvl="1"/>
            <a:r>
              <a:rPr lang="en-US"/>
              <a:t>Save and then go to Library -&gt; Create -&gt;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0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4319C9-C502-510E-28FD-3BC4DCDBC6CD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Creating Custom Footprints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526DD-E096-83C7-BF12-AC25FDB9B88B}"/>
              </a:ext>
            </a:extLst>
          </p:cNvPr>
          <p:cNvSpPr txBox="1">
            <a:spLocks/>
          </p:cNvSpPr>
          <p:nvPr/>
        </p:nvSpPr>
        <p:spPr>
          <a:xfrm>
            <a:off x="665531" y="1717382"/>
            <a:ext cx="8197114" cy="4404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Start by using the SMD or pad tool to place pads</a:t>
            </a:r>
          </a:p>
          <a:p>
            <a:r>
              <a:rPr lang="en-US"/>
              <a:t>Can change to metric units using grid</a:t>
            </a:r>
          </a:p>
          <a:p>
            <a:r>
              <a:rPr lang="en-US"/>
              <a:t>Set size of pads with info tool</a:t>
            </a:r>
          </a:p>
          <a:p>
            <a:r>
              <a:rPr lang="en-US"/>
              <a:t>The grid is your friend</a:t>
            </a:r>
          </a:p>
          <a:p>
            <a:pPr lvl="1"/>
            <a:r>
              <a:rPr lang="en-US"/>
              <a:t>Set the grid distance to be the distance between pads for quick and easy placement</a:t>
            </a:r>
          </a:p>
          <a:p>
            <a:pPr lvl="1"/>
            <a:r>
              <a:rPr lang="en-US"/>
              <a:t>Hold control while moving to have pads center on grid</a:t>
            </a:r>
          </a:p>
          <a:p>
            <a:pPr lvl="1"/>
            <a:r>
              <a:rPr lang="en-US"/>
              <a:t>Can also use info to explicitly choose center</a:t>
            </a:r>
          </a:p>
          <a:p>
            <a:r>
              <a:rPr lang="en-US"/>
              <a:t>Use tPlace layer to draw shape of chip body (optional)</a:t>
            </a:r>
          </a:p>
          <a:p>
            <a:r>
              <a:rPr lang="en-US"/>
              <a:t>Add &gt;NAME and &gt;VALUE text in tName and tValue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5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E42870-B206-D1FD-66E7-706C7962FADE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Associate Symbol and Package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71924-CB54-D6EC-7CCC-860DF231FBE0}"/>
              </a:ext>
            </a:extLst>
          </p:cNvPr>
          <p:cNvSpPr txBox="1">
            <a:spLocks/>
          </p:cNvSpPr>
          <p:nvPr/>
        </p:nvSpPr>
        <p:spPr>
          <a:xfrm>
            <a:off x="659305" y="1575772"/>
            <a:ext cx="8197114" cy="4404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Library -&gt; Device -&gt; New</a:t>
            </a:r>
          </a:p>
          <a:p>
            <a:pPr lvl="1"/>
            <a:r>
              <a:rPr lang="en-US"/>
              <a:t>Name it the same thing as the Symbol and Package</a:t>
            </a:r>
          </a:p>
          <a:p>
            <a:r>
              <a:rPr lang="en-US"/>
              <a:t>Use add to place the symbol for the part</a:t>
            </a:r>
          </a:p>
          <a:p>
            <a:r>
              <a:rPr lang="en-US"/>
              <a:t>In the right side, press new and add the Package</a:t>
            </a:r>
          </a:p>
          <a:p>
            <a:pPr lvl="1"/>
            <a:r>
              <a:rPr lang="en-US"/>
              <a:t>Note the yellow exclamation, this means pins have not been associated</a:t>
            </a:r>
          </a:p>
          <a:p>
            <a:r>
              <a:rPr lang="en-US"/>
              <a:t>Double click on the package name to associate</a:t>
            </a:r>
          </a:p>
          <a:p>
            <a:r>
              <a:rPr lang="en-US"/>
              <a:t>Set prefix (default is U)</a:t>
            </a:r>
          </a:p>
          <a:p>
            <a:r>
              <a:rPr lang="en-US"/>
              <a:t>Match left and right sides then press connect</a:t>
            </a:r>
          </a:p>
          <a:p>
            <a:r>
              <a:rPr lang="en-US"/>
              <a:t>Save and you’re done!</a:t>
            </a:r>
          </a:p>
          <a:p>
            <a:r>
              <a:rPr lang="en-US"/>
              <a:t>Find your library in the control panel, right click 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3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CB0AAAB-5363-B252-DA8A-D9616A2D60E7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Designing a PCB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B8BFB0-CC5C-A645-EACD-A2DAE406FE60}"/>
              </a:ext>
            </a:extLst>
          </p:cNvPr>
          <p:cNvSpPr txBox="1">
            <a:spLocks/>
          </p:cNvSpPr>
          <p:nvPr/>
        </p:nvSpPr>
        <p:spPr>
          <a:xfrm>
            <a:off x="168442" y="1668830"/>
            <a:ext cx="11790947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 what functionality you need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that functionality into small modules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motion -&gt; IMU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phone -&gt; Bluetooth module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components for each module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read the datasheets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to make sure footprints are solderable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CPU that can interface with your modules and meets other requirements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pick something overly complicated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0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57B55E-5AAD-4269-2552-89AEE7A04AA1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Designing a PCB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B510D-9FAA-37C7-9A91-4A6EB6EFAF10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system schematic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 every part has a schematic symbol and footprint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doesn’t then make your 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all parts on the schematic and wire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add lots of bypass caps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errors to make sure everything is properly connected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PCB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design rules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parts in reasonable location (minimize rats nest)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polygon pours for power and ground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remaining traces (use larger width for high current)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DRC</a:t>
            </a:r>
          </a:p>
        </p:txBody>
      </p:sp>
    </p:spTree>
    <p:extLst>
      <p:ext uri="{BB962C8B-B14F-4D97-AF65-F5344CB8AC3E}">
        <p14:creationId xmlns:p14="http://schemas.microsoft.com/office/powerpoint/2010/main" val="121609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0FFAF5-5C41-927A-7C6B-20998AD91210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Schematic Parts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00096-CCA1-4C1B-86AE-645A049109D9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parts have a crosshair that can be interacted with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 of goofy for some parts like frame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selecting multiple objects, some commands like move require right clicking to affect the whole group</a:t>
            </a:r>
          </a:p>
        </p:txBody>
      </p:sp>
    </p:spTree>
    <p:extLst>
      <p:ext uri="{BB962C8B-B14F-4D97-AF65-F5344CB8AC3E}">
        <p14:creationId xmlns:p14="http://schemas.microsoft.com/office/powerpoint/2010/main" val="211323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292DF4-2565-2F99-E9BF-E2A155BB81AF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Wiring it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2DFAE-6ACB-3ADC-A09E-A66D06A8BD61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net tool to make connections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always need to make a physical connection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partial net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name tool to give it a proper name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label tool to place that name right on the net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for other pins you want to connect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do an ERC when finished to find any mistakes.</a:t>
            </a:r>
          </a:p>
        </p:txBody>
      </p:sp>
    </p:spTree>
    <p:extLst>
      <p:ext uri="{BB962C8B-B14F-4D97-AF65-F5344CB8AC3E}">
        <p14:creationId xmlns:p14="http://schemas.microsoft.com/office/powerpoint/2010/main" val="318214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911789-6018-D649-41F6-6EDDBEAD593D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PCB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151CE-8034-B7CB-CA06-86763511796D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File -&gt; switch to schematic to create a PCB for your schematic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set up your grid, usually want a slightly large grid and a much smaller alt grid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Next, use DRC to set up design rules according to PCB manufacturer requirements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download and import Osh Park DRU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moving parts, everything snaps to grid, can hold ALT key to get more fine grained control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arrange parts to minimize the rat’s nest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8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F684A3-1F2C-834E-D07D-E770CE8DC0FF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PCB Layers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60BF3-8A7A-14DC-BF4F-1C930276F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42" y="1544973"/>
            <a:ext cx="9279808" cy="535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8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06B0D9-952E-397A-8D4D-4E5A46AC6FA2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CE511-D257-DF57-CD29-E98573788F3F}"/>
              </a:ext>
            </a:extLst>
          </p:cNvPr>
          <p:cNvSpPr txBox="1">
            <a:spLocks/>
          </p:cNvSpPr>
          <p:nvPr/>
        </p:nvSpPr>
        <p:spPr>
          <a:xfrm>
            <a:off x="671757" y="1668830"/>
            <a:ext cx="8197114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operating layer shown in upper left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middle mouse button to switch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one trace at a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middle click to place a via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click to change wire style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tight boards, try to keep top layer horizontal and bottom layer vertical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bigger traces for power and ground if possible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finished, use rats nest to check if anything missed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do a DRC</a:t>
            </a:r>
          </a:p>
        </p:txBody>
      </p:sp>
    </p:spTree>
    <p:extLst>
      <p:ext uri="{BB962C8B-B14F-4D97-AF65-F5344CB8AC3E}">
        <p14:creationId xmlns:p14="http://schemas.microsoft.com/office/powerpoint/2010/main" val="366423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3D83CB-C9DA-837F-4C17-E39BB52DB731}"/>
              </a:ext>
            </a:extLst>
          </p:cNvPr>
          <p:cNvSpPr txBox="1">
            <a:spLocks/>
          </p:cNvSpPr>
          <p:nvPr/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Routing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E2ECE-5B42-37EA-DBA8-1C6D257A17C9}"/>
              </a:ext>
            </a:extLst>
          </p:cNvPr>
          <p:cNvSpPr txBox="1">
            <a:spLocks/>
          </p:cNvSpPr>
          <p:nvPr/>
        </p:nvSpPr>
        <p:spPr>
          <a:xfrm>
            <a:off x="671756" y="1668830"/>
            <a:ext cx="10643943" cy="45053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idea to use polygon pours for Power and Ground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good capacitance to reduce noise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routing easier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Looks cool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polygon pour tool to trace outline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ratsnest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fill in.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still route through the pour or hide with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ripup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edge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fun to write on the board by editing the silkscreen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tPlace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bPlace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layer then use drawing or text tools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Wont affect circuit, purely visual</a:t>
            </a:r>
          </a:p>
        </p:txBody>
      </p:sp>
    </p:spTree>
    <p:extLst>
      <p:ext uri="{BB962C8B-B14F-4D97-AF65-F5344CB8AC3E}">
        <p14:creationId xmlns:p14="http://schemas.microsoft.com/office/powerpoint/2010/main" val="316234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818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PCB Design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PCB Design steps</dc:title>
  <dc:creator>SUBRAT_LAPPY</dc:creator>
  <cp:lastModifiedBy>SUBRAT_LAPPY</cp:lastModifiedBy>
  <cp:revision>4</cp:revision>
  <dcterms:created xsi:type="dcterms:W3CDTF">2023-07-09T09:54:22Z</dcterms:created>
  <dcterms:modified xsi:type="dcterms:W3CDTF">2023-07-09T10:03:25Z</dcterms:modified>
</cp:coreProperties>
</file>