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2" r:id="rId14"/>
    <p:sldId id="274" r:id="rId15"/>
    <p:sldId id="276" r:id="rId16"/>
    <p:sldId id="277" r:id="rId17"/>
    <p:sldId id="278" r:id="rId18"/>
    <p:sldId id="280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8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200" y="2057400"/>
            <a:ext cx="5057775" cy="3518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2219" y="665429"/>
            <a:ext cx="19862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Stabil</a:t>
            </a:r>
            <a:r>
              <a:rPr spc="5" dirty="0"/>
              <a:t>i</a:t>
            </a:r>
            <a:r>
              <a:rPr dirty="0"/>
              <a:t>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4382" y="1295400"/>
            <a:ext cx="8217218" cy="4611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93345" indent="-342900" algn="just">
              <a:lnSpc>
                <a:spcPct val="100000"/>
              </a:lnSpc>
              <a:spcBef>
                <a:spcPts val="105"/>
              </a:spcBef>
              <a:buClr>
                <a:srgbClr val="0099CC"/>
              </a:buClr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Stability </a:t>
            </a:r>
            <a:r>
              <a:rPr sz="3200" dirty="0">
                <a:latin typeface="Arial"/>
                <a:cs typeface="Arial"/>
              </a:rPr>
              <a:t>strategy </a:t>
            </a:r>
            <a:r>
              <a:rPr sz="3200" spc="-5" dirty="0">
                <a:latin typeface="Arial"/>
                <a:cs typeface="Arial"/>
              </a:rPr>
              <a:t>implies continuing the  </a:t>
            </a:r>
            <a:r>
              <a:rPr sz="3200" dirty="0">
                <a:latin typeface="Arial"/>
                <a:cs typeface="Arial"/>
              </a:rPr>
              <a:t>current </a:t>
            </a:r>
            <a:r>
              <a:rPr sz="3200" spc="-5" dirty="0">
                <a:latin typeface="Arial"/>
                <a:cs typeface="Arial"/>
              </a:rPr>
              <a:t>activities </a:t>
            </a:r>
            <a:r>
              <a:rPr sz="3200" spc="-1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the firm without any  significant </a:t>
            </a:r>
            <a:r>
              <a:rPr sz="3200" dirty="0">
                <a:latin typeface="Arial"/>
                <a:cs typeface="Arial"/>
              </a:rPr>
              <a:t>change in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direction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This strategy is </a:t>
            </a:r>
            <a:r>
              <a:rPr sz="3200" spc="-5" dirty="0">
                <a:latin typeface="Arial"/>
                <a:cs typeface="Arial"/>
              </a:rPr>
              <a:t>most likely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be  </a:t>
            </a:r>
            <a:r>
              <a:rPr sz="3200" dirty="0">
                <a:latin typeface="Arial"/>
                <a:cs typeface="Arial"/>
              </a:rPr>
              <a:t>pursued by </a:t>
            </a:r>
            <a:r>
              <a:rPr sz="3200" spc="-5" dirty="0">
                <a:latin typeface="Arial"/>
                <a:cs typeface="Arial"/>
              </a:rPr>
              <a:t>small </a:t>
            </a:r>
            <a:r>
              <a:rPr sz="3200" dirty="0">
                <a:latin typeface="Arial"/>
                <a:cs typeface="Arial"/>
              </a:rPr>
              <a:t>businesses or </a:t>
            </a:r>
            <a:r>
              <a:rPr sz="3200" spc="-5" dirty="0">
                <a:latin typeface="Arial"/>
                <a:cs typeface="Arial"/>
              </a:rPr>
              <a:t>firms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in  </a:t>
            </a:r>
            <a:r>
              <a:rPr sz="3200" dirty="0">
                <a:latin typeface="Arial"/>
                <a:cs typeface="Arial"/>
              </a:rPr>
              <a:t>a mature stage of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development</a:t>
            </a:r>
            <a:endParaRPr sz="3200" dirty="0">
              <a:latin typeface="Arial"/>
              <a:cs typeface="Arial"/>
            </a:endParaRPr>
          </a:p>
          <a:p>
            <a:pPr marL="355600" marR="520700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Stability strategy is </a:t>
            </a:r>
            <a:r>
              <a:rPr sz="3200" spc="-10" dirty="0">
                <a:latin typeface="Arial"/>
                <a:cs typeface="Arial"/>
              </a:rPr>
              <a:t>not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‘do nothing’  approach nor goals </a:t>
            </a:r>
            <a:r>
              <a:rPr sz="3200" dirty="0">
                <a:latin typeface="Arial"/>
                <a:cs typeface="Arial"/>
              </a:rPr>
              <a:t>such as </a:t>
            </a:r>
            <a:r>
              <a:rPr sz="3200" spc="-5" dirty="0">
                <a:latin typeface="Arial"/>
                <a:cs typeface="Arial"/>
              </a:rPr>
              <a:t>profit  </a:t>
            </a:r>
            <a:r>
              <a:rPr sz="3200" dirty="0">
                <a:latin typeface="Arial"/>
                <a:cs typeface="Arial"/>
              </a:rPr>
              <a:t>growth are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abandoned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722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2219" y="665429"/>
            <a:ext cx="70796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Types Of Stability</a:t>
            </a:r>
            <a:r>
              <a:rPr spc="-80" dirty="0"/>
              <a:t> </a:t>
            </a:r>
            <a:r>
              <a:rPr dirty="0"/>
              <a:t>Strategies</a:t>
            </a:r>
          </a:p>
        </p:txBody>
      </p:sp>
      <p:sp>
        <p:nvSpPr>
          <p:cNvPr id="3" name="object 3"/>
          <p:cNvSpPr/>
          <p:nvPr/>
        </p:nvSpPr>
        <p:spPr>
          <a:xfrm>
            <a:off x="1266075" y="4053713"/>
            <a:ext cx="2372995" cy="1202055"/>
          </a:xfrm>
          <a:custGeom>
            <a:avLst/>
            <a:gdLst/>
            <a:ahLst/>
            <a:cxnLst/>
            <a:rect l="l" t="t" r="r" b="b"/>
            <a:pathLst>
              <a:path w="2372995" h="1202054">
                <a:moveTo>
                  <a:pt x="0" y="0"/>
                </a:moveTo>
                <a:lnTo>
                  <a:pt x="1186421" y="0"/>
                </a:lnTo>
                <a:lnTo>
                  <a:pt x="1186421" y="1201547"/>
                </a:lnTo>
                <a:lnTo>
                  <a:pt x="2372982" y="1201547"/>
                </a:lnTo>
              </a:path>
            </a:pathLst>
          </a:custGeom>
          <a:ln w="42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6075" y="4053713"/>
            <a:ext cx="2372995" cy="0"/>
          </a:xfrm>
          <a:custGeom>
            <a:avLst/>
            <a:gdLst/>
            <a:ahLst/>
            <a:cxnLst/>
            <a:rect l="l" t="t" r="r" b="b"/>
            <a:pathLst>
              <a:path w="2372995">
                <a:moveTo>
                  <a:pt x="0" y="0"/>
                </a:moveTo>
                <a:lnTo>
                  <a:pt x="2372982" y="0"/>
                </a:lnTo>
              </a:path>
            </a:pathLst>
          </a:custGeom>
          <a:ln w="42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66075" y="2852039"/>
            <a:ext cx="2372995" cy="1202055"/>
          </a:xfrm>
          <a:custGeom>
            <a:avLst/>
            <a:gdLst/>
            <a:ahLst/>
            <a:cxnLst/>
            <a:rect l="l" t="t" r="r" b="b"/>
            <a:pathLst>
              <a:path w="2372995" h="1202054">
                <a:moveTo>
                  <a:pt x="0" y="1201674"/>
                </a:moveTo>
                <a:lnTo>
                  <a:pt x="1186421" y="1201674"/>
                </a:lnTo>
                <a:lnTo>
                  <a:pt x="1186421" y="0"/>
                </a:lnTo>
                <a:lnTo>
                  <a:pt x="2372982" y="0"/>
                </a:lnTo>
              </a:path>
            </a:pathLst>
          </a:custGeom>
          <a:ln w="42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" y="1523936"/>
            <a:ext cx="961390" cy="5059680"/>
          </a:xfrm>
          <a:custGeom>
            <a:avLst/>
            <a:gdLst/>
            <a:ahLst/>
            <a:cxnLst/>
            <a:rect l="l" t="t" r="r" b="b"/>
            <a:pathLst>
              <a:path w="961390" h="5059680">
                <a:moveTo>
                  <a:pt x="0" y="5059426"/>
                </a:moveTo>
                <a:lnTo>
                  <a:pt x="961275" y="5059426"/>
                </a:lnTo>
                <a:lnTo>
                  <a:pt x="961275" y="0"/>
                </a:lnTo>
                <a:lnTo>
                  <a:pt x="0" y="0"/>
                </a:lnTo>
                <a:lnTo>
                  <a:pt x="0" y="5059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" y="1523936"/>
            <a:ext cx="961390" cy="5059680"/>
          </a:xfrm>
          <a:custGeom>
            <a:avLst/>
            <a:gdLst/>
            <a:ahLst/>
            <a:cxnLst/>
            <a:rect l="l" t="t" r="r" b="b"/>
            <a:pathLst>
              <a:path w="961390" h="5059680">
                <a:moveTo>
                  <a:pt x="0" y="5059426"/>
                </a:moveTo>
                <a:lnTo>
                  <a:pt x="961275" y="5059426"/>
                </a:lnTo>
                <a:lnTo>
                  <a:pt x="961275" y="0"/>
                </a:lnTo>
                <a:lnTo>
                  <a:pt x="0" y="0"/>
                </a:lnTo>
                <a:lnTo>
                  <a:pt x="0" y="5059426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77685" y="2940663"/>
            <a:ext cx="948690" cy="22288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290"/>
              </a:lnSpc>
            </a:pPr>
            <a:r>
              <a:rPr sz="6500" spc="-36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500" dirty="0">
                <a:solidFill>
                  <a:srgbClr val="FFFFFF"/>
                </a:solidFill>
                <a:latin typeface="Arial"/>
                <a:cs typeface="Arial"/>
              </a:rPr>
              <a:t>ypes</a:t>
            </a:r>
            <a:endParaRPr sz="65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39058" y="2371458"/>
            <a:ext cx="3153410" cy="961390"/>
          </a:xfrm>
          <a:custGeom>
            <a:avLst/>
            <a:gdLst/>
            <a:ahLst/>
            <a:cxnLst/>
            <a:rect l="l" t="t" r="r" b="b"/>
            <a:pathLst>
              <a:path w="3153409" h="961389">
                <a:moveTo>
                  <a:pt x="0" y="961275"/>
                </a:moveTo>
                <a:lnTo>
                  <a:pt x="3153029" y="961275"/>
                </a:lnTo>
                <a:lnTo>
                  <a:pt x="3153029" y="0"/>
                </a:lnTo>
                <a:lnTo>
                  <a:pt x="0" y="0"/>
                </a:lnTo>
                <a:lnTo>
                  <a:pt x="0" y="961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39058" y="2371458"/>
            <a:ext cx="3153410" cy="961390"/>
          </a:xfrm>
          <a:custGeom>
            <a:avLst/>
            <a:gdLst/>
            <a:ahLst/>
            <a:cxnLst/>
            <a:rect l="l" t="t" r="r" b="b"/>
            <a:pathLst>
              <a:path w="3153409" h="961389">
                <a:moveTo>
                  <a:pt x="0" y="961275"/>
                </a:moveTo>
                <a:lnTo>
                  <a:pt x="3153029" y="961275"/>
                </a:lnTo>
                <a:lnTo>
                  <a:pt x="3153029" y="0"/>
                </a:lnTo>
                <a:lnTo>
                  <a:pt x="0" y="0"/>
                </a:lnTo>
                <a:lnTo>
                  <a:pt x="0" y="961275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39058" y="3573005"/>
            <a:ext cx="3153410" cy="961390"/>
          </a:xfrm>
          <a:custGeom>
            <a:avLst/>
            <a:gdLst/>
            <a:ahLst/>
            <a:cxnLst/>
            <a:rect l="l" t="t" r="r" b="b"/>
            <a:pathLst>
              <a:path w="3153409" h="961389">
                <a:moveTo>
                  <a:pt x="0" y="961275"/>
                </a:moveTo>
                <a:lnTo>
                  <a:pt x="3153029" y="961275"/>
                </a:lnTo>
                <a:lnTo>
                  <a:pt x="3153029" y="0"/>
                </a:lnTo>
                <a:lnTo>
                  <a:pt x="0" y="0"/>
                </a:lnTo>
                <a:lnTo>
                  <a:pt x="0" y="961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39058" y="3573005"/>
            <a:ext cx="3153410" cy="961390"/>
          </a:xfrm>
          <a:custGeom>
            <a:avLst/>
            <a:gdLst/>
            <a:ahLst/>
            <a:cxnLst/>
            <a:rect l="l" t="t" r="r" b="b"/>
            <a:pathLst>
              <a:path w="3153409" h="961389">
                <a:moveTo>
                  <a:pt x="0" y="961275"/>
                </a:moveTo>
                <a:lnTo>
                  <a:pt x="3153029" y="961275"/>
                </a:lnTo>
                <a:lnTo>
                  <a:pt x="3153029" y="0"/>
                </a:lnTo>
                <a:lnTo>
                  <a:pt x="0" y="0"/>
                </a:lnTo>
                <a:lnTo>
                  <a:pt x="0" y="961275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39058" y="4774641"/>
            <a:ext cx="3153410" cy="961390"/>
          </a:xfrm>
          <a:custGeom>
            <a:avLst/>
            <a:gdLst/>
            <a:ahLst/>
            <a:cxnLst/>
            <a:rect l="l" t="t" r="r" b="b"/>
            <a:pathLst>
              <a:path w="3153409" h="961389">
                <a:moveTo>
                  <a:pt x="0" y="961275"/>
                </a:moveTo>
                <a:lnTo>
                  <a:pt x="3153029" y="961275"/>
                </a:lnTo>
                <a:lnTo>
                  <a:pt x="3153029" y="0"/>
                </a:lnTo>
                <a:lnTo>
                  <a:pt x="0" y="0"/>
                </a:lnTo>
                <a:lnTo>
                  <a:pt x="0" y="961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39058" y="4774641"/>
            <a:ext cx="3153410" cy="961390"/>
          </a:xfrm>
          <a:custGeom>
            <a:avLst/>
            <a:gdLst/>
            <a:ahLst/>
            <a:cxnLst/>
            <a:rect l="l" t="t" r="r" b="b"/>
            <a:pathLst>
              <a:path w="3153409" h="961389">
                <a:moveTo>
                  <a:pt x="0" y="961275"/>
                </a:moveTo>
                <a:lnTo>
                  <a:pt x="3153029" y="961275"/>
                </a:lnTo>
                <a:lnTo>
                  <a:pt x="3153029" y="0"/>
                </a:lnTo>
                <a:lnTo>
                  <a:pt x="0" y="0"/>
                </a:lnTo>
                <a:lnTo>
                  <a:pt x="0" y="961275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29354" y="2540254"/>
            <a:ext cx="2974340" cy="3169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6080">
              <a:lnSpc>
                <a:spcPct val="100000"/>
              </a:lnSpc>
              <a:spcBef>
                <a:spcPts val="95"/>
              </a:spcBef>
            </a:pPr>
            <a:r>
              <a:rPr sz="3400" spc="-10" dirty="0">
                <a:solidFill>
                  <a:srgbClr val="FFFFFF"/>
                </a:solidFill>
                <a:latin typeface="Arial"/>
                <a:cs typeface="Arial"/>
              </a:rPr>
              <a:t>No-Change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 indent="969010">
              <a:lnSpc>
                <a:spcPct val="100000"/>
              </a:lnSpc>
            </a:pPr>
            <a:r>
              <a:rPr sz="3400" spc="-5" dirty="0">
                <a:solidFill>
                  <a:srgbClr val="FFFFFF"/>
                </a:solidFill>
                <a:latin typeface="Arial"/>
                <a:cs typeface="Arial"/>
              </a:rPr>
              <a:t>Profit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650">
              <a:latin typeface="Times New Roman"/>
              <a:cs typeface="Times New Roman"/>
            </a:endParaRPr>
          </a:p>
          <a:p>
            <a:pPr marL="12700" marR="5080" algn="ctr">
              <a:lnSpc>
                <a:spcPts val="3520"/>
              </a:lnSpc>
            </a:pPr>
            <a:r>
              <a:rPr sz="3400" spc="-5" dirty="0">
                <a:solidFill>
                  <a:srgbClr val="FFFFFF"/>
                </a:solidFill>
                <a:latin typeface="Arial"/>
                <a:cs typeface="Arial"/>
              </a:rPr>
              <a:t>Pause/Proceed  With</a:t>
            </a:r>
            <a:r>
              <a:rPr sz="3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Arial"/>
                <a:cs typeface="Arial"/>
              </a:rPr>
              <a:t>Caution</a:t>
            </a:r>
            <a:endParaRPr sz="3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7299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1828787"/>
            <a:ext cx="4119626" cy="3967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2219" y="665429"/>
            <a:ext cx="51231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No-Change</a:t>
            </a:r>
            <a:r>
              <a:rPr spc="-80" dirty="0"/>
              <a:t> </a:t>
            </a:r>
            <a:r>
              <a:rPr dirty="0"/>
              <a:t>Strategy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2219" y="2002358"/>
            <a:ext cx="7562850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no </a:t>
            </a:r>
            <a:r>
              <a:rPr sz="3200" spc="-5" dirty="0">
                <a:latin typeface="Arial"/>
                <a:cs typeface="Arial"/>
              </a:rPr>
              <a:t>change </a:t>
            </a:r>
            <a:r>
              <a:rPr sz="3200" dirty="0">
                <a:latin typeface="Arial"/>
                <a:cs typeface="Arial"/>
              </a:rPr>
              <a:t>strategy is a decision to</a:t>
            </a:r>
            <a:r>
              <a:rPr sz="3200" spc="-1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do  nothing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new</a:t>
            </a:r>
            <a:endParaRPr sz="3200">
              <a:latin typeface="Arial"/>
              <a:cs typeface="Arial"/>
            </a:endParaRPr>
          </a:p>
          <a:p>
            <a:pPr marL="355600" marR="522605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firm </a:t>
            </a:r>
            <a:r>
              <a:rPr sz="3200" spc="-5" dirty="0">
                <a:latin typeface="Arial"/>
                <a:cs typeface="Arial"/>
              </a:rPr>
              <a:t>adopts this strategy </a:t>
            </a:r>
            <a:r>
              <a:rPr sz="3200" dirty="0">
                <a:latin typeface="Arial"/>
                <a:cs typeface="Arial"/>
              </a:rPr>
              <a:t>when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their  internal </a:t>
            </a:r>
            <a:r>
              <a:rPr sz="3200" dirty="0">
                <a:latin typeface="Arial"/>
                <a:cs typeface="Arial"/>
              </a:rPr>
              <a:t>&amp; </a:t>
            </a:r>
            <a:r>
              <a:rPr sz="3200" spc="-5" dirty="0">
                <a:latin typeface="Arial"/>
                <a:cs typeface="Arial"/>
              </a:rPr>
              <a:t>external environment </a:t>
            </a:r>
            <a:r>
              <a:rPr sz="3200" dirty="0">
                <a:latin typeface="Arial"/>
                <a:cs typeface="Arial"/>
              </a:rPr>
              <a:t>is  stable.</a:t>
            </a:r>
            <a:endParaRPr sz="3200">
              <a:latin typeface="Arial"/>
              <a:cs typeface="Arial"/>
            </a:endParaRPr>
          </a:p>
          <a:p>
            <a:pPr marL="355600" marR="185420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Small and Medium firms adopt this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sort  of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strategy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1079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1752587"/>
            <a:ext cx="4311142" cy="44066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2219" y="665429"/>
            <a:ext cx="35680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Profit</a:t>
            </a:r>
            <a:r>
              <a:rPr spc="-85" dirty="0"/>
              <a:t> </a:t>
            </a:r>
            <a:r>
              <a:rPr dirty="0"/>
              <a:t>Strategy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2219" y="2002358"/>
            <a:ext cx="7605395" cy="4611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95934" indent="-342900">
              <a:lnSpc>
                <a:spcPct val="100000"/>
              </a:lnSpc>
              <a:spcBef>
                <a:spcPts val="105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profit strategy </a:t>
            </a:r>
            <a:r>
              <a:rPr sz="3200" dirty="0">
                <a:latin typeface="Arial"/>
                <a:cs typeface="Arial"/>
              </a:rPr>
              <a:t>is an </a:t>
            </a:r>
            <a:r>
              <a:rPr sz="3200" spc="-5" dirty="0">
                <a:latin typeface="Arial"/>
                <a:cs typeface="Arial"/>
              </a:rPr>
              <a:t>attempt to  artificially maintain profits </a:t>
            </a:r>
            <a:r>
              <a:rPr sz="3200" dirty="0">
                <a:latin typeface="Arial"/>
                <a:cs typeface="Arial"/>
              </a:rPr>
              <a:t>by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reducing  investments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dirty="0">
                <a:latin typeface="Arial"/>
                <a:cs typeface="Arial"/>
              </a:rPr>
              <a:t>short-term  </a:t>
            </a:r>
            <a:r>
              <a:rPr sz="3200" spc="-5" dirty="0">
                <a:latin typeface="Arial"/>
                <a:cs typeface="Arial"/>
              </a:rPr>
              <a:t>expenditures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profit strategy </a:t>
            </a:r>
            <a:r>
              <a:rPr sz="3200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useful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get </a:t>
            </a:r>
            <a:r>
              <a:rPr sz="3200" dirty="0">
                <a:latin typeface="Arial"/>
                <a:cs typeface="Arial"/>
              </a:rPr>
              <a:t>over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  </a:t>
            </a:r>
            <a:r>
              <a:rPr sz="3200" spc="-5" dirty="0">
                <a:latin typeface="Arial"/>
                <a:cs typeface="Arial"/>
              </a:rPr>
              <a:t>temporary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difficulty</a:t>
            </a:r>
            <a:endParaRPr sz="3200">
              <a:latin typeface="Arial"/>
              <a:cs typeface="Arial"/>
            </a:endParaRPr>
          </a:p>
          <a:p>
            <a:pPr marL="355600" marR="203200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But if </a:t>
            </a:r>
            <a:r>
              <a:rPr sz="3200" spc="-5" dirty="0">
                <a:latin typeface="Arial"/>
                <a:cs typeface="Arial"/>
              </a:rPr>
              <a:t>continued for long, it will lead </a:t>
            </a:r>
            <a:r>
              <a:rPr sz="3200" dirty="0">
                <a:latin typeface="Arial"/>
                <a:cs typeface="Arial"/>
              </a:rPr>
              <a:t>to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  </a:t>
            </a:r>
            <a:r>
              <a:rPr sz="3200" spc="-5" dirty="0">
                <a:latin typeface="Arial"/>
                <a:cs typeface="Arial"/>
              </a:rPr>
              <a:t>serious deterioration in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company’s  </a:t>
            </a:r>
            <a:r>
              <a:rPr sz="3200" dirty="0">
                <a:latin typeface="Arial"/>
                <a:cs typeface="Arial"/>
              </a:rPr>
              <a:t>position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129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3600" y="1676400"/>
            <a:ext cx="6350000" cy="476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2219" y="665429"/>
            <a:ext cx="70821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Pause/Proceed with</a:t>
            </a:r>
            <a:r>
              <a:rPr spc="-65" dirty="0"/>
              <a:t> </a:t>
            </a:r>
            <a:r>
              <a:rPr dirty="0"/>
              <a:t>Caution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2219" y="2002358"/>
            <a:ext cx="7563484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87985" indent="-342900">
              <a:lnSpc>
                <a:spcPct val="100000"/>
              </a:lnSpc>
              <a:spcBef>
                <a:spcPts val="105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Employed </a:t>
            </a:r>
            <a:r>
              <a:rPr sz="3200" dirty="0">
                <a:latin typeface="Arial"/>
                <a:cs typeface="Arial"/>
              </a:rPr>
              <a:t>by </a:t>
            </a:r>
            <a:r>
              <a:rPr sz="3200" spc="-5" dirty="0">
                <a:latin typeface="Arial"/>
                <a:cs typeface="Arial"/>
              </a:rPr>
              <a:t>firms </a:t>
            </a:r>
            <a:r>
              <a:rPr sz="3200" dirty="0">
                <a:latin typeface="Arial"/>
                <a:cs typeface="Arial"/>
              </a:rPr>
              <a:t>to test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grounds  </a:t>
            </a:r>
            <a:r>
              <a:rPr sz="3200" dirty="0">
                <a:latin typeface="Arial"/>
                <a:cs typeface="Arial"/>
              </a:rPr>
              <a:t>before the </a:t>
            </a:r>
            <a:r>
              <a:rPr sz="3200" spc="-5" dirty="0">
                <a:latin typeface="Arial"/>
                <a:cs typeface="Arial"/>
              </a:rPr>
              <a:t>full-fledged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strategy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Helps </a:t>
            </a:r>
            <a:r>
              <a:rPr sz="3200" dirty="0">
                <a:latin typeface="Arial"/>
                <a:cs typeface="Arial"/>
              </a:rPr>
              <a:t>all the </a:t>
            </a:r>
            <a:r>
              <a:rPr sz="3200" spc="-5" dirty="0">
                <a:latin typeface="Arial"/>
                <a:cs typeface="Arial"/>
              </a:rPr>
              <a:t>employees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get used </a:t>
            </a:r>
            <a:r>
              <a:rPr sz="3200" dirty="0">
                <a:latin typeface="Arial"/>
                <a:cs typeface="Arial"/>
              </a:rPr>
              <a:t>to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it</a:t>
            </a:r>
            <a:endParaRPr sz="3200">
              <a:latin typeface="Arial"/>
              <a:cs typeface="Arial"/>
            </a:endParaRPr>
          </a:p>
          <a:p>
            <a:pPr marL="355600" marR="795655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This strategy </a:t>
            </a:r>
            <a:r>
              <a:rPr sz="3200" spc="-5" dirty="0">
                <a:latin typeface="Arial"/>
                <a:cs typeface="Arial"/>
              </a:rPr>
              <a:t>enables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company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to  </a:t>
            </a:r>
            <a:r>
              <a:rPr sz="3200" spc="-5" dirty="0">
                <a:latin typeface="Arial"/>
                <a:cs typeface="Arial"/>
              </a:rPr>
              <a:t>consolidate </a:t>
            </a:r>
            <a:r>
              <a:rPr sz="3200" dirty="0">
                <a:latin typeface="Arial"/>
                <a:cs typeface="Arial"/>
              </a:rPr>
              <a:t>its resources </a:t>
            </a:r>
            <a:r>
              <a:rPr sz="3200" spc="-5" dirty="0">
                <a:latin typeface="Arial"/>
                <a:cs typeface="Arial"/>
              </a:rPr>
              <a:t>after  prolonged rapid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growth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7361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0" y="1905000"/>
            <a:ext cx="5374640" cy="4352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2219" y="665429"/>
            <a:ext cx="3540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Retrenchment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2219" y="2002358"/>
            <a:ext cx="7451090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76225" indent="-342900">
              <a:lnSpc>
                <a:spcPct val="100000"/>
              </a:lnSpc>
              <a:spcBef>
                <a:spcPts val="105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strategy used by </a:t>
            </a:r>
            <a:r>
              <a:rPr sz="3200" spc="-5" dirty="0">
                <a:latin typeface="Arial"/>
                <a:cs typeface="Arial"/>
              </a:rPr>
              <a:t>corporations </a:t>
            </a:r>
            <a:r>
              <a:rPr sz="3200" dirty="0">
                <a:latin typeface="Arial"/>
                <a:cs typeface="Arial"/>
              </a:rPr>
              <a:t>to  reduce the </a:t>
            </a:r>
            <a:r>
              <a:rPr sz="3200" spc="-5" dirty="0">
                <a:latin typeface="Arial"/>
                <a:cs typeface="Arial"/>
              </a:rPr>
              <a:t>diversity </a:t>
            </a:r>
            <a:r>
              <a:rPr sz="3200" dirty="0">
                <a:latin typeface="Arial"/>
                <a:cs typeface="Arial"/>
              </a:rPr>
              <a:t>or </a:t>
            </a:r>
            <a:r>
              <a:rPr sz="3200" spc="-5" dirty="0">
                <a:latin typeface="Arial"/>
                <a:cs typeface="Arial"/>
              </a:rPr>
              <a:t>the overall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size  of the </a:t>
            </a:r>
            <a:r>
              <a:rPr sz="3200" spc="-5" dirty="0">
                <a:latin typeface="Arial"/>
                <a:cs typeface="Arial"/>
              </a:rPr>
              <a:t>operations </a:t>
            </a:r>
            <a:r>
              <a:rPr sz="3200" dirty="0">
                <a:latin typeface="Arial"/>
                <a:cs typeface="Arial"/>
              </a:rPr>
              <a:t>of the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company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It is </a:t>
            </a:r>
            <a:r>
              <a:rPr sz="3200" spc="-5" dirty="0">
                <a:latin typeface="Arial"/>
                <a:cs typeface="Arial"/>
              </a:rPr>
              <a:t>often </a:t>
            </a:r>
            <a:r>
              <a:rPr sz="3200" dirty="0">
                <a:latin typeface="Arial"/>
                <a:cs typeface="Arial"/>
              </a:rPr>
              <a:t>used in </a:t>
            </a:r>
            <a:r>
              <a:rPr sz="3200" spc="-5" dirty="0">
                <a:latin typeface="Arial"/>
                <a:cs typeface="Arial"/>
              </a:rPr>
              <a:t>order </a:t>
            </a:r>
            <a:r>
              <a:rPr sz="3200" dirty="0">
                <a:latin typeface="Arial"/>
                <a:cs typeface="Arial"/>
              </a:rPr>
              <a:t>to cut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expenses</a:t>
            </a:r>
            <a:endParaRPr sz="3200">
              <a:latin typeface="Arial"/>
              <a:cs typeface="Arial"/>
            </a:endParaRPr>
          </a:p>
          <a:p>
            <a:pPr marL="355600" marR="93345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Goal of </a:t>
            </a:r>
            <a:r>
              <a:rPr sz="3200" spc="-5" dirty="0">
                <a:latin typeface="Arial"/>
                <a:cs typeface="Arial"/>
              </a:rPr>
              <a:t>implementing </a:t>
            </a:r>
            <a:r>
              <a:rPr sz="3200" dirty="0">
                <a:latin typeface="Arial"/>
                <a:cs typeface="Arial"/>
              </a:rPr>
              <a:t>this is to</a:t>
            </a:r>
            <a:r>
              <a:rPr sz="3200" spc="-1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become  a </a:t>
            </a:r>
            <a:r>
              <a:rPr sz="3200" spc="-5" dirty="0">
                <a:latin typeface="Arial"/>
                <a:cs typeface="Arial"/>
              </a:rPr>
              <a:t>more financial stable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business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3934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Types Of</a:t>
            </a:r>
            <a:r>
              <a:rPr spc="-60" dirty="0"/>
              <a:t> </a:t>
            </a:r>
            <a:r>
              <a:rPr dirty="0"/>
              <a:t>Retrenchment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2219" y="1001013"/>
            <a:ext cx="25438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3366"/>
                </a:solidFill>
                <a:latin typeface="Arial"/>
                <a:cs typeface="Arial"/>
              </a:rPr>
              <a:t>Strategies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6075" y="4053713"/>
            <a:ext cx="2372995" cy="1202055"/>
          </a:xfrm>
          <a:custGeom>
            <a:avLst/>
            <a:gdLst/>
            <a:ahLst/>
            <a:cxnLst/>
            <a:rect l="l" t="t" r="r" b="b"/>
            <a:pathLst>
              <a:path w="2372995" h="1202054">
                <a:moveTo>
                  <a:pt x="0" y="0"/>
                </a:moveTo>
                <a:lnTo>
                  <a:pt x="1186421" y="0"/>
                </a:lnTo>
                <a:lnTo>
                  <a:pt x="1186421" y="1201547"/>
                </a:lnTo>
                <a:lnTo>
                  <a:pt x="2372982" y="1201547"/>
                </a:lnTo>
              </a:path>
            </a:pathLst>
          </a:custGeom>
          <a:ln w="42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66075" y="4053713"/>
            <a:ext cx="2372995" cy="0"/>
          </a:xfrm>
          <a:custGeom>
            <a:avLst/>
            <a:gdLst/>
            <a:ahLst/>
            <a:cxnLst/>
            <a:rect l="l" t="t" r="r" b="b"/>
            <a:pathLst>
              <a:path w="2372995">
                <a:moveTo>
                  <a:pt x="0" y="0"/>
                </a:moveTo>
                <a:lnTo>
                  <a:pt x="2372982" y="0"/>
                </a:lnTo>
              </a:path>
            </a:pathLst>
          </a:custGeom>
          <a:ln w="42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66075" y="2852039"/>
            <a:ext cx="2372995" cy="1202055"/>
          </a:xfrm>
          <a:custGeom>
            <a:avLst/>
            <a:gdLst/>
            <a:ahLst/>
            <a:cxnLst/>
            <a:rect l="l" t="t" r="r" b="b"/>
            <a:pathLst>
              <a:path w="2372995" h="1202054">
                <a:moveTo>
                  <a:pt x="0" y="1201674"/>
                </a:moveTo>
                <a:lnTo>
                  <a:pt x="1186421" y="1201674"/>
                </a:lnTo>
                <a:lnTo>
                  <a:pt x="1186421" y="0"/>
                </a:lnTo>
                <a:lnTo>
                  <a:pt x="2372982" y="0"/>
                </a:lnTo>
              </a:path>
            </a:pathLst>
          </a:custGeom>
          <a:ln w="42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" y="1523936"/>
            <a:ext cx="961390" cy="5059680"/>
          </a:xfrm>
          <a:custGeom>
            <a:avLst/>
            <a:gdLst/>
            <a:ahLst/>
            <a:cxnLst/>
            <a:rect l="l" t="t" r="r" b="b"/>
            <a:pathLst>
              <a:path w="961390" h="5059680">
                <a:moveTo>
                  <a:pt x="0" y="5059426"/>
                </a:moveTo>
                <a:lnTo>
                  <a:pt x="961275" y="5059426"/>
                </a:lnTo>
                <a:lnTo>
                  <a:pt x="961275" y="0"/>
                </a:lnTo>
                <a:lnTo>
                  <a:pt x="0" y="0"/>
                </a:lnTo>
                <a:lnTo>
                  <a:pt x="0" y="50594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1523936"/>
            <a:ext cx="961390" cy="5059680"/>
          </a:xfrm>
          <a:custGeom>
            <a:avLst/>
            <a:gdLst/>
            <a:ahLst/>
            <a:cxnLst/>
            <a:rect l="l" t="t" r="r" b="b"/>
            <a:pathLst>
              <a:path w="961390" h="5059680">
                <a:moveTo>
                  <a:pt x="0" y="5059426"/>
                </a:moveTo>
                <a:lnTo>
                  <a:pt x="961275" y="5059426"/>
                </a:lnTo>
                <a:lnTo>
                  <a:pt x="961275" y="0"/>
                </a:lnTo>
                <a:lnTo>
                  <a:pt x="0" y="0"/>
                </a:lnTo>
                <a:lnTo>
                  <a:pt x="0" y="5059426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7685" y="2940663"/>
            <a:ext cx="948690" cy="22288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7290"/>
              </a:lnSpc>
            </a:pPr>
            <a:r>
              <a:rPr sz="6500" spc="-36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6500" dirty="0">
                <a:solidFill>
                  <a:srgbClr val="FFFFFF"/>
                </a:solidFill>
                <a:latin typeface="Arial"/>
                <a:cs typeface="Arial"/>
              </a:rPr>
              <a:t>ypes</a:t>
            </a:r>
            <a:endParaRPr sz="6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9058" y="2371458"/>
            <a:ext cx="3153410" cy="961390"/>
          </a:xfrm>
          <a:custGeom>
            <a:avLst/>
            <a:gdLst/>
            <a:ahLst/>
            <a:cxnLst/>
            <a:rect l="l" t="t" r="r" b="b"/>
            <a:pathLst>
              <a:path w="3153409" h="961389">
                <a:moveTo>
                  <a:pt x="0" y="961275"/>
                </a:moveTo>
                <a:lnTo>
                  <a:pt x="3153029" y="961275"/>
                </a:lnTo>
                <a:lnTo>
                  <a:pt x="3153029" y="0"/>
                </a:lnTo>
                <a:lnTo>
                  <a:pt x="0" y="0"/>
                </a:lnTo>
                <a:lnTo>
                  <a:pt x="0" y="961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39058" y="2371458"/>
            <a:ext cx="3153410" cy="961390"/>
          </a:xfrm>
          <a:custGeom>
            <a:avLst/>
            <a:gdLst/>
            <a:ahLst/>
            <a:cxnLst/>
            <a:rect l="l" t="t" r="r" b="b"/>
            <a:pathLst>
              <a:path w="3153409" h="961389">
                <a:moveTo>
                  <a:pt x="0" y="961275"/>
                </a:moveTo>
                <a:lnTo>
                  <a:pt x="3153029" y="961275"/>
                </a:lnTo>
                <a:lnTo>
                  <a:pt x="3153029" y="0"/>
                </a:lnTo>
                <a:lnTo>
                  <a:pt x="0" y="0"/>
                </a:lnTo>
                <a:lnTo>
                  <a:pt x="0" y="961275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39058" y="3573005"/>
            <a:ext cx="3153410" cy="961390"/>
          </a:xfrm>
          <a:custGeom>
            <a:avLst/>
            <a:gdLst/>
            <a:ahLst/>
            <a:cxnLst/>
            <a:rect l="l" t="t" r="r" b="b"/>
            <a:pathLst>
              <a:path w="3153409" h="961389">
                <a:moveTo>
                  <a:pt x="0" y="961275"/>
                </a:moveTo>
                <a:lnTo>
                  <a:pt x="3153029" y="961275"/>
                </a:lnTo>
                <a:lnTo>
                  <a:pt x="3153029" y="0"/>
                </a:lnTo>
                <a:lnTo>
                  <a:pt x="0" y="0"/>
                </a:lnTo>
                <a:lnTo>
                  <a:pt x="0" y="961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39058" y="3573005"/>
            <a:ext cx="3153410" cy="961390"/>
          </a:xfrm>
          <a:custGeom>
            <a:avLst/>
            <a:gdLst/>
            <a:ahLst/>
            <a:cxnLst/>
            <a:rect l="l" t="t" r="r" b="b"/>
            <a:pathLst>
              <a:path w="3153409" h="961389">
                <a:moveTo>
                  <a:pt x="0" y="961275"/>
                </a:moveTo>
                <a:lnTo>
                  <a:pt x="3153029" y="961275"/>
                </a:lnTo>
                <a:lnTo>
                  <a:pt x="3153029" y="0"/>
                </a:lnTo>
                <a:lnTo>
                  <a:pt x="0" y="0"/>
                </a:lnTo>
                <a:lnTo>
                  <a:pt x="0" y="961275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39058" y="4774641"/>
            <a:ext cx="3153410" cy="961390"/>
          </a:xfrm>
          <a:custGeom>
            <a:avLst/>
            <a:gdLst/>
            <a:ahLst/>
            <a:cxnLst/>
            <a:rect l="l" t="t" r="r" b="b"/>
            <a:pathLst>
              <a:path w="3153409" h="961389">
                <a:moveTo>
                  <a:pt x="0" y="961275"/>
                </a:moveTo>
                <a:lnTo>
                  <a:pt x="3153029" y="961275"/>
                </a:lnTo>
                <a:lnTo>
                  <a:pt x="3153029" y="0"/>
                </a:lnTo>
                <a:lnTo>
                  <a:pt x="0" y="0"/>
                </a:lnTo>
                <a:lnTo>
                  <a:pt x="0" y="961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39058" y="4774641"/>
            <a:ext cx="3153410" cy="961390"/>
          </a:xfrm>
          <a:custGeom>
            <a:avLst/>
            <a:gdLst/>
            <a:ahLst/>
            <a:cxnLst/>
            <a:rect l="l" t="t" r="r" b="b"/>
            <a:pathLst>
              <a:path w="3153409" h="961389">
                <a:moveTo>
                  <a:pt x="0" y="961275"/>
                </a:moveTo>
                <a:lnTo>
                  <a:pt x="3153029" y="961275"/>
                </a:lnTo>
                <a:lnTo>
                  <a:pt x="3153029" y="0"/>
                </a:lnTo>
                <a:lnTo>
                  <a:pt x="0" y="0"/>
                </a:lnTo>
                <a:lnTo>
                  <a:pt x="0" y="961275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686302" y="2504948"/>
            <a:ext cx="3059430" cy="3009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9560">
              <a:lnSpc>
                <a:spcPct val="100000"/>
              </a:lnSpc>
              <a:spcBef>
                <a:spcPts val="105"/>
              </a:spcBef>
            </a:pPr>
            <a:r>
              <a:rPr sz="3800" spc="-15" dirty="0">
                <a:solidFill>
                  <a:srgbClr val="FFFFFF"/>
                </a:solidFill>
                <a:latin typeface="Arial"/>
                <a:cs typeface="Arial"/>
              </a:rPr>
              <a:t>Turnaround</a:t>
            </a:r>
            <a:endParaRPr sz="3800">
              <a:latin typeface="Arial"/>
              <a:cs typeface="Arial"/>
            </a:endParaRPr>
          </a:p>
          <a:p>
            <a:pPr marL="12700" marR="5080" algn="ctr">
              <a:lnSpc>
                <a:spcPct val="207500"/>
              </a:lnSpc>
            </a:pP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Disinvestment 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Liquidation</a:t>
            </a:r>
            <a:endParaRPr sz="3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9182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7319" y="2667000"/>
            <a:ext cx="7019925" cy="401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2219" y="665429"/>
            <a:ext cx="55892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Turnaround</a:t>
            </a:r>
            <a:r>
              <a:rPr spc="-75" dirty="0"/>
              <a:t> </a:t>
            </a:r>
            <a:r>
              <a:rPr dirty="0"/>
              <a:t>Strategies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563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35075" marR="321310" indent="-342900" algn="just">
              <a:lnSpc>
                <a:spcPct val="100000"/>
              </a:lnSpc>
              <a:spcBef>
                <a:spcPts val="105"/>
              </a:spcBef>
              <a:buClr>
                <a:srgbClr val="0099CC"/>
              </a:buClr>
              <a:buChar char="•"/>
              <a:tabLst>
                <a:tab pos="1234440" algn="l"/>
                <a:tab pos="1235075" algn="l"/>
              </a:tabLst>
            </a:pPr>
            <a:r>
              <a:rPr spc="-5" dirty="0"/>
              <a:t>Turnaround </a:t>
            </a:r>
            <a:r>
              <a:rPr dirty="0"/>
              <a:t>strategy </a:t>
            </a:r>
            <a:r>
              <a:rPr spc="-5" dirty="0"/>
              <a:t>means </a:t>
            </a:r>
            <a:r>
              <a:rPr dirty="0"/>
              <a:t>backing  </a:t>
            </a:r>
            <a:r>
              <a:rPr spc="-5" dirty="0"/>
              <a:t>out, withdrawing </a:t>
            </a:r>
            <a:r>
              <a:rPr dirty="0"/>
              <a:t>or </a:t>
            </a:r>
            <a:r>
              <a:rPr spc="-5" dirty="0"/>
              <a:t>retreating </a:t>
            </a:r>
            <a:r>
              <a:rPr dirty="0"/>
              <a:t>from a  decision </a:t>
            </a:r>
            <a:r>
              <a:rPr spc="-5" dirty="0"/>
              <a:t>wrongly </a:t>
            </a:r>
            <a:r>
              <a:rPr dirty="0"/>
              <a:t>taken </a:t>
            </a:r>
            <a:r>
              <a:rPr spc="-5" dirty="0"/>
              <a:t>earlier </a:t>
            </a:r>
            <a:r>
              <a:rPr dirty="0"/>
              <a:t>in</a:t>
            </a:r>
            <a:r>
              <a:rPr spc="-105" dirty="0"/>
              <a:t> </a:t>
            </a:r>
            <a:r>
              <a:rPr spc="-5" dirty="0"/>
              <a:t>order  </a:t>
            </a:r>
            <a:r>
              <a:rPr dirty="0"/>
              <a:t>to reverse </a:t>
            </a:r>
            <a:r>
              <a:rPr spc="-5" dirty="0"/>
              <a:t>the </a:t>
            </a:r>
            <a:r>
              <a:rPr dirty="0"/>
              <a:t>process of</a:t>
            </a:r>
            <a:r>
              <a:rPr spc="-130" dirty="0"/>
              <a:t> </a:t>
            </a:r>
            <a:r>
              <a:rPr spc="-5" dirty="0"/>
              <a:t>decline.</a:t>
            </a:r>
          </a:p>
          <a:p>
            <a:pPr marL="1235075" marR="5080" indent="-342900" algn="just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1234440" algn="l"/>
                <a:tab pos="1235075" algn="l"/>
              </a:tabLst>
            </a:pPr>
            <a:r>
              <a:rPr spc="-5" dirty="0"/>
              <a:t>There </a:t>
            </a:r>
            <a:r>
              <a:rPr dirty="0"/>
              <a:t>are certain </a:t>
            </a:r>
            <a:r>
              <a:rPr spc="-5" dirty="0"/>
              <a:t>conditions </a:t>
            </a:r>
            <a:r>
              <a:rPr dirty="0"/>
              <a:t>or  </a:t>
            </a:r>
            <a:r>
              <a:rPr spc="-5" dirty="0"/>
              <a:t>indicators </a:t>
            </a:r>
            <a:r>
              <a:rPr dirty="0"/>
              <a:t>which </a:t>
            </a:r>
            <a:r>
              <a:rPr spc="-5" dirty="0"/>
              <a:t>point out that </a:t>
            </a:r>
            <a:r>
              <a:rPr dirty="0"/>
              <a:t>a  </a:t>
            </a:r>
            <a:r>
              <a:rPr spc="-5" dirty="0"/>
              <a:t>turnaround </a:t>
            </a:r>
            <a:r>
              <a:rPr dirty="0"/>
              <a:t>is </a:t>
            </a:r>
            <a:r>
              <a:rPr spc="-5" dirty="0"/>
              <a:t>needed </a:t>
            </a:r>
            <a:r>
              <a:rPr dirty="0"/>
              <a:t>if </a:t>
            </a:r>
            <a:r>
              <a:rPr spc="-5" dirty="0"/>
              <a:t>the</a:t>
            </a:r>
            <a:r>
              <a:rPr spc="-65" dirty="0"/>
              <a:t> </a:t>
            </a:r>
            <a:r>
              <a:rPr spc="-5" dirty="0"/>
              <a:t>organization  has </a:t>
            </a:r>
            <a:r>
              <a:rPr dirty="0"/>
              <a:t>to</a:t>
            </a:r>
            <a:r>
              <a:rPr spc="-30" dirty="0"/>
              <a:t> </a:t>
            </a:r>
            <a:r>
              <a:rPr dirty="0"/>
              <a:t>survive.</a:t>
            </a:r>
          </a:p>
        </p:txBody>
      </p:sp>
    </p:spTree>
    <p:extLst>
      <p:ext uri="{BB962C8B-B14F-4D97-AF65-F5344CB8AC3E}">
        <p14:creationId xmlns:p14="http://schemas.microsoft.com/office/powerpoint/2010/main" val="3775814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8550" y="1231938"/>
            <a:ext cx="5099050" cy="5084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2219" y="665429"/>
            <a:ext cx="5494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Divestment</a:t>
            </a:r>
            <a:r>
              <a:rPr spc="-80" dirty="0"/>
              <a:t> </a:t>
            </a:r>
            <a:r>
              <a:rPr dirty="0"/>
              <a:t>Strategies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2219" y="2002358"/>
            <a:ext cx="7540625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Clr>
                <a:srgbClr val="0099CC"/>
              </a:buClr>
              <a:buChar char="•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Divestment strategy involves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sale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or  liquidation </a:t>
            </a:r>
            <a:r>
              <a:rPr sz="3200" dirty="0">
                <a:latin typeface="Arial"/>
                <a:cs typeface="Arial"/>
              </a:rPr>
              <a:t>of a </a:t>
            </a:r>
            <a:r>
              <a:rPr sz="3200" spc="-5" dirty="0">
                <a:latin typeface="Arial"/>
                <a:cs typeface="Arial"/>
              </a:rPr>
              <a:t>portion </a:t>
            </a:r>
            <a:r>
              <a:rPr sz="3200" dirty="0">
                <a:latin typeface="Arial"/>
                <a:cs typeface="Arial"/>
              </a:rPr>
              <a:t>of business, or a  </a:t>
            </a:r>
            <a:r>
              <a:rPr sz="3200" spc="-5" dirty="0">
                <a:latin typeface="Arial"/>
                <a:cs typeface="Arial"/>
              </a:rPr>
              <a:t>major division, Profit Centre </a:t>
            </a:r>
            <a:r>
              <a:rPr sz="3200" dirty="0">
                <a:latin typeface="Arial"/>
                <a:cs typeface="Arial"/>
              </a:rPr>
              <a:t>or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SBU</a:t>
            </a:r>
            <a:endParaRPr sz="3200" dirty="0">
              <a:latin typeface="Arial"/>
              <a:cs typeface="Arial"/>
            </a:endParaRPr>
          </a:p>
          <a:p>
            <a:pPr marL="355600" marR="384175" indent="-342900" algn="just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It is </a:t>
            </a:r>
            <a:r>
              <a:rPr sz="3200" spc="-5" dirty="0">
                <a:latin typeface="Arial"/>
                <a:cs typeface="Arial"/>
              </a:rPr>
              <a:t>adopted when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turnaround has  been attempted but </a:t>
            </a:r>
            <a:r>
              <a:rPr sz="3200" dirty="0">
                <a:latin typeface="Arial"/>
                <a:cs typeface="Arial"/>
              </a:rPr>
              <a:t>was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unsuccessful</a:t>
            </a:r>
          </a:p>
          <a:p>
            <a:pPr marL="355600" marR="1068070" indent="-342900" algn="just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Certain reasons are </a:t>
            </a:r>
            <a:r>
              <a:rPr sz="3200" spc="-5" dirty="0">
                <a:latin typeface="Arial"/>
                <a:cs typeface="Arial"/>
              </a:rPr>
              <a:t>drawn </a:t>
            </a:r>
            <a:r>
              <a:rPr sz="3200" dirty="0">
                <a:latin typeface="Arial"/>
                <a:cs typeface="Arial"/>
              </a:rPr>
              <a:t>for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this  </a:t>
            </a:r>
            <a:r>
              <a:rPr sz="3200" dirty="0">
                <a:latin typeface="Arial"/>
                <a:cs typeface="Arial"/>
              </a:rPr>
              <a:t>strategy to </a:t>
            </a:r>
            <a:r>
              <a:rPr sz="3200" spc="-5" dirty="0">
                <a:latin typeface="Arial"/>
                <a:cs typeface="Arial"/>
              </a:rPr>
              <a:t>be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adopted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0111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4880" y="2057400"/>
            <a:ext cx="5181600" cy="4800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2219" y="665429"/>
            <a:ext cx="49688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Liquidation</a:t>
            </a:r>
            <a:r>
              <a:rPr spc="-70" dirty="0"/>
              <a:t> </a:t>
            </a:r>
            <a:r>
              <a:rPr dirty="0"/>
              <a:t>Strategy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2219" y="2002358"/>
            <a:ext cx="7493634" cy="422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904240" indent="-342900" algn="just">
              <a:lnSpc>
                <a:spcPct val="100000"/>
              </a:lnSpc>
              <a:spcBef>
                <a:spcPts val="105"/>
              </a:spcBef>
              <a:buClr>
                <a:srgbClr val="0099CC"/>
              </a:buClr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Liquidation </a:t>
            </a:r>
            <a:r>
              <a:rPr sz="3200" dirty="0">
                <a:latin typeface="Arial"/>
                <a:cs typeface="Arial"/>
              </a:rPr>
              <a:t>strategy </a:t>
            </a:r>
            <a:r>
              <a:rPr sz="3200" spc="-5" dirty="0">
                <a:latin typeface="Arial"/>
                <a:cs typeface="Arial"/>
              </a:rPr>
              <a:t>means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closing  </a:t>
            </a:r>
            <a:r>
              <a:rPr sz="3200" spc="-5" dirty="0">
                <a:latin typeface="Arial"/>
                <a:cs typeface="Arial"/>
              </a:rPr>
              <a:t>down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entire </a:t>
            </a:r>
            <a:r>
              <a:rPr sz="3200" dirty="0">
                <a:latin typeface="Arial"/>
                <a:cs typeface="Arial"/>
              </a:rPr>
              <a:t>firm </a:t>
            </a:r>
            <a:r>
              <a:rPr sz="3200" spc="-5" dirty="0">
                <a:latin typeface="Arial"/>
                <a:cs typeface="Arial"/>
              </a:rPr>
              <a:t>and selling its  </a:t>
            </a:r>
            <a:r>
              <a:rPr sz="3200" dirty="0">
                <a:latin typeface="Arial"/>
                <a:cs typeface="Arial"/>
              </a:rPr>
              <a:t>assets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Most </a:t>
            </a:r>
            <a:r>
              <a:rPr sz="3200" dirty="0">
                <a:latin typeface="Arial"/>
                <a:cs typeface="Arial"/>
              </a:rPr>
              <a:t>extreme </a:t>
            </a:r>
            <a:r>
              <a:rPr sz="3200" spc="-5" dirty="0">
                <a:latin typeface="Arial"/>
                <a:cs typeface="Arial"/>
              </a:rPr>
              <a:t>and the last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resort</a:t>
            </a:r>
            <a:endParaRPr sz="3200">
              <a:latin typeface="Arial"/>
              <a:cs typeface="Arial"/>
            </a:endParaRPr>
          </a:p>
          <a:p>
            <a:pPr marL="355600" marR="860425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“Dead business is worth </a:t>
            </a:r>
            <a:r>
              <a:rPr sz="3200" spc="-5" dirty="0">
                <a:latin typeface="Arial"/>
                <a:cs typeface="Arial"/>
              </a:rPr>
              <a:t>more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than  alive", </a:t>
            </a:r>
            <a:r>
              <a:rPr sz="3200" dirty="0">
                <a:latin typeface="Arial"/>
                <a:cs typeface="Arial"/>
              </a:rPr>
              <a:t>it </a:t>
            </a:r>
            <a:r>
              <a:rPr sz="3200" spc="-10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good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proposition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There are various reasons </a:t>
            </a:r>
            <a:r>
              <a:rPr sz="3200" spc="-5" dirty="0">
                <a:latin typeface="Arial"/>
                <a:cs typeface="Arial"/>
              </a:rPr>
              <a:t>due </a:t>
            </a:r>
            <a:r>
              <a:rPr sz="3200" dirty="0">
                <a:latin typeface="Arial"/>
                <a:cs typeface="Arial"/>
              </a:rPr>
              <a:t>to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which  </a:t>
            </a:r>
            <a:r>
              <a:rPr sz="3200" dirty="0">
                <a:latin typeface="Arial"/>
                <a:cs typeface="Arial"/>
              </a:rPr>
              <a:t>a firm </a:t>
            </a:r>
            <a:r>
              <a:rPr sz="3200" spc="-5" dirty="0">
                <a:latin typeface="Arial"/>
                <a:cs typeface="Arial"/>
              </a:rPr>
              <a:t>would consider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liquidation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699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Competitive Strategy</a:t>
            </a:r>
          </a:p>
          <a:p>
            <a:r>
              <a:rPr lang="en-US" dirty="0"/>
              <a:t>Corporate Strategy</a:t>
            </a:r>
          </a:p>
          <a:p>
            <a:r>
              <a:rPr lang="en-US" dirty="0"/>
              <a:t>Business Strategy</a:t>
            </a:r>
          </a:p>
          <a:p>
            <a:r>
              <a:rPr lang="en-US" dirty="0"/>
              <a:t>Functional Strategy and</a:t>
            </a:r>
          </a:p>
          <a:p>
            <a:r>
              <a:rPr lang="en-US" dirty="0"/>
              <a:t>Operating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80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Mergers &amp; Acquisitions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/>
              <a:t>Mergers</a:t>
            </a:r>
            <a:r>
              <a:rPr lang="en-US" dirty="0"/>
              <a:t> is the combination of two companies to form one, while </a:t>
            </a:r>
            <a:r>
              <a:rPr lang="en-US" b="1" i="1" dirty="0"/>
              <a:t>Acquisitions</a:t>
            </a:r>
            <a:r>
              <a:rPr lang="en-US" dirty="0"/>
              <a:t> is one company taken over by the </a:t>
            </a:r>
            <a:r>
              <a:rPr lang="en-US" dirty="0" smtClean="0"/>
              <a:t>other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M&amp;A is one of the major aspects of corporate finance world. The reasoning behind M&amp;A generally given is that two separate companies together create more value compared to being on an individual stand.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With </a:t>
            </a:r>
            <a:r>
              <a:rPr lang="en-US" dirty="0"/>
              <a:t>the objective of wealth maximization, companies keep evaluating different opportunities through the route of merger or acquisition.</a:t>
            </a:r>
          </a:p>
        </p:txBody>
      </p:sp>
    </p:spTree>
    <p:extLst>
      <p:ext uri="{BB962C8B-B14F-4D97-AF65-F5344CB8AC3E}">
        <p14:creationId xmlns:p14="http://schemas.microsoft.com/office/powerpoint/2010/main" val="2171364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Mergers </a:t>
            </a:r>
            <a:r>
              <a:rPr lang="en-US" dirty="0"/>
              <a:t>&amp; Acquisitions can take place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by purchasing assets</a:t>
            </a:r>
          </a:p>
          <a:p>
            <a:pPr marL="0" indent="0">
              <a:buNone/>
            </a:pPr>
            <a:r>
              <a:rPr lang="en-US" dirty="0"/>
              <a:t>• by purchasing common shares</a:t>
            </a:r>
          </a:p>
          <a:p>
            <a:pPr marL="0" indent="0">
              <a:buNone/>
            </a:pPr>
            <a:r>
              <a:rPr lang="en-US" dirty="0"/>
              <a:t>• by exchange of shares for assets</a:t>
            </a:r>
          </a:p>
          <a:p>
            <a:pPr marL="0" indent="0">
              <a:buNone/>
            </a:pPr>
            <a:r>
              <a:rPr lang="en-US" dirty="0"/>
              <a:t>• by exchanging shares for shares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40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Types </a:t>
            </a:r>
            <a:r>
              <a:rPr lang="en-US" dirty="0"/>
              <a:t>of Mergers and Acquisitions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Mergers can also be classified into three types from an economic perspective depending on the business combinations, whether in the same industry or not, </a:t>
            </a:r>
            <a:r>
              <a:rPr lang="en-US" dirty="0" smtClean="0"/>
              <a:t>into</a:t>
            </a:r>
          </a:p>
          <a:p>
            <a:r>
              <a:rPr lang="en-US" dirty="0"/>
              <a:t>horizontal ( two firms are in the same industry</a:t>
            </a:r>
            <a:r>
              <a:rPr lang="en-US" dirty="0" smtClean="0"/>
              <a:t>) </a:t>
            </a:r>
          </a:p>
          <a:p>
            <a:r>
              <a:rPr lang="en-US" dirty="0" smtClean="0"/>
              <a:t>vertical </a:t>
            </a:r>
            <a:r>
              <a:rPr lang="en-US" dirty="0"/>
              <a:t>(at different production stages or value chain) and </a:t>
            </a:r>
            <a:endParaRPr lang="en-US" dirty="0" smtClean="0"/>
          </a:p>
          <a:p>
            <a:r>
              <a:rPr lang="en-US" dirty="0" smtClean="0"/>
              <a:t>conglomerate </a:t>
            </a:r>
            <a:r>
              <a:rPr lang="en-US" dirty="0"/>
              <a:t>(unrelated industries).</a:t>
            </a:r>
          </a:p>
        </p:txBody>
      </p:sp>
    </p:spTree>
    <p:extLst>
      <p:ext uri="{BB962C8B-B14F-4D97-AF65-F5344CB8AC3E}">
        <p14:creationId xmlns:p14="http://schemas.microsoft.com/office/powerpoint/2010/main" val="1596357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Reasons </a:t>
            </a:r>
            <a:r>
              <a:rPr lang="en-US" dirty="0"/>
              <a:t>for Mergers and Acquisitions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Financial synergy for lower cost of capital</a:t>
            </a:r>
          </a:p>
          <a:p>
            <a:r>
              <a:rPr lang="en-US" dirty="0" smtClean="0"/>
              <a:t>Improving </a:t>
            </a:r>
            <a:r>
              <a:rPr lang="en-US" dirty="0"/>
              <a:t>company’s performance and accelerate growth</a:t>
            </a:r>
          </a:p>
          <a:p>
            <a:r>
              <a:rPr lang="en-US" dirty="0" smtClean="0"/>
              <a:t>Economies </a:t>
            </a:r>
            <a:r>
              <a:rPr lang="en-US" dirty="0"/>
              <a:t>of scale</a:t>
            </a:r>
          </a:p>
          <a:p>
            <a:r>
              <a:rPr lang="en-US" dirty="0" smtClean="0"/>
              <a:t>Diversification </a:t>
            </a:r>
            <a:r>
              <a:rPr lang="en-US" dirty="0"/>
              <a:t>for higher growth products or markets</a:t>
            </a:r>
          </a:p>
          <a:p>
            <a:r>
              <a:rPr lang="en-US" dirty="0" smtClean="0"/>
              <a:t>To </a:t>
            </a:r>
            <a:r>
              <a:rPr lang="en-US" dirty="0"/>
              <a:t>increase market share and positioning giving broader market access</a:t>
            </a:r>
          </a:p>
          <a:p>
            <a:r>
              <a:rPr lang="en-US" dirty="0" smtClean="0"/>
              <a:t> </a:t>
            </a:r>
            <a:r>
              <a:rPr lang="en-US" dirty="0"/>
              <a:t>Strategic realignment and technological change</a:t>
            </a:r>
          </a:p>
          <a:p>
            <a:r>
              <a:rPr lang="en-US" dirty="0" smtClean="0"/>
              <a:t>Tax </a:t>
            </a:r>
            <a:r>
              <a:rPr lang="en-US" dirty="0"/>
              <a:t>considerations</a:t>
            </a:r>
          </a:p>
          <a:p>
            <a:r>
              <a:rPr lang="en-US" dirty="0" smtClean="0"/>
              <a:t>Under </a:t>
            </a:r>
            <a:r>
              <a:rPr lang="en-US" dirty="0"/>
              <a:t>valued target</a:t>
            </a:r>
          </a:p>
          <a:p>
            <a:r>
              <a:rPr lang="en-US" dirty="0" smtClean="0"/>
              <a:t>Diversification </a:t>
            </a:r>
            <a:r>
              <a:rPr lang="en-US" dirty="0"/>
              <a:t>of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5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10 step M&amp;A process 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5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3000" dirty="0">
                <a:latin typeface="+mj-lt"/>
              </a:rPr>
              <a:t>Competitive strategy is the first of the types of strategies in strategic management </a:t>
            </a:r>
            <a:endParaRPr lang="en-US" sz="3000" dirty="0" smtClean="0">
              <a:latin typeface="+mj-lt"/>
            </a:endParaRPr>
          </a:p>
          <a:p>
            <a:pPr algn="just"/>
            <a:r>
              <a:rPr lang="en-US" sz="3000" dirty="0" smtClean="0">
                <a:latin typeface="+mj-lt"/>
              </a:rPr>
              <a:t>Competitive </a:t>
            </a:r>
            <a:r>
              <a:rPr lang="en-US" sz="3000" dirty="0">
                <a:latin typeface="+mj-lt"/>
              </a:rPr>
              <a:t>strategy refers to a plan that combines the influence of external situation along with the integrative apprehensions of the inner situation of an organization. </a:t>
            </a:r>
            <a:endParaRPr lang="en-US" sz="3000" dirty="0" smtClean="0">
              <a:latin typeface="+mj-lt"/>
            </a:endParaRPr>
          </a:p>
          <a:p>
            <a:pPr algn="just"/>
            <a:r>
              <a:rPr lang="en-US" sz="3000" dirty="0" smtClean="0">
                <a:latin typeface="+mj-lt"/>
              </a:rPr>
              <a:t>The </a:t>
            </a:r>
            <a:r>
              <a:rPr lang="en-US" sz="3000" dirty="0">
                <a:latin typeface="+mj-lt"/>
              </a:rPr>
              <a:t>competitive strategy aims at gaining competitive advantage in the marketplace against the competitors. </a:t>
            </a:r>
            <a:endParaRPr lang="en-US" sz="3000" dirty="0" smtClean="0">
              <a:latin typeface="+mj-lt"/>
            </a:endParaRPr>
          </a:p>
          <a:p>
            <a:pPr algn="just"/>
            <a:r>
              <a:rPr lang="en-US" sz="3000" dirty="0" smtClean="0">
                <a:latin typeface="+mj-lt"/>
              </a:rPr>
              <a:t>And </a:t>
            </a:r>
            <a:r>
              <a:rPr lang="en-US" sz="3000" dirty="0">
                <a:latin typeface="+mj-lt"/>
              </a:rPr>
              <a:t>competitive advantage comes from strategies that lead to some uniqueness in the marketplace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578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It is second of the types of strategies in strategic management. </a:t>
            </a:r>
            <a:endParaRPr lang="en-US" dirty="0" smtClean="0"/>
          </a:p>
          <a:p>
            <a:pPr algn="just"/>
            <a:r>
              <a:rPr lang="en-US" dirty="0" smtClean="0"/>
              <a:t>Corporate </a:t>
            </a:r>
            <a:r>
              <a:rPr lang="en-US" dirty="0"/>
              <a:t>strategy is formulated at the top level by the top management of a diversified company (in our country, a diversified company is popularly known as ‘group of companies’, such as Bashundhara Group, Partex Group, Beximco Group, Square Group and 5M Group). </a:t>
            </a:r>
            <a:endParaRPr lang="en-US" dirty="0" smtClean="0"/>
          </a:p>
          <a:p>
            <a:pPr algn="just"/>
            <a:r>
              <a:rPr lang="en-US" dirty="0" smtClean="0"/>
              <a:t>Such </a:t>
            </a:r>
            <a:r>
              <a:rPr lang="en-US" dirty="0"/>
              <a:t>strategy describes the company’s overall corporate strategy defines the long-term objectives and generally affects all the business-nits under its umbrella.</a:t>
            </a:r>
          </a:p>
        </p:txBody>
      </p:sp>
    </p:spTree>
    <p:extLst>
      <p:ext uri="{BB962C8B-B14F-4D97-AF65-F5344CB8AC3E}">
        <p14:creationId xmlns:p14="http://schemas.microsoft.com/office/powerpoint/2010/main" val="68896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Business </a:t>
            </a:r>
            <a:r>
              <a:rPr lang="en-US" dirty="0"/>
              <a:t>Strategy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Types of strategies in strategic management’s third one is a business strategy. </a:t>
            </a:r>
            <a:endParaRPr lang="en-US" dirty="0" smtClean="0"/>
          </a:p>
          <a:p>
            <a:pPr algn="just"/>
            <a:r>
              <a:rPr lang="en-US" dirty="0" smtClean="0"/>
              <a:t>Business </a:t>
            </a:r>
            <a:r>
              <a:rPr lang="en-US" dirty="0"/>
              <a:t>strategy is formulated at the business-unit level. It is popularly known as ‘business-unit strategy’.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strategy emphasizes the strengthening of the company’s competitive position of products or services. </a:t>
            </a:r>
            <a:endParaRPr lang="en-US" dirty="0" smtClean="0"/>
          </a:p>
          <a:p>
            <a:pPr algn="just"/>
            <a:r>
              <a:rPr lang="en-US" dirty="0" smtClean="0"/>
              <a:t>Business </a:t>
            </a:r>
            <a:r>
              <a:rPr lang="en-US" dirty="0"/>
              <a:t>strategies are composed of competitive and cooperative strategies.</a:t>
            </a:r>
          </a:p>
        </p:txBody>
      </p:sp>
    </p:spTree>
    <p:extLst>
      <p:ext uri="{BB962C8B-B14F-4D97-AF65-F5344CB8AC3E}">
        <p14:creationId xmlns:p14="http://schemas.microsoft.com/office/powerpoint/2010/main" val="172476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Functional </a:t>
            </a:r>
            <a:r>
              <a:rPr lang="en-US" dirty="0"/>
              <a:t>Strategy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fourth strategy is it of the types of strategies in strategic management. </a:t>
            </a:r>
            <a:endParaRPr lang="en-US" dirty="0" smtClean="0"/>
          </a:p>
          <a:p>
            <a:pPr algn="just"/>
            <a:r>
              <a:rPr lang="en-US" dirty="0" smtClean="0"/>
              <a:t>Functional </a:t>
            </a:r>
            <a:r>
              <a:rPr lang="en-US" dirty="0"/>
              <a:t>strategy refers to a strategy that emphasizes a particular functional area of an organization.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formulated to achieve some objectives of a business unit by maximizing resource productivity. </a:t>
            </a:r>
            <a:endParaRPr lang="en-US" dirty="0" smtClean="0"/>
          </a:p>
          <a:p>
            <a:pPr algn="just"/>
            <a:r>
              <a:rPr lang="en-US" dirty="0" smtClean="0"/>
              <a:t>Occasionally </a:t>
            </a:r>
            <a:r>
              <a:rPr lang="en-US" dirty="0"/>
              <a:t>functional strategy is named departmental strategy since each business function is frequently devolved with a section</a:t>
            </a:r>
          </a:p>
        </p:txBody>
      </p:sp>
    </p:spTree>
    <p:extLst>
      <p:ext uri="{BB962C8B-B14F-4D97-AF65-F5344CB8AC3E}">
        <p14:creationId xmlns:p14="http://schemas.microsoft.com/office/powerpoint/2010/main" val="169949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Operating </a:t>
            </a:r>
            <a:r>
              <a:rPr lang="en-US" dirty="0"/>
              <a:t>Strategy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Types of strategies in strategic management‘s fifth strategy are operating strategy. </a:t>
            </a:r>
            <a:endParaRPr lang="en-US" dirty="0" smtClean="0"/>
          </a:p>
          <a:p>
            <a:pPr algn="just"/>
            <a:r>
              <a:rPr lang="en-US" dirty="0" smtClean="0"/>
              <a:t>Operating </a:t>
            </a:r>
            <a:r>
              <a:rPr lang="en-US" dirty="0"/>
              <a:t>strategy is formulated as the operating units of an organization. A company may develop operating strategy. </a:t>
            </a:r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/>
              <a:t>an instance, for its sales territories. An operating strategy is formulated at the field level usually to achieve immediate objectives.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some companies, managers develop an operating strategy for each set of annual objectives in the departments or divisions.</a:t>
            </a:r>
          </a:p>
        </p:txBody>
      </p:sp>
    </p:spTree>
    <p:extLst>
      <p:ext uri="{BB962C8B-B14F-4D97-AF65-F5344CB8AC3E}">
        <p14:creationId xmlns:p14="http://schemas.microsoft.com/office/powerpoint/2010/main" val="1900667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18" y="2488438"/>
            <a:ext cx="9120505" cy="990600"/>
          </a:xfrm>
          <a:custGeom>
            <a:avLst/>
            <a:gdLst/>
            <a:ahLst/>
            <a:cxnLst/>
            <a:rect l="l" t="t" r="r" b="b"/>
            <a:pathLst>
              <a:path w="9120505" h="990600">
                <a:moveTo>
                  <a:pt x="0" y="990600"/>
                </a:moveTo>
                <a:lnTo>
                  <a:pt x="9120251" y="990600"/>
                </a:lnTo>
                <a:lnTo>
                  <a:pt x="9120251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00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79427" y="2488438"/>
            <a:ext cx="600075" cy="990600"/>
          </a:xfrm>
          <a:custGeom>
            <a:avLst/>
            <a:gdLst/>
            <a:ahLst/>
            <a:cxnLst/>
            <a:rect l="l" t="t" r="r" b="b"/>
            <a:pathLst>
              <a:path w="600075" h="990600">
                <a:moveTo>
                  <a:pt x="600034" y="0"/>
                </a:moveTo>
                <a:lnTo>
                  <a:pt x="26502" y="0"/>
                </a:lnTo>
                <a:lnTo>
                  <a:pt x="15314" y="22409"/>
                </a:lnTo>
                <a:lnTo>
                  <a:pt x="7401" y="44826"/>
                </a:lnTo>
                <a:lnTo>
                  <a:pt x="2432" y="67573"/>
                </a:lnTo>
                <a:lnTo>
                  <a:pt x="75" y="90970"/>
                </a:lnTo>
                <a:lnTo>
                  <a:pt x="0" y="115341"/>
                </a:lnTo>
                <a:lnTo>
                  <a:pt x="1873" y="141007"/>
                </a:lnTo>
                <a:lnTo>
                  <a:pt x="5365" y="168290"/>
                </a:lnTo>
                <a:lnTo>
                  <a:pt x="10144" y="197513"/>
                </a:lnTo>
                <a:lnTo>
                  <a:pt x="15877" y="228997"/>
                </a:lnTo>
                <a:lnTo>
                  <a:pt x="22234" y="263064"/>
                </a:lnTo>
                <a:lnTo>
                  <a:pt x="28884" y="300037"/>
                </a:lnTo>
                <a:lnTo>
                  <a:pt x="35494" y="340237"/>
                </a:lnTo>
                <a:lnTo>
                  <a:pt x="41733" y="383987"/>
                </a:lnTo>
                <a:lnTo>
                  <a:pt x="47269" y="431609"/>
                </a:lnTo>
                <a:lnTo>
                  <a:pt x="51772" y="483424"/>
                </a:lnTo>
                <a:lnTo>
                  <a:pt x="54910" y="539754"/>
                </a:lnTo>
                <a:lnTo>
                  <a:pt x="56351" y="600923"/>
                </a:lnTo>
                <a:lnTo>
                  <a:pt x="55764" y="667250"/>
                </a:lnTo>
                <a:lnTo>
                  <a:pt x="52817" y="739060"/>
                </a:lnTo>
                <a:lnTo>
                  <a:pt x="47178" y="816673"/>
                </a:lnTo>
                <a:lnTo>
                  <a:pt x="38517" y="900413"/>
                </a:lnTo>
                <a:lnTo>
                  <a:pt x="26502" y="990600"/>
                </a:lnTo>
                <a:lnTo>
                  <a:pt x="600034" y="990600"/>
                </a:lnTo>
                <a:lnTo>
                  <a:pt x="600034" y="0"/>
                </a:lnTo>
                <a:close/>
              </a:path>
            </a:pathLst>
          </a:custGeom>
          <a:solidFill>
            <a:srgbClr val="539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16025" y="2489200"/>
            <a:ext cx="605790" cy="990600"/>
          </a:xfrm>
          <a:custGeom>
            <a:avLst/>
            <a:gdLst/>
            <a:ahLst/>
            <a:cxnLst/>
            <a:rect l="l" t="t" r="r" b="b"/>
            <a:pathLst>
              <a:path w="605790" h="990600">
                <a:moveTo>
                  <a:pt x="605472" y="0"/>
                </a:moveTo>
                <a:lnTo>
                  <a:pt x="30670" y="0"/>
                </a:lnTo>
                <a:lnTo>
                  <a:pt x="38825" y="44949"/>
                </a:lnTo>
                <a:lnTo>
                  <a:pt x="44160" y="92466"/>
                </a:lnTo>
                <a:lnTo>
                  <a:pt x="46992" y="142180"/>
                </a:lnTo>
                <a:lnTo>
                  <a:pt x="47637" y="193721"/>
                </a:lnTo>
                <a:lnTo>
                  <a:pt x="46412" y="246718"/>
                </a:lnTo>
                <a:lnTo>
                  <a:pt x="43633" y="300801"/>
                </a:lnTo>
                <a:lnTo>
                  <a:pt x="39617" y="355600"/>
                </a:lnTo>
                <a:lnTo>
                  <a:pt x="34679" y="410744"/>
                </a:lnTo>
                <a:lnTo>
                  <a:pt x="29138" y="465864"/>
                </a:lnTo>
                <a:lnTo>
                  <a:pt x="23308" y="520588"/>
                </a:lnTo>
                <a:lnTo>
                  <a:pt x="17506" y="574548"/>
                </a:lnTo>
                <a:lnTo>
                  <a:pt x="12049" y="627372"/>
                </a:lnTo>
                <a:lnTo>
                  <a:pt x="7254" y="678690"/>
                </a:lnTo>
                <a:lnTo>
                  <a:pt x="3436" y="728133"/>
                </a:lnTo>
                <a:lnTo>
                  <a:pt x="912" y="775329"/>
                </a:lnTo>
                <a:lnTo>
                  <a:pt x="0" y="819909"/>
                </a:lnTo>
                <a:lnTo>
                  <a:pt x="1014" y="861501"/>
                </a:lnTo>
                <a:lnTo>
                  <a:pt x="4271" y="899737"/>
                </a:lnTo>
                <a:lnTo>
                  <a:pt x="10089" y="934246"/>
                </a:lnTo>
                <a:lnTo>
                  <a:pt x="18783" y="964656"/>
                </a:lnTo>
                <a:lnTo>
                  <a:pt x="30670" y="990600"/>
                </a:lnTo>
                <a:lnTo>
                  <a:pt x="605472" y="990600"/>
                </a:lnTo>
                <a:lnTo>
                  <a:pt x="605472" y="0"/>
                </a:lnTo>
                <a:close/>
              </a:path>
            </a:pathLst>
          </a:custGeom>
          <a:solidFill>
            <a:srgbClr val="E0E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45924" y="2488438"/>
            <a:ext cx="384175" cy="990600"/>
          </a:xfrm>
          <a:custGeom>
            <a:avLst/>
            <a:gdLst/>
            <a:ahLst/>
            <a:cxnLst/>
            <a:rect l="l" t="t" r="r" b="b"/>
            <a:pathLst>
              <a:path w="384175" h="990600">
                <a:moveTo>
                  <a:pt x="334549" y="0"/>
                </a:moveTo>
                <a:lnTo>
                  <a:pt x="36861" y="0"/>
                </a:lnTo>
                <a:lnTo>
                  <a:pt x="29858" y="28355"/>
                </a:lnTo>
                <a:lnTo>
                  <a:pt x="18062" y="104384"/>
                </a:lnTo>
                <a:lnTo>
                  <a:pt x="13270" y="150571"/>
                </a:lnTo>
                <a:lnTo>
                  <a:pt x="9215" y="201215"/>
                </a:lnTo>
                <a:lnTo>
                  <a:pt x="5897" y="255574"/>
                </a:lnTo>
                <a:lnTo>
                  <a:pt x="3317" y="312905"/>
                </a:lnTo>
                <a:lnTo>
                  <a:pt x="1474" y="372465"/>
                </a:lnTo>
                <a:lnTo>
                  <a:pt x="368" y="433511"/>
                </a:lnTo>
                <a:lnTo>
                  <a:pt x="0" y="495299"/>
                </a:lnTo>
                <a:lnTo>
                  <a:pt x="368" y="557088"/>
                </a:lnTo>
                <a:lnTo>
                  <a:pt x="1474" y="618134"/>
                </a:lnTo>
                <a:lnTo>
                  <a:pt x="3317" y="677694"/>
                </a:lnTo>
                <a:lnTo>
                  <a:pt x="5897" y="735025"/>
                </a:lnTo>
                <a:lnTo>
                  <a:pt x="9215" y="789384"/>
                </a:lnTo>
                <a:lnTo>
                  <a:pt x="13270" y="840028"/>
                </a:lnTo>
                <a:lnTo>
                  <a:pt x="18062" y="886215"/>
                </a:lnTo>
                <a:lnTo>
                  <a:pt x="23591" y="927201"/>
                </a:lnTo>
                <a:lnTo>
                  <a:pt x="36861" y="990600"/>
                </a:lnTo>
                <a:lnTo>
                  <a:pt x="334549" y="990600"/>
                </a:lnTo>
                <a:lnTo>
                  <a:pt x="337571" y="955079"/>
                </a:lnTo>
                <a:lnTo>
                  <a:pt x="341585" y="912812"/>
                </a:lnTo>
                <a:lnTo>
                  <a:pt x="346354" y="864989"/>
                </a:lnTo>
                <a:lnTo>
                  <a:pt x="351638" y="812800"/>
                </a:lnTo>
                <a:lnTo>
                  <a:pt x="357196" y="757435"/>
                </a:lnTo>
                <a:lnTo>
                  <a:pt x="362791" y="700087"/>
                </a:lnTo>
                <a:lnTo>
                  <a:pt x="368182" y="641945"/>
                </a:lnTo>
                <a:lnTo>
                  <a:pt x="373129" y="584200"/>
                </a:lnTo>
                <a:lnTo>
                  <a:pt x="377394" y="528042"/>
                </a:lnTo>
                <a:lnTo>
                  <a:pt x="380737" y="474662"/>
                </a:lnTo>
                <a:lnTo>
                  <a:pt x="382918" y="425251"/>
                </a:lnTo>
                <a:lnTo>
                  <a:pt x="383698" y="381000"/>
                </a:lnTo>
                <a:lnTo>
                  <a:pt x="383985" y="312905"/>
                </a:lnTo>
                <a:lnTo>
                  <a:pt x="384094" y="255574"/>
                </a:lnTo>
                <a:lnTo>
                  <a:pt x="383417" y="204638"/>
                </a:lnTo>
                <a:lnTo>
                  <a:pt x="380841" y="152400"/>
                </a:lnTo>
                <a:lnTo>
                  <a:pt x="375550" y="104923"/>
                </a:lnTo>
                <a:lnTo>
                  <a:pt x="366660" y="63103"/>
                </a:lnTo>
                <a:lnTo>
                  <a:pt x="353288" y="27830"/>
                </a:lnTo>
                <a:lnTo>
                  <a:pt x="334549" y="0"/>
                </a:lnTo>
                <a:close/>
              </a:path>
            </a:pathLst>
          </a:custGeom>
          <a:solidFill>
            <a:srgbClr val="539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74572" y="2489200"/>
            <a:ext cx="450215" cy="990600"/>
          </a:xfrm>
          <a:custGeom>
            <a:avLst/>
            <a:gdLst/>
            <a:ahLst/>
            <a:cxnLst/>
            <a:rect l="l" t="t" r="r" b="b"/>
            <a:pathLst>
              <a:path w="450215" h="990600">
                <a:moveTo>
                  <a:pt x="450151" y="0"/>
                </a:moveTo>
                <a:lnTo>
                  <a:pt x="49720" y="0"/>
                </a:lnTo>
                <a:lnTo>
                  <a:pt x="40273" y="28355"/>
                </a:lnTo>
                <a:lnTo>
                  <a:pt x="24363" y="104384"/>
                </a:lnTo>
                <a:lnTo>
                  <a:pt x="17899" y="150571"/>
                </a:lnTo>
                <a:lnTo>
                  <a:pt x="12430" y="201215"/>
                </a:lnTo>
                <a:lnTo>
                  <a:pt x="7955" y="255574"/>
                </a:lnTo>
                <a:lnTo>
                  <a:pt x="4474" y="312905"/>
                </a:lnTo>
                <a:lnTo>
                  <a:pt x="1988" y="372465"/>
                </a:lnTo>
                <a:lnTo>
                  <a:pt x="497" y="433511"/>
                </a:lnTo>
                <a:lnTo>
                  <a:pt x="0" y="495299"/>
                </a:lnTo>
                <a:lnTo>
                  <a:pt x="497" y="557088"/>
                </a:lnTo>
                <a:lnTo>
                  <a:pt x="1988" y="618134"/>
                </a:lnTo>
                <a:lnTo>
                  <a:pt x="4474" y="677694"/>
                </a:lnTo>
                <a:lnTo>
                  <a:pt x="7955" y="735025"/>
                </a:lnTo>
                <a:lnTo>
                  <a:pt x="12430" y="789384"/>
                </a:lnTo>
                <a:lnTo>
                  <a:pt x="17899" y="840028"/>
                </a:lnTo>
                <a:lnTo>
                  <a:pt x="24363" y="886215"/>
                </a:lnTo>
                <a:lnTo>
                  <a:pt x="31821" y="927201"/>
                </a:lnTo>
                <a:lnTo>
                  <a:pt x="49720" y="990600"/>
                </a:lnTo>
                <a:lnTo>
                  <a:pt x="450151" y="990600"/>
                </a:lnTo>
                <a:lnTo>
                  <a:pt x="448485" y="929173"/>
                </a:lnTo>
                <a:lnTo>
                  <a:pt x="444226" y="866851"/>
                </a:lnTo>
                <a:lnTo>
                  <a:pt x="438486" y="800833"/>
                </a:lnTo>
                <a:lnTo>
                  <a:pt x="435407" y="765563"/>
                </a:lnTo>
                <a:lnTo>
                  <a:pt x="429528" y="688751"/>
                </a:lnTo>
                <a:lnTo>
                  <a:pt x="427005" y="646509"/>
                </a:lnTo>
                <a:lnTo>
                  <a:pt x="424945" y="601243"/>
                </a:lnTo>
                <a:lnTo>
                  <a:pt x="423487" y="552602"/>
                </a:lnTo>
                <a:lnTo>
                  <a:pt x="422770" y="500237"/>
                </a:lnTo>
                <a:lnTo>
                  <a:pt x="422932" y="443798"/>
                </a:lnTo>
                <a:lnTo>
                  <a:pt x="424112" y="382934"/>
                </a:lnTo>
                <a:lnTo>
                  <a:pt x="426450" y="317296"/>
                </a:lnTo>
                <a:lnTo>
                  <a:pt x="430084" y="246534"/>
                </a:lnTo>
                <a:lnTo>
                  <a:pt x="435153" y="170297"/>
                </a:lnTo>
                <a:lnTo>
                  <a:pt x="441795" y="88236"/>
                </a:lnTo>
                <a:lnTo>
                  <a:pt x="4501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56448" y="2489200"/>
            <a:ext cx="574675" cy="990600"/>
          </a:xfrm>
          <a:custGeom>
            <a:avLst/>
            <a:gdLst/>
            <a:ahLst/>
            <a:cxnLst/>
            <a:rect l="l" t="t" r="r" b="b"/>
            <a:pathLst>
              <a:path w="574675" h="990600">
                <a:moveTo>
                  <a:pt x="574675" y="0"/>
                </a:moveTo>
                <a:lnTo>
                  <a:pt x="0" y="0"/>
                </a:lnTo>
                <a:lnTo>
                  <a:pt x="1331" y="40856"/>
                </a:lnTo>
                <a:lnTo>
                  <a:pt x="5014" y="86606"/>
                </a:lnTo>
                <a:lnTo>
                  <a:pt x="10576" y="136326"/>
                </a:lnTo>
                <a:lnTo>
                  <a:pt x="17549" y="189088"/>
                </a:lnTo>
                <a:lnTo>
                  <a:pt x="25462" y="243967"/>
                </a:lnTo>
                <a:lnTo>
                  <a:pt x="33845" y="300037"/>
                </a:lnTo>
                <a:lnTo>
                  <a:pt x="42228" y="356371"/>
                </a:lnTo>
                <a:lnTo>
                  <a:pt x="50141" y="412044"/>
                </a:lnTo>
                <a:lnTo>
                  <a:pt x="57114" y="466129"/>
                </a:lnTo>
                <a:lnTo>
                  <a:pt x="62676" y="517701"/>
                </a:lnTo>
                <a:lnTo>
                  <a:pt x="66359" y="565833"/>
                </a:lnTo>
                <a:lnTo>
                  <a:pt x="67691" y="609600"/>
                </a:lnTo>
                <a:lnTo>
                  <a:pt x="67558" y="667122"/>
                </a:lnTo>
                <a:lnTo>
                  <a:pt x="66633" y="717351"/>
                </a:lnTo>
                <a:lnTo>
                  <a:pt x="64121" y="762520"/>
                </a:lnTo>
                <a:lnTo>
                  <a:pt x="59229" y="804862"/>
                </a:lnTo>
                <a:lnTo>
                  <a:pt x="51164" y="846608"/>
                </a:lnTo>
                <a:lnTo>
                  <a:pt x="39133" y="889992"/>
                </a:lnTo>
                <a:lnTo>
                  <a:pt x="22343" y="937245"/>
                </a:lnTo>
                <a:lnTo>
                  <a:pt x="0" y="990600"/>
                </a:lnTo>
                <a:lnTo>
                  <a:pt x="574675" y="990600"/>
                </a:lnTo>
                <a:lnTo>
                  <a:pt x="574675" y="0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76034" y="2488438"/>
            <a:ext cx="431165" cy="990600"/>
          </a:xfrm>
          <a:custGeom>
            <a:avLst/>
            <a:gdLst/>
            <a:ahLst/>
            <a:cxnLst/>
            <a:rect l="l" t="t" r="r" b="b"/>
            <a:pathLst>
              <a:path w="431165" h="990600">
                <a:moveTo>
                  <a:pt x="403323" y="0"/>
                </a:moveTo>
                <a:lnTo>
                  <a:pt x="27657" y="0"/>
                </a:lnTo>
                <a:lnTo>
                  <a:pt x="14585" y="30184"/>
                </a:lnTo>
                <a:lnTo>
                  <a:pt x="6050" y="68968"/>
                </a:lnTo>
                <a:lnTo>
                  <a:pt x="1404" y="114895"/>
                </a:lnTo>
                <a:lnTo>
                  <a:pt x="0" y="166511"/>
                </a:lnTo>
                <a:lnTo>
                  <a:pt x="1188" y="222360"/>
                </a:lnTo>
                <a:lnTo>
                  <a:pt x="4321" y="280987"/>
                </a:lnTo>
                <a:lnTo>
                  <a:pt x="8751" y="340937"/>
                </a:lnTo>
                <a:lnTo>
                  <a:pt x="13828" y="400755"/>
                </a:lnTo>
                <a:lnTo>
                  <a:pt x="18906" y="458985"/>
                </a:lnTo>
                <a:lnTo>
                  <a:pt x="23336" y="514173"/>
                </a:lnTo>
                <a:lnTo>
                  <a:pt x="26469" y="564863"/>
                </a:lnTo>
                <a:lnTo>
                  <a:pt x="27657" y="609600"/>
                </a:lnTo>
                <a:lnTo>
                  <a:pt x="25105" y="670768"/>
                </a:lnTo>
                <a:lnTo>
                  <a:pt x="18906" y="729853"/>
                </a:lnTo>
                <a:lnTo>
                  <a:pt x="11249" y="785961"/>
                </a:lnTo>
                <a:lnTo>
                  <a:pt x="4321" y="838200"/>
                </a:lnTo>
                <a:lnTo>
                  <a:pt x="310" y="885676"/>
                </a:lnTo>
                <a:lnTo>
                  <a:pt x="1404" y="927496"/>
                </a:lnTo>
                <a:lnTo>
                  <a:pt x="9790" y="962769"/>
                </a:lnTo>
                <a:lnTo>
                  <a:pt x="27657" y="990600"/>
                </a:lnTo>
                <a:lnTo>
                  <a:pt x="403323" y="990600"/>
                </a:lnTo>
                <a:lnTo>
                  <a:pt x="403323" y="838200"/>
                </a:lnTo>
                <a:lnTo>
                  <a:pt x="403931" y="805396"/>
                </a:lnTo>
                <a:lnTo>
                  <a:pt x="405603" y="765877"/>
                </a:lnTo>
                <a:lnTo>
                  <a:pt x="408111" y="720573"/>
                </a:lnTo>
                <a:lnTo>
                  <a:pt x="411227" y="670414"/>
                </a:lnTo>
                <a:lnTo>
                  <a:pt x="414723" y="616331"/>
                </a:lnTo>
                <a:lnTo>
                  <a:pt x="418371" y="559254"/>
                </a:lnTo>
                <a:lnTo>
                  <a:pt x="421943" y="500115"/>
                </a:lnTo>
                <a:lnTo>
                  <a:pt x="425211" y="439844"/>
                </a:lnTo>
                <a:lnTo>
                  <a:pt x="427947" y="379371"/>
                </a:lnTo>
                <a:lnTo>
                  <a:pt x="429923" y="319627"/>
                </a:lnTo>
                <a:lnTo>
                  <a:pt x="430911" y="261542"/>
                </a:lnTo>
                <a:lnTo>
                  <a:pt x="430683" y="206048"/>
                </a:lnTo>
                <a:lnTo>
                  <a:pt x="429011" y="154075"/>
                </a:lnTo>
                <a:lnTo>
                  <a:pt x="425667" y="106552"/>
                </a:lnTo>
                <a:lnTo>
                  <a:pt x="420423" y="64412"/>
                </a:lnTo>
                <a:lnTo>
                  <a:pt x="413051" y="28584"/>
                </a:lnTo>
                <a:lnTo>
                  <a:pt x="403323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82227" y="2480436"/>
            <a:ext cx="600075" cy="990600"/>
          </a:xfrm>
          <a:custGeom>
            <a:avLst/>
            <a:gdLst/>
            <a:ahLst/>
            <a:cxnLst/>
            <a:rect l="l" t="t" r="r" b="b"/>
            <a:pathLst>
              <a:path w="600075" h="990600">
                <a:moveTo>
                  <a:pt x="600034" y="0"/>
                </a:moveTo>
                <a:lnTo>
                  <a:pt x="26502" y="0"/>
                </a:lnTo>
                <a:lnTo>
                  <a:pt x="15314" y="22409"/>
                </a:lnTo>
                <a:lnTo>
                  <a:pt x="7401" y="44826"/>
                </a:lnTo>
                <a:lnTo>
                  <a:pt x="2432" y="67573"/>
                </a:lnTo>
                <a:lnTo>
                  <a:pt x="75" y="90970"/>
                </a:lnTo>
                <a:lnTo>
                  <a:pt x="0" y="115341"/>
                </a:lnTo>
                <a:lnTo>
                  <a:pt x="1873" y="141007"/>
                </a:lnTo>
                <a:lnTo>
                  <a:pt x="5365" y="168290"/>
                </a:lnTo>
                <a:lnTo>
                  <a:pt x="10144" y="197513"/>
                </a:lnTo>
                <a:lnTo>
                  <a:pt x="15877" y="228997"/>
                </a:lnTo>
                <a:lnTo>
                  <a:pt x="22234" y="263064"/>
                </a:lnTo>
                <a:lnTo>
                  <a:pt x="28884" y="300037"/>
                </a:lnTo>
                <a:lnTo>
                  <a:pt x="35494" y="340237"/>
                </a:lnTo>
                <a:lnTo>
                  <a:pt x="41733" y="383987"/>
                </a:lnTo>
                <a:lnTo>
                  <a:pt x="47269" y="431609"/>
                </a:lnTo>
                <a:lnTo>
                  <a:pt x="51772" y="483424"/>
                </a:lnTo>
                <a:lnTo>
                  <a:pt x="54910" y="539754"/>
                </a:lnTo>
                <a:lnTo>
                  <a:pt x="56351" y="600923"/>
                </a:lnTo>
                <a:lnTo>
                  <a:pt x="55764" y="667250"/>
                </a:lnTo>
                <a:lnTo>
                  <a:pt x="52817" y="739060"/>
                </a:lnTo>
                <a:lnTo>
                  <a:pt x="47178" y="816673"/>
                </a:lnTo>
                <a:lnTo>
                  <a:pt x="38517" y="900413"/>
                </a:lnTo>
                <a:lnTo>
                  <a:pt x="26502" y="990600"/>
                </a:lnTo>
                <a:lnTo>
                  <a:pt x="600034" y="990600"/>
                </a:lnTo>
                <a:lnTo>
                  <a:pt x="600034" y="0"/>
                </a:lnTo>
                <a:close/>
              </a:path>
            </a:pathLst>
          </a:custGeom>
          <a:solidFill>
            <a:srgbClr val="539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18826" y="2481198"/>
            <a:ext cx="605790" cy="990600"/>
          </a:xfrm>
          <a:custGeom>
            <a:avLst/>
            <a:gdLst/>
            <a:ahLst/>
            <a:cxnLst/>
            <a:rect l="l" t="t" r="r" b="b"/>
            <a:pathLst>
              <a:path w="605789" h="990600">
                <a:moveTo>
                  <a:pt x="605472" y="0"/>
                </a:moveTo>
                <a:lnTo>
                  <a:pt x="30670" y="0"/>
                </a:lnTo>
                <a:lnTo>
                  <a:pt x="38825" y="44949"/>
                </a:lnTo>
                <a:lnTo>
                  <a:pt x="44160" y="92466"/>
                </a:lnTo>
                <a:lnTo>
                  <a:pt x="46992" y="142180"/>
                </a:lnTo>
                <a:lnTo>
                  <a:pt x="47637" y="193721"/>
                </a:lnTo>
                <a:lnTo>
                  <a:pt x="46412" y="246718"/>
                </a:lnTo>
                <a:lnTo>
                  <a:pt x="43633" y="300801"/>
                </a:lnTo>
                <a:lnTo>
                  <a:pt x="39617" y="355600"/>
                </a:lnTo>
                <a:lnTo>
                  <a:pt x="34679" y="410744"/>
                </a:lnTo>
                <a:lnTo>
                  <a:pt x="29138" y="465864"/>
                </a:lnTo>
                <a:lnTo>
                  <a:pt x="23308" y="520588"/>
                </a:lnTo>
                <a:lnTo>
                  <a:pt x="17506" y="574548"/>
                </a:lnTo>
                <a:lnTo>
                  <a:pt x="12049" y="627372"/>
                </a:lnTo>
                <a:lnTo>
                  <a:pt x="7254" y="678690"/>
                </a:lnTo>
                <a:lnTo>
                  <a:pt x="3436" y="728133"/>
                </a:lnTo>
                <a:lnTo>
                  <a:pt x="912" y="775329"/>
                </a:lnTo>
                <a:lnTo>
                  <a:pt x="0" y="819909"/>
                </a:lnTo>
                <a:lnTo>
                  <a:pt x="1014" y="861501"/>
                </a:lnTo>
                <a:lnTo>
                  <a:pt x="4271" y="899737"/>
                </a:lnTo>
                <a:lnTo>
                  <a:pt x="10089" y="934246"/>
                </a:lnTo>
                <a:lnTo>
                  <a:pt x="18783" y="964656"/>
                </a:lnTo>
                <a:lnTo>
                  <a:pt x="30670" y="990600"/>
                </a:lnTo>
                <a:lnTo>
                  <a:pt x="605472" y="990600"/>
                </a:lnTo>
                <a:lnTo>
                  <a:pt x="6054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50280" y="2480436"/>
            <a:ext cx="384810" cy="990600"/>
          </a:xfrm>
          <a:custGeom>
            <a:avLst/>
            <a:gdLst/>
            <a:ahLst/>
            <a:cxnLst/>
            <a:rect l="l" t="t" r="r" b="b"/>
            <a:pathLst>
              <a:path w="384810" h="990600">
                <a:moveTo>
                  <a:pt x="334518" y="0"/>
                </a:moveTo>
                <a:lnTo>
                  <a:pt x="36957" y="0"/>
                </a:lnTo>
                <a:lnTo>
                  <a:pt x="29935" y="28355"/>
                </a:lnTo>
                <a:lnTo>
                  <a:pt x="18108" y="104384"/>
                </a:lnTo>
                <a:lnTo>
                  <a:pt x="13304" y="150571"/>
                </a:lnTo>
                <a:lnTo>
                  <a:pt x="9239" y="201215"/>
                </a:lnTo>
                <a:lnTo>
                  <a:pt x="5913" y="255574"/>
                </a:lnTo>
                <a:lnTo>
                  <a:pt x="3326" y="312905"/>
                </a:lnTo>
                <a:lnTo>
                  <a:pt x="1478" y="372465"/>
                </a:lnTo>
                <a:lnTo>
                  <a:pt x="369" y="433511"/>
                </a:lnTo>
                <a:lnTo>
                  <a:pt x="0" y="495299"/>
                </a:lnTo>
                <a:lnTo>
                  <a:pt x="369" y="557088"/>
                </a:lnTo>
                <a:lnTo>
                  <a:pt x="1478" y="618134"/>
                </a:lnTo>
                <a:lnTo>
                  <a:pt x="3326" y="677694"/>
                </a:lnTo>
                <a:lnTo>
                  <a:pt x="5913" y="735025"/>
                </a:lnTo>
                <a:lnTo>
                  <a:pt x="9239" y="789384"/>
                </a:lnTo>
                <a:lnTo>
                  <a:pt x="13304" y="840028"/>
                </a:lnTo>
                <a:lnTo>
                  <a:pt x="18108" y="886215"/>
                </a:lnTo>
                <a:lnTo>
                  <a:pt x="23652" y="927201"/>
                </a:lnTo>
                <a:lnTo>
                  <a:pt x="36957" y="990600"/>
                </a:lnTo>
                <a:lnTo>
                  <a:pt x="334518" y="990600"/>
                </a:lnTo>
                <a:lnTo>
                  <a:pt x="337568" y="955079"/>
                </a:lnTo>
                <a:lnTo>
                  <a:pt x="341607" y="912812"/>
                </a:lnTo>
                <a:lnTo>
                  <a:pt x="346396" y="864989"/>
                </a:lnTo>
                <a:lnTo>
                  <a:pt x="351695" y="812800"/>
                </a:lnTo>
                <a:lnTo>
                  <a:pt x="357267" y="757435"/>
                </a:lnTo>
                <a:lnTo>
                  <a:pt x="362870" y="700087"/>
                </a:lnTo>
                <a:lnTo>
                  <a:pt x="368268" y="641945"/>
                </a:lnTo>
                <a:lnTo>
                  <a:pt x="373220" y="584200"/>
                </a:lnTo>
                <a:lnTo>
                  <a:pt x="377487" y="528042"/>
                </a:lnTo>
                <a:lnTo>
                  <a:pt x="380831" y="474662"/>
                </a:lnTo>
                <a:lnTo>
                  <a:pt x="383013" y="425251"/>
                </a:lnTo>
                <a:lnTo>
                  <a:pt x="383794" y="381000"/>
                </a:lnTo>
                <a:lnTo>
                  <a:pt x="384080" y="312905"/>
                </a:lnTo>
                <a:lnTo>
                  <a:pt x="384187" y="255574"/>
                </a:lnTo>
                <a:lnTo>
                  <a:pt x="383506" y="204638"/>
                </a:lnTo>
                <a:lnTo>
                  <a:pt x="380920" y="152400"/>
                </a:lnTo>
                <a:lnTo>
                  <a:pt x="375614" y="104923"/>
                </a:lnTo>
                <a:lnTo>
                  <a:pt x="366702" y="63103"/>
                </a:lnTo>
                <a:lnTo>
                  <a:pt x="353298" y="27830"/>
                </a:lnTo>
                <a:lnTo>
                  <a:pt x="334518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79023" y="2481198"/>
            <a:ext cx="450215" cy="990600"/>
          </a:xfrm>
          <a:custGeom>
            <a:avLst/>
            <a:gdLst/>
            <a:ahLst/>
            <a:cxnLst/>
            <a:rect l="l" t="t" r="r" b="b"/>
            <a:pathLst>
              <a:path w="450214" h="990600">
                <a:moveTo>
                  <a:pt x="450151" y="0"/>
                </a:moveTo>
                <a:lnTo>
                  <a:pt x="49720" y="0"/>
                </a:lnTo>
                <a:lnTo>
                  <a:pt x="40273" y="28355"/>
                </a:lnTo>
                <a:lnTo>
                  <a:pt x="24363" y="104384"/>
                </a:lnTo>
                <a:lnTo>
                  <a:pt x="17899" y="150571"/>
                </a:lnTo>
                <a:lnTo>
                  <a:pt x="12430" y="201215"/>
                </a:lnTo>
                <a:lnTo>
                  <a:pt x="7955" y="255574"/>
                </a:lnTo>
                <a:lnTo>
                  <a:pt x="4474" y="312905"/>
                </a:lnTo>
                <a:lnTo>
                  <a:pt x="1988" y="372465"/>
                </a:lnTo>
                <a:lnTo>
                  <a:pt x="497" y="433511"/>
                </a:lnTo>
                <a:lnTo>
                  <a:pt x="0" y="495299"/>
                </a:lnTo>
                <a:lnTo>
                  <a:pt x="497" y="557088"/>
                </a:lnTo>
                <a:lnTo>
                  <a:pt x="1988" y="618134"/>
                </a:lnTo>
                <a:lnTo>
                  <a:pt x="4474" y="677694"/>
                </a:lnTo>
                <a:lnTo>
                  <a:pt x="7955" y="735025"/>
                </a:lnTo>
                <a:lnTo>
                  <a:pt x="12430" y="789384"/>
                </a:lnTo>
                <a:lnTo>
                  <a:pt x="17899" y="840028"/>
                </a:lnTo>
                <a:lnTo>
                  <a:pt x="24363" y="886215"/>
                </a:lnTo>
                <a:lnTo>
                  <a:pt x="31821" y="927201"/>
                </a:lnTo>
                <a:lnTo>
                  <a:pt x="49720" y="990600"/>
                </a:lnTo>
                <a:lnTo>
                  <a:pt x="450151" y="990600"/>
                </a:lnTo>
                <a:lnTo>
                  <a:pt x="448481" y="929173"/>
                </a:lnTo>
                <a:lnTo>
                  <a:pt x="444213" y="866851"/>
                </a:lnTo>
                <a:lnTo>
                  <a:pt x="438462" y="800833"/>
                </a:lnTo>
                <a:lnTo>
                  <a:pt x="435377" y="765563"/>
                </a:lnTo>
                <a:lnTo>
                  <a:pt x="429486" y="688751"/>
                </a:lnTo>
                <a:lnTo>
                  <a:pt x="426958" y="646509"/>
                </a:lnTo>
                <a:lnTo>
                  <a:pt x="424893" y="601243"/>
                </a:lnTo>
                <a:lnTo>
                  <a:pt x="423432" y="552602"/>
                </a:lnTo>
                <a:lnTo>
                  <a:pt x="422713" y="500237"/>
                </a:lnTo>
                <a:lnTo>
                  <a:pt x="422876" y="443798"/>
                </a:lnTo>
                <a:lnTo>
                  <a:pt x="424058" y="382934"/>
                </a:lnTo>
                <a:lnTo>
                  <a:pt x="426401" y="317296"/>
                </a:lnTo>
                <a:lnTo>
                  <a:pt x="430042" y="246534"/>
                </a:lnTo>
                <a:lnTo>
                  <a:pt x="435122" y="170297"/>
                </a:lnTo>
                <a:lnTo>
                  <a:pt x="441778" y="88236"/>
                </a:lnTo>
                <a:lnTo>
                  <a:pt x="450151" y="0"/>
                </a:lnTo>
                <a:close/>
              </a:path>
            </a:pathLst>
          </a:custGeom>
          <a:solidFill>
            <a:srgbClr val="E0E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60138" y="2480436"/>
            <a:ext cx="573405" cy="990600"/>
          </a:xfrm>
          <a:custGeom>
            <a:avLst/>
            <a:gdLst/>
            <a:ahLst/>
            <a:cxnLst/>
            <a:rect l="l" t="t" r="r" b="b"/>
            <a:pathLst>
              <a:path w="573404" h="990600">
                <a:moveTo>
                  <a:pt x="573024" y="0"/>
                </a:moveTo>
                <a:lnTo>
                  <a:pt x="0" y="0"/>
                </a:lnTo>
                <a:lnTo>
                  <a:pt x="1326" y="40856"/>
                </a:lnTo>
                <a:lnTo>
                  <a:pt x="4995" y="86606"/>
                </a:lnTo>
                <a:lnTo>
                  <a:pt x="10537" y="136326"/>
                </a:lnTo>
                <a:lnTo>
                  <a:pt x="17483" y="189088"/>
                </a:lnTo>
                <a:lnTo>
                  <a:pt x="25366" y="243967"/>
                </a:lnTo>
                <a:lnTo>
                  <a:pt x="33718" y="300037"/>
                </a:lnTo>
                <a:lnTo>
                  <a:pt x="42070" y="356371"/>
                </a:lnTo>
                <a:lnTo>
                  <a:pt x="49953" y="412044"/>
                </a:lnTo>
                <a:lnTo>
                  <a:pt x="56899" y="466129"/>
                </a:lnTo>
                <a:lnTo>
                  <a:pt x="62441" y="517701"/>
                </a:lnTo>
                <a:lnTo>
                  <a:pt x="66110" y="565833"/>
                </a:lnTo>
                <a:lnTo>
                  <a:pt x="67437" y="609600"/>
                </a:lnTo>
                <a:lnTo>
                  <a:pt x="67305" y="667122"/>
                </a:lnTo>
                <a:lnTo>
                  <a:pt x="66383" y="717351"/>
                </a:lnTo>
                <a:lnTo>
                  <a:pt x="63880" y="762520"/>
                </a:lnTo>
                <a:lnTo>
                  <a:pt x="59007" y="804862"/>
                </a:lnTo>
                <a:lnTo>
                  <a:pt x="50972" y="846608"/>
                </a:lnTo>
                <a:lnTo>
                  <a:pt x="38987" y="889992"/>
                </a:lnTo>
                <a:lnTo>
                  <a:pt x="22259" y="937245"/>
                </a:lnTo>
                <a:lnTo>
                  <a:pt x="0" y="990600"/>
                </a:lnTo>
                <a:lnTo>
                  <a:pt x="573024" y="990600"/>
                </a:lnTo>
                <a:lnTo>
                  <a:pt x="573024" y="0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79793" y="2481326"/>
            <a:ext cx="432434" cy="990600"/>
          </a:xfrm>
          <a:custGeom>
            <a:avLst/>
            <a:gdLst/>
            <a:ahLst/>
            <a:cxnLst/>
            <a:rect l="l" t="t" r="r" b="b"/>
            <a:pathLst>
              <a:path w="432435" h="990600">
                <a:moveTo>
                  <a:pt x="404523" y="0"/>
                </a:moveTo>
                <a:lnTo>
                  <a:pt x="27714" y="0"/>
                </a:lnTo>
                <a:lnTo>
                  <a:pt x="14614" y="30182"/>
                </a:lnTo>
                <a:lnTo>
                  <a:pt x="6062" y="68958"/>
                </a:lnTo>
                <a:lnTo>
                  <a:pt x="1407" y="114875"/>
                </a:lnTo>
                <a:lnTo>
                  <a:pt x="0" y="166478"/>
                </a:lnTo>
                <a:lnTo>
                  <a:pt x="1190" y="222312"/>
                </a:lnTo>
                <a:lnTo>
                  <a:pt x="4330" y="280924"/>
                </a:lnTo>
                <a:lnTo>
                  <a:pt x="8768" y="340858"/>
                </a:lnTo>
                <a:lnTo>
                  <a:pt x="13857" y="400661"/>
                </a:lnTo>
                <a:lnTo>
                  <a:pt x="18945" y="458878"/>
                </a:lnTo>
                <a:lnTo>
                  <a:pt x="23383" y="514056"/>
                </a:lnTo>
                <a:lnTo>
                  <a:pt x="26523" y="564738"/>
                </a:lnTo>
                <a:lnTo>
                  <a:pt x="27714" y="609473"/>
                </a:lnTo>
                <a:lnTo>
                  <a:pt x="25156" y="670683"/>
                </a:lnTo>
                <a:lnTo>
                  <a:pt x="18945" y="729799"/>
                </a:lnTo>
                <a:lnTo>
                  <a:pt x="11272" y="785930"/>
                </a:lnTo>
                <a:lnTo>
                  <a:pt x="4329" y="838200"/>
                </a:lnTo>
                <a:lnTo>
                  <a:pt x="311" y="885669"/>
                </a:lnTo>
                <a:lnTo>
                  <a:pt x="1407" y="927494"/>
                </a:lnTo>
                <a:lnTo>
                  <a:pt x="9810" y="962768"/>
                </a:lnTo>
                <a:lnTo>
                  <a:pt x="27714" y="990600"/>
                </a:lnTo>
                <a:lnTo>
                  <a:pt x="404523" y="990600"/>
                </a:lnTo>
                <a:lnTo>
                  <a:pt x="404523" y="838184"/>
                </a:lnTo>
                <a:lnTo>
                  <a:pt x="405133" y="805376"/>
                </a:lnTo>
                <a:lnTo>
                  <a:pt x="406812" y="765842"/>
                </a:lnTo>
                <a:lnTo>
                  <a:pt x="409330" y="720527"/>
                </a:lnTo>
                <a:lnTo>
                  <a:pt x="412459" y="670361"/>
                </a:lnTo>
                <a:lnTo>
                  <a:pt x="415969" y="616275"/>
                </a:lnTo>
                <a:lnTo>
                  <a:pt x="419632" y="559198"/>
                </a:lnTo>
                <a:lnTo>
                  <a:pt x="423218" y="500061"/>
                </a:lnTo>
                <a:lnTo>
                  <a:pt x="426500" y="439794"/>
                </a:lnTo>
                <a:lnTo>
                  <a:pt x="429247" y="379326"/>
                </a:lnTo>
                <a:lnTo>
                  <a:pt x="431231" y="319589"/>
                </a:lnTo>
                <a:lnTo>
                  <a:pt x="432223" y="261512"/>
                </a:lnTo>
                <a:lnTo>
                  <a:pt x="431994" y="206025"/>
                </a:lnTo>
                <a:lnTo>
                  <a:pt x="430315" y="154058"/>
                </a:lnTo>
                <a:lnTo>
                  <a:pt x="426957" y="106543"/>
                </a:lnTo>
                <a:lnTo>
                  <a:pt x="421692" y="64407"/>
                </a:lnTo>
                <a:lnTo>
                  <a:pt x="414290" y="28583"/>
                </a:lnTo>
                <a:lnTo>
                  <a:pt x="404523" y="0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07453" y="2488438"/>
            <a:ext cx="600075" cy="990600"/>
          </a:xfrm>
          <a:custGeom>
            <a:avLst/>
            <a:gdLst/>
            <a:ahLst/>
            <a:cxnLst/>
            <a:rect l="l" t="t" r="r" b="b"/>
            <a:pathLst>
              <a:path w="600075" h="990600">
                <a:moveTo>
                  <a:pt x="600034" y="0"/>
                </a:moveTo>
                <a:lnTo>
                  <a:pt x="26502" y="0"/>
                </a:lnTo>
                <a:lnTo>
                  <a:pt x="15314" y="22409"/>
                </a:lnTo>
                <a:lnTo>
                  <a:pt x="7401" y="44826"/>
                </a:lnTo>
                <a:lnTo>
                  <a:pt x="2432" y="67573"/>
                </a:lnTo>
                <a:lnTo>
                  <a:pt x="75" y="90970"/>
                </a:lnTo>
                <a:lnTo>
                  <a:pt x="0" y="115341"/>
                </a:lnTo>
                <a:lnTo>
                  <a:pt x="1873" y="141007"/>
                </a:lnTo>
                <a:lnTo>
                  <a:pt x="5365" y="168290"/>
                </a:lnTo>
                <a:lnTo>
                  <a:pt x="10144" y="197513"/>
                </a:lnTo>
                <a:lnTo>
                  <a:pt x="15877" y="228997"/>
                </a:lnTo>
                <a:lnTo>
                  <a:pt x="22234" y="263064"/>
                </a:lnTo>
                <a:lnTo>
                  <a:pt x="28884" y="300037"/>
                </a:lnTo>
                <a:lnTo>
                  <a:pt x="35494" y="340237"/>
                </a:lnTo>
                <a:lnTo>
                  <a:pt x="41733" y="383987"/>
                </a:lnTo>
                <a:lnTo>
                  <a:pt x="47269" y="431609"/>
                </a:lnTo>
                <a:lnTo>
                  <a:pt x="51772" y="483424"/>
                </a:lnTo>
                <a:lnTo>
                  <a:pt x="54910" y="539754"/>
                </a:lnTo>
                <a:lnTo>
                  <a:pt x="56351" y="600923"/>
                </a:lnTo>
                <a:lnTo>
                  <a:pt x="55764" y="667250"/>
                </a:lnTo>
                <a:lnTo>
                  <a:pt x="52817" y="739060"/>
                </a:lnTo>
                <a:lnTo>
                  <a:pt x="47178" y="816673"/>
                </a:lnTo>
                <a:lnTo>
                  <a:pt x="38517" y="900413"/>
                </a:lnTo>
                <a:lnTo>
                  <a:pt x="26502" y="990600"/>
                </a:lnTo>
                <a:lnTo>
                  <a:pt x="600034" y="990600"/>
                </a:lnTo>
                <a:lnTo>
                  <a:pt x="600034" y="0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44051" y="2489200"/>
            <a:ext cx="605790" cy="990600"/>
          </a:xfrm>
          <a:custGeom>
            <a:avLst/>
            <a:gdLst/>
            <a:ahLst/>
            <a:cxnLst/>
            <a:rect l="l" t="t" r="r" b="b"/>
            <a:pathLst>
              <a:path w="605789" h="990600">
                <a:moveTo>
                  <a:pt x="605472" y="0"/>
                </a:moveTo>
                <a:lnTo>
                  <a:pt x="30670" y="0"/>
                </a:lnTo>
                <a:lnTo>
                  <a:pt x="38825" y="44949"/>
                </a:lnTo>
                <a:lnTo>
                  <a:pt x="44160" y="92466"/>
                </a:lnTo>
                <a:lnTo>
                  <a:pt x="46992" y="142180"/>
                </a:lnTo>
                <a:lnTo>
                  <a:pt x="47637" y="193721"/>
                </a:lnTo>
                <a:lnTo>
                  <a:pt x="46412" y="246718"/>
                </a:lnTo>
                <a:lnTo>
                  <a:pt x="43633" y="300801"/>
                </a:lnTo>
                <a:lnTo>
                  <a:pt x="39617" y="355600"/>
                </a:lnTo>
                <a:lnTo>
                  <a:pt x="34679" y="410744"/>
                </a:lnTo>
                <a:lnTo>
                  <a:pt x="29138" y="465864"/>
                </a:lnTo>
                <a:lnTo>
                  <a:pt x="23308" y="520588"/>
                </a:lnTo>
                <a:lnTo>
                  <a:pt x="17506" y="574548"/>
                </a:lnTo>
                <a:lnTo>
                  <a:pt x="12049" y="627372"/>
                </a:lnTo>
                <a:lnTo>
                  <a:pt x="7254" y="678690"/>
                </a:lnTo>
                <a:lnTo>
                  <a:pt x="3436" y="728133"/>
                </a:lnTo>
                <a:lnTo>
                  <a:pt x="912" y="775329"/>
                </a:lnTo>
                <a:lnTo>
                  <a:pt x="0" y="819909"/>
                </a:lnTo>
                <a:lnTo>
                  <a:pt x="1014" y="861501"/>
                </a:lnTo>
                <a:lnTo>
                  <a:pt x="4271" y="899737"/>
                </a:lnTo>
                <a:lnTo>
                  <a:pt x="10089" y="934246"/>
                </a:lnTo>
                <a:lnTo>
                  <a:pt x="18783" y="964656"/>
                </a:lnTo>
                <a:lnTo>
                  <a:pt x="30670" y="990600"/>
                </a:lnTo>
                <a:lnTo>
                  <a:pt x="605472" y="990600"/>
                </a:lnTo>
                <a:lnTo>
                  <a:pt x="605472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78321" y="2480436"/>
            <a:ext cx="384175" cy="990600"/>
          </a:xfrm>
          <a:custGeom>
            <a:avLst/>
            <a:gdLst/>
            <a:ahLst/>
            <a:cxnLst/>
            <a:rect l="l" t="t" r="r" b="b"/>
            <a:pathLst>
              <a:path w="384175" h="990600">
                <a:moveTo>
                  <a:pt x="334502" y="0"/>
                </a:moveTo>
                <a:lnTo>
                  <a:pt x="36928" y="0"/>
                </a:lnTo>
                <a:lnTo>
                  <a:pt x="29912" y="28355"/>
                </a:lnTo>
                <a:lnTo>
                  <a:pt x="18094" y="104384"/>
                </a:lnTo>
                <a:lnTo>
                  <a:pt x="13294" y="150571"/>
                </a:lnTo>
                <a:lnTo>
                  <a:pt x="9232" y="201215"/>
                </a:lnTo>
                <a:lnTo>
                  <a:pt x="5908" y="255574"/>
                </a:lnTo>
                <a:lnTo>
                  <a:pt x="3323" y="312905"/>
                </a:lnTo>
                <a:lnTo>
                  <a:pt x="1477" y="372465"/>
                </a:lnTo>
                <a:lnTo>
                  <a:pt x="369" y="433511"/>
                </a:lnTo>
                <a:lnTo>
                  <a:pt x="0" y="495299"/>
                </a:lnTo>
                <a:lnTo>
                  <a:pt x="369" y="557088"/>
                </a:lnTo>
                <a:lnTo>
                  <a:pt x="1477" y="618134"/>
                </a:lnTo>
                <a:lnTo>
                  <a:pt x="3323" y="677694"/>
                </a:lnTo>
                <a:lnTo>
                  <a:pt x="5908" y="735025"/>
                </a:lnTo>
                <a:lnTo>
                  <a:pt x="9232" y="789384"/>
                </a:lnTo>
                <a:lnTo>
                  <a:pt x="13294" y="840028"/>
                </a:lnTo>
                <a:lnTo>
                  <a:pt x="18094" y="886215"/>
                </a:lnTo>
                <a:lnTo>
                  <a:pt x="23634" y="927201"/>
                </a:lnTo>
                <a:lnTo>
                  <a:pt x="36928" y="990600"/>
                </a:lnTo>
                <a:lnTo>
                  <a:pt x="334502" y="990600"/>
                </a:lnTo>
                <a:lnTo>
                  <a:pt x="337552" y="955079"/>
                </a:lnTo>
                <a:lnTo>
                  <a:pt x="341591" y="912812"/>
                </a:lnTo>
                <a:lnTo>
                  <a:pt x="346380" y="864989"/>
                </a:lnTo>
                <a:lnTo>
                  <a:pt x="351680" y="812800"/>
                </a:lnTo>
                <a:lnTo>
                  <a:pt x="357251" y="757435"/>
                </a:lnTo>
                <a:lnTo>
                  <a:pt x="362854" y="700087"/>
                </a:lnTo>
                <a:lnTo>
                  <a:pt x="368252" y="641945"/>
                </a:lnTo>
                <a:lnTo>
                  <a:pt x="373204" y="584200"/>
                </a:lnTo>
                <a:lnTo>
                  <a:pt x="377471" y="528042"/>
                </a:lnTo>
                <a:lnTo>
                  <a:pt x="380815" y="474662"/>
                </a:lnTo>
                <a:lnTo>
                  <a:pt x="382997" y="425251"/>
                </a:lnTo>
                <a:lnTo>
                  <a:pt x="383778" y="381000"/>
                </a:lnTo>
                <a:lnTo>
                  <a:pt x="384064" y="312905"/>
                </a:lnTo>
                <a:lnTo>
                  <a:pt x="384171" y="255574"/>
                </a:lnTo>
                <a:lnTo>
                  <a:pt x="383490" y="204638"/>
                </a:lnTo>
                <a:lnTo>
                  <a:pt x="380904" y="152400"/>
                </a:lnTo>
                <a:lnTo>
                  <a:pt x="375598" y="104923"/>
                </a:lnTo>
                <a:lnTo>
                  <a:pt x="366686" y="63103"/>
                </a:lnTo>
                <a:lnTo>
                  <a:pt x="353282" y="27830"/>
                </a:lnTo>
                <a:lnTo>
                  <a:pt x="334502" y="0"/>
                </a:lnTo>
                <a:close/>
              </a:path>
            </a:pathLst>
          </a:custGeom>
          <a:solidFill>
            <a:srgbClr val="E0E0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2479675"/>
            <a:ext cx="459105" cy="992505"/>
          </a:xfrm>
          <a:custGeom>
            <a:avLst/>
            <a:gdLst/>
            <a:ahLst/>
            <a:cxnLst/>
            <a:rect l="l" t="t" r="r" b="b"/>
            <a:pathLst>
              <a:path w="459105" h="992504">
                <a:moveTo>
                  <a:pt x="458787" y="0"/>
                </a:moveTo>
                <a:lnTo>
                  <a:pt x="0" y="9459"/>
                </a:lnTo>
                <a:lnTo>
                  <a:pt x="0" y="992239"/>
                </a:lnTo>
                <a:lnTo>
                  <a:pt x="458787" y="990600"/>
                </a:lnTo>
                <a:lnTo>
                  <a:pt x="458346" y="959823"/>
                </a:lnTo>
                <a:lnTo>
                  <a:pt x="455235" y="898299"/>
                </a:lnTo>
                <a:lnTo>
                  <a:pt x="450081" y="834479"/>
                </a:lnTo>
                <a:lnTo>
                  <a:pt x="447086" y="800833"/>
                </a:lnTo>
                <a:lnTo>
                  <a:pt x="443998" y="765563"/>
                </a:lnTo>
                <a:lnTo>
                  <a:pt x="438100" y="688751"/>
                </a:lnTo>
                <a:lnTo>
                  <a:pt x="435570" y="646509"/>
                </a:lnTo>
                <a:lnTo>
                  <a:pt x="433503" y="601243"/>
                </a:lnTo>
                <a:lnTo>
                  <a:pt x="432041" y="552602"/>
                </a:lnTo>
                <a:lnTo>
                  <a:pt x="431321" y="500237"/>
                </a:lnTo>
                <a:lnTo>
                  <a:pt x="431484" y="443798"/>
                </a:lnTo>
                <a:lnTo>
                  <a:pt x="432668" y="382934"/>
                </a:lnTo>
                <a:lnTo>
                  <a:pt x="435013" y="317296"/>
                </a:lnTo>
                <a:lnTo>
                  <a:pt x="438658" y="246534"/>
                </a:lnTo>
                <a:lnTo>
                  <a:pt x="443742" y="170297"/>
                </a:lnTo>
                <a:lnTo>
                  <a:pt x="450406" y="88236"/>
                </a:lnTo>
                <a:lnTo>
                  <a:pt x="4587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8124" y="2480436"/>
            <a:ext cx="573405" cy="990600"/>
          </a:xfrm>
          <a:custGeom>
            <a:avLst/>
            <a:gdLst/>
            <a:ahLst/>
            <a:cxnLst/>
            <a:rect l="l" t="t" r="r" b="b"/>
            <a:pathLst>
              <a:path w="573405" h="990600">
                <a:moveTo>
                  <a:pt x="573100" y="0"/>
                </a:moveTo>
                <a:lnTo>
                  <a:pt x="0" y="0"/>
                </a:lnTo>
                <a:lnTo>
                  <a:pt x="1326" y="40856"/>
                </a:lnTo>
                <a:lnTo>
                  <a:pt x="4994" y="86606"/>
                </a:lnTo>
                <a:lnTo>
                  <a:pt x="10535" y="136326"/>
                </a:lnTo>
                <a:lnTo>
                  <a:pt x="17480" y="189088"/>
                </a:lnTo>
                <a:lnTo>
                  <a:pt x="25362" y="243967"/>
                </a:lnTo>
                <a:lnTo>
                  <a:pt x="33712" y="300037"/>
                </a:lnTo>
                <a:lnTo>
                  <a:pt x="42062" y="356371"/>
                </a:lnTo>
                <a:lnTo>
                  <a:pt x="49943" y="412044"/>
                </a:lnTo>
                <a:lnTo>
                  <a:pt x="56889" y="466129"/>
                </a:lnTo>
                <a:lnTo>
                  <a:pt x="62429" y="517701"/>
                </a:lnTo>
                <a:lnTo>
                  <a:pt x="66097" y="565833"/>
                </a:lnTo>
                <a:lnTo>
                  <a:pt x="67424" y="609600"/>
                </a:lnTo>
                <a:lnTo>
                  <a:pt x="67292" y="667122"/>
                </a:lnTo>
                <a:lnTo>
                  <a:pt x="66370" y="717351"/>
                </a:lnTo>
                <a:lnTo>
                  <a:pt x="63868" y="762520"/>
                </a:lnTo>
                <a:lnTo>
                  <a:pt x="58996" y="804862"/>
                </a:lnTo>
                <a:lnTo>
                  <a:pt x="50963" y="846608"/>
                </a:lnTo>
                <a:lnTo>
                  <a:pt x="38979" y="889992"/>
                </a:lnTo>
                <a:lnTo>
                  <a:pt x="22255" y="937245"/>
                </a:lnTo>
                <a:lnTo>
                  <a:pt x="0" y="990600"/>
                </a:lnTo>
                <a:lnTo>
                  <a:pt x="573100" y="990600"/>
                </a:lnTo>
                <a:lnTo>
                  <a:pt x="573100" y="0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07755" y="2481326"/>
            <a:ext cx="432434" cy="990600"/>
          </a:xfrm>
          <a:custGeom>
            <a:avLst/>
            <a:gdLst/>
            <a:ahLst/>
            <a:cxnLst/>
            <a:rect l="l" t="t" r="r" b="b"/>
            <a:pathLst>
              <a:path w="432434" h="990600">
                <a:moveTo>
                  <a:pt x="404650" y="0"/>
                </a:moveTo>
                <a:lnTo>
                  <a:pt x="27714" y="0"/>
                </a:lnTo>
                <a:lnTo>
                  <a:pt x="14614" y="30182"/>
                </a:lnTo>
                <a:lnTo>
                  <a:pt x="6062" y="68958"/>
                </a:lnTo>
                <a:lnTo>
                  <a:pt x="1407" y="114875"/>
                </a:lnTo>
                <a:lnTo>
                  <a:pt x="0" y="166478"/>
                </a:lnTo>
                <a:lnTo>
                  <a:pt x="1190" y="222312"/>
                </a:lnTo>
                <a:lnTo>
                  <a:pt x="4330" y="280924"/>
                </a:lnTo>
                <a:lnTo>
                  <a:pt x="8768" y="340858"/>
                </a:lnTo>
                <a:lnTo>
                  <a:pt x="13857" y="400661"/>
                </a:lnTo>
                <a:lnTo>
                  <a:pt x="18945" y="458878"/>
                </a:lnTo>
                <a:lnTo>
                  <a:pt x="23383" y="514056"/>
                </a:lnTo>
                <a:lnTo>
                  <a:pt x="26523" y="564738"/>
                </a:lnTo>
                <a:lnTo>
                  <a:pt x="27714" y="609473"/>
                </a:lnTo>
                <a:lnTo>
                  <a:pt x="25156" y="670683"/>
                </a:lnTo>
                <a:lnTo>
                  <a:pt x="18945" y="729799"/>
                </a:lnTo>
                <a:lnTo>
                  <a:pt x="11272" y="785930"/>
                </a:lnTo>
                <a:lnTo>
                  <a:pt x="4329" y="838200"/>
                </a:lnTo>
                <a:lnTo>
                  <a:pt x="311" y="885669"/>
                </a:lnTo>
                <a:lnTo>
                  <a:pt x="1407" y="927494"/>
                </a:lnTo>
                <a:lnTo>
                  <a:pt x="9810" y="962768"/>
                </a:lnTo>
                <a:lnTo>
                  <a:pt x="27714" y="990600"/>
                </a:lnTo>
                <a:lnTo>
                  <a:pt x="404650" y="990600"/>
                </a:lnTo>
                <a:lnTo>
                  <a:pt x="404650" y="838184"/>
                </a:lnTo>
                <a:lnTo>
                  <a:pt x="405260" y="805376"/>
                </a:lnTo>
                <a:lnTo>
                  <a:pt x="406937" y="765842"/>
                </a:lnTo>
                <a:lnTo>
                  <a:pt x="409452" y="720527"/>
                </a:lnTo>
                <a:lnTo>
                  <a:pt x="412578" y="670361"/>
                </a:lnTo>
                <a:lnTo>
                  <a:pt x="416084" y="616275"/>
                </a:lnTo>
                <a:lnTo>
                  <a:pt x="419743" y="559198"/>
                </a:lnTo>
                <a:lnTo>
                  <a:pt x="423326" y="500061"/>
                </a:lnTo>
                <a:lnTo>
                  <a:pt x="426604" y="439794"/>
                </a:lnTo>
                <a:lnTo>
                  <a:pt x="429349" y="379326"/>
                </a:lnTo>
                <a:lnTo>
                  <a:pt x="431331" y="319589"/>
                </a:lnTo>
                <a:lnTo>
                  <a:pt x="432322" y="261512"/>
                </a:lnTo>
                <a:lnTo>
                  <a:pt x="432093" y="206025"/>
                </a:lnTo>
                <a:lnTo>
                  <a:pt x="430416" y="154058"/>
                </a:lnTo>
                <a:lnTo>
                  <a:pt x="427062" y="106543"/>
                </a:lnTo>
                <a:lnTo>
                  <a:pt x="421802" y="64407"/>
                </a:lnTo>
                <a:lnTo>
                  <a:pt x="414407" y="28583"/>
                </a:lnTo>
                <a:lnTo>
                  <a:pt x="40465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2438400"/>
            <a:ext cx="9144000" cy="443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202550"/>
            <a:ext cx="9142476" cy="2994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434441" y="787653"/>
            <a:ext cx="8200390" cy="1367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4230" marR="5080" indent="-2082164">
              <a:lnSpc>
                <a:spcPct val="100000"/>
              </a:lnSpc>
              <a:spcBef>
                <a:spcPts val="105"/>
              </a:spcBef>
            </a:pPr>
            <a:r>
              <a:rPr dirty="0"/>
              <a:t>STABILITY &amp;</a:t>
            </a:r>
            <a:r>
              <a:rPr spc="-45" dirty="0"/>
              <a:t> </a:t>
            </a:r>
            <a:r>
              <a:rPr dirty="0"/>
              <a:t>RETRENCHMENT  MANAGEMENT</a:t>
            </a:r>
          </a:p>
        </p:txBody>
      </p:sp>
    </p:spTree>
    <p:extLst>
      <p:ext uri="{BB962C8B-B14F-4D97-AF65-F5344CB8AC3E}">
        <p14:creationId xmlns:p14="http://schemas.microsoft.com/office/powerpoint/2010/main" val="1507241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0" y="1828800"/>
            <a:ext cx="5333999" cy="5029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2219" y="665429"/>
            <a:ext cx="29495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2219" y="1905420"/>
            <a:ext cx="7451090" cy="275717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part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Corporate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Strategy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Corporate </a:t>
            </a:r>
            <a:r>
              <a:rPr sz="3200" spc="-5" dirty="0">
                <a:latin typeface="Arial"/>
                <a:cs typeface="Arial"/>
              </a:rPr>
              <a:t>Strategies </a:t>
            </a:r>
            <a:r>
              <a:rPr sz="3200" dirty="0">
                <a:latin typeface="Arial"/>
                <a:cs typeface="Arial"/>
              </a:rPr>
              <a:t>are </a:t>
            </a:r>
            <a:r>
              <a:rPr sz="3200" spc="-5" dirty="0">
                <a:latin typeface="Arial"/>
                <a:cs typeface="Arial"/>
              </a:rPr>
              <a:t>framed and  controlled </a:t>
            </a:r>
            <a:r>
              <a:rPr sz="3200" dirty="0">
                <a:latin typeface="Arial"/>
                <a:cs typeface="Arial"/>
              </a:rPr>
              <a:t>by the </a:t>
            </a:r>
            <a:r>
              <a:rPr sz="3200" spc="-5" dirty="0">
                <a:latin typeface="Arial"/>
                <a:cs typeface="Arial"/>
              </a:rPr>
              <a:t>top level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management</a:t>
            </a:r>
            <a:endParaRPr sz="3200">
              <a:latin typeface="Arial"/>
              <a:cs typeface="Arial"/>
            </a:endParaRPr>
          </a:p>
          <a:p>
            <a:pPr marL="355600" marR="363855" indent="-342900">
              <a:lnSpc>
                <a:spcPct val="100000"/>
              </a:lnSpc>
              <a:spcBef>
                <a:spcPts val="770"/>
              </a:spcBef>
              <a:buClr>
                <a:srgbClr val="0099CC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Both </a:t>
            </a:r>
            <a:r>
              <a:rPr sz="3200" dirty="0">
                <a:latin typeface="Arial"/>
                <a:cs typeface="Arial"/>
              </a:rPr>
              <a:t>these </a:t>
            </a:r>
            <a:r>
              <a:rPr sz="3200" spc="-5" dirty="0">
                <a:latin typeface="Arial"/>
                <a:cs typeface="Arial"/>
              </a:rPr>
              <a:t>strategies deal </a:t>
            </a:r>
            <a:r>
              <a:rPr sz="3200" dirty="0">
                <a:latin typeface="Arial"/>
                <a:cs typeface="Arial"/>
              </a:rPr>
              <a:t>with how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  firm </a:t>
            </a:r>
            <a:r>
              <a:rPr sz="3200" spc="-5" dirty="0">
                <a:latin typeface="Arial"/>
                <a:cs typeface="Arial"/>
              </a:rPr>
              <a:t>would like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behave </a:t>
            </a:r>
            <a:r>
              <a:rPr sz="3200" dirty="0">
                <a:latin typeface="Arial"/>
                <a:cs typeface="Arial"/>
              </a:rPr>
              <a:t>in the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future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817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975</Words>
  <Application>Microsoft Office PowerPoint</Application>
  <PresentationFormat>On-screen Show (4:3)</PresentationFormat>
  <Paragraphs>106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UNIT 5</vt:lpstr>
      <vt:lpstr>Types of Strategies</vt:lpstr>
      <vt:lpstr>Competitive Strategy</vt:lpstr>
      <vt:lpstr>Corporate Strategy</vt:lpstr>
      <vt:lpstr> Business Strategy </vt:lpstr>
      <vt:lpstr> Functional Strategy </vt:lpstr>
      <vt:lpstr> Operating Strategy </vt:lpstr>
      <vt:lpstr>STABILITY &amp; RETRENCHMENT  MANAGEMENT</vt:lpstr>
      <vt:lpstr>Introduction</vt:lpstr>
      <vt:lpstr>Stability</vt:lpstr>
      <vt:lpstr>Types Of Stability Strategies</vt:lpstr>
      <vt:lpstr>No-Change Strategy</vt:lpstr>
      <vt:lpstr>Profit Strategy</vt:lpstr>
      <vt:lpstr>Pause/Proceed with Caution</vt:lpstr>
      <vt:lpstr>Retrenchment</vt:lpstr>
      <vt:lpstr>Types Of Retrenchment</vt:lpstr>
      <vt:lpstr>Turnaround Strategies</vt:lpstr>
      <vt:lpstr>Divestment Strategies</vt:lpstr>
      <vt:lpstr>Liquidation Strategy</vt:lpstr>
      <vt:lpstr>Mergers &amp; Acquisitions</vt:lpstr>
      <vt:lpstr> Mergers &amp; Acquisitions can take place </vt:lpstr>
      <vt:lpstr> Types of Mergers and Acquisitions </vt:lpstr>
      <vt:lpstr> Reasons for Mergers and Acquisitions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</dc:title>
  <dc:creator>cutm</dc:creator>
  <cp:lastModifiedBy>cutm</cp:lastModifiedBy>
  <cp:revision>15</cp:revision>
  <dcterms:created xsi:type="dcterms:W3CDTF">2006-08-16T00:00:00Z</dcterms:created>
  <dcterms:modified xsi:type="dcterms:W3CDTF">2019-03-13T08:53:38Z</dcterms:modified>
</cp:coreProperties>
</file>