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sldIdLst>
    <p:sldId id="256" r:id="rId2"/>
    <p:sldId id="384" r:id="rId3"/>
    <p:sldId id="291" r:id="rId4"/>
    <p:sldId id="301" r:id="rId5"/>
    <p:sldId id="292" r:id="rId6"/>
    <p:sldId id="378" r:id="rId7"/>
    <p:sldId id="379" r:id="rId8"/>
    <p:sldId id="382" r:id="rId9"/>
    <p:sldId id="383" r:id="rId10"/>
    <p:sldId id="385" r:id="rId11"/>
    <p:sldId id="380" r:id="rId12"/>
    <p:sldId id="38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1DADE-BA0C-43B0-9A0E-683AF921E0F3}" type="datetimeFigureOut">
              <a:rPr lang="en-IN" smtClean="0"/>
              <a:t>05-05-2021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D1D28-B078-4E8C-BF7E-022E98FDC6DF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89104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1">
            <a:extLst>
              <a:ext uri="{FF2B5EF4-FFF2-40B4-BE49-F238E27FC236}">
                <a16:creationId xmlns:a16="http://schemas.microsoft.com/office/drawing/2014/main" id="{9BEB9425-C84E-4751-9BA2-C49BEA21E5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23989FCB-693D-4305-AE0C-BA18A853D1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Food is largest consumption category in India. </a:t>
            </a:r>
          </a:p>
          <a:p>
            <a:pPr eaLnBrk="1" hangingPunct="1">
              <a:spcBef>
                <a:spcPct val="0"/>
              </a:spcBef>
            </a:pPr>
            <a:endParaRPr lang="en-US" altLang="en-US"/>
          </a:p>
          <a:p>
            <a:pPr eaLnBrk="1" hangingPunct="1">
              <a:spcBef>
                <a:spcPct val="0"/>
              </a:spcBef>
            </a:pPr>
            <a:r>
              <a:rPr lang="en-US" altLang="en-US"/>
              <a:t>The simplest reason for India’s consumption being so big is ….. POPULATION. </a:t>
            </a:r>
          </a:p>
        </p:txBody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EDDBB2A9-E668-41FA-BFF9-51BA3AE076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52E8968-19E6-4DD2-9E35-82AD071A19A9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3C81-883C-45E3-946A-6D333D3F564A}" type="datetimeFigureOut">
              <a:rPr lang="en-IN" smtClean="0"/>
              <a:t>05-05-2021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C417-C4E7-4541-A335-10C5D1A035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665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3C81-883C-45E3-946A-6D333D3F564A}" type="datetimeFigureOut">
              <a:rPr lang="en-IN" smtClean="0"/>
              <a:t>05-05-2021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C417-C4E7-4541-A335-10C5D1A035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6490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3C81-883C-45E3-946A-6D333D3F564A}" type="datetimeFigureOut">
              <a:rPr lang="en-IN" smtClean="0"/>
              <a:t>05-05-2021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C417-C4E7-4541-A335-10C5D1A035D3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3278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3C81-883C-45E3-946A-6D333D3F564A}" type="datetimeFigureOut">
              <a:rPr lang="en-IN" smtClean="0"/>
              <a:t>05-05-2021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C417-C4E7-4541-A335-10C5D1A035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0356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3C81-883C-45E3-946A-6D333D3F564A}" type="datetimeFigureOut">
              <a:rPr lang="en-IN" smtClean="0"/>
              <a:t>05-05-2021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C417-C4E7-4541-A335-10C5D1A035D3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1736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3C81-883C-45E3-946A-6D333D3F564A}" type="datetimeFigureOut">
              <a:rPr lang="en-IN" smtClean="0"/>
              <a:t>05-05-2021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C417-C4E7-4541-A335-10C5D1A035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496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3C81-883C-45E3-946A-6D333D3F564A}" type="datetimeFigureOut">
              <a:rPr lang="en-IN" smtClean="0"/>
              <a:t>05-05-2021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C417-C4E7-4541-A335-10C5D1A035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6077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3C81-883C-45E3-946A-6D333D3F564A}" type="datetimeFigureOut">
              <a:rPr lang="en-IN" smtClean="0"/>
              <a:t>05-05-2021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C417-C4E7-4541-A335-10C5D1A035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104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3C81-883C-45E3-946A-6D333D3F564A}" type="datetimeFigureOut">
              <a:rPr lang="en-IN" smtClean="0"/>
              <a:t>05-05-2021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C417-C4E7-4541-A335-10C5D1A035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753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3C81-883C-45E3-946A-6D333D3F564A}" type="datetimeFigureOut">
              <a:rPr lang="en-IN" smtClean="0"/>
              <a:t>05-05-2021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C417-C4E7-4541-A335-10C5D1A035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5455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3C81-883C-45E3-946A-6D333D3F564A}" type="datetimeFigureOut">
              <a:rPr lang="en-IN" smtClean="0"/>
              <a:t>05-05-2021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C417-C4E7-4541-A335-10C5D1A035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5029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3C81-883C-45E3-946A-6D333D3F564A}" type="datetimeFigureOut">
              <a:rPr lang="en-IN" smtClean="0"/>
              <a:t>05-05-2021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C417-C4E7-4541-A335-10C5D1A035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8311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3C81-883C-45E3-946A-6D333D3F564A}" type="datetimeFigureOut">
              <a:rPr lang="en-IN" smtClean="0"/>
              <a:t>05-05-2021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C417-C4E7-4541-A335-10C5D1A035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925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3C81-883C-45E3-946A-6D333D3F564A}" type="datetimeFigureOut">
              <a:rPr lang="en-IN" smtClean="0"/>
              <a:t>05-05-2021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C417-C4E7-4541-A335-10C5D1A035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18048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3C81-883C-45E3-946A-6D333D3F564A}" type="datetimeFigureOut">
              <a:rPr lang="en-IN" smtClean="0"/>
              <a:t>05-05-2021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C417-C4E7-4541-A335-10C5D1A035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488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3C81-883C-45E3-946A-6D333D3F564A}" type="datetimeFigureOut">
              <a:rPr lang="en-IN" smtClean="0"/>
              <a:t>05-05-2021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9C417-C4E7-4541-A335-10C5D1A035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7163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D3C81-883C-45E3-946A-6D333D3F564A}" type="datetimeFigureOut">
              <a:rPr lang="en-IN" smtClean="0"/>
              <a:t>05-05-2021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A9C417-C4E7-4541-A335-10C5D1A035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019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DD9FC-5BA5-451B-941E-C2B726044E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>
                <a:solidFill>
                  <a:srgbClr val="FF0000"/>
                </a:solidFill>
              </a:rPr>
              <a:t>STUDY OF SOURCES OF FARM POWER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B2C67-7E7F-4236-ACF2-AFAE5FE717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Class-1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59866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3F86A-F15A-4DC1-A6D0-F05072C22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 i="0" u="none" strike="noStrike" baseline="0" dirty="0">
                <a:latin typeface="Times-Roman"/>
              </a:rPr>
              <a:t>OIL ENGINE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1E06B-62A0-4AB6-91DC-9D0477436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78634"/>
            <a:ext cx="6663398" cy="4662729"/>
          </a:xfrm>
        </p:spPr>
        <p:txBody>
          <a:bodyPr>
            <a:normAutofit/>
          </a:bodyPr>
          <a:lstStyle/>
          <a:p>
            <a:pPr algn="l"/>
            <a:r>
              <a:rPr lang="en-US" sz="1800" b="0" i="0" u="none" strike="noStrike" baseline="0" dirty="0">
                <a:latin typeface="Times-Roman"/>
              </a:rPr>
              <a:t>The oil engine is a highly efficient device for converting fuel into useful work. </a:t>
            </a:r>
          </a:p>
          <a:p>
            <a:pPr algn="l"/>
            <a:r>
              <a:rPr lang="en-US" sz="1800" b="0" i="0" u="none" strike="noStrike" baseline="0" dirty="0">
                <a:latin typeface="Times-Roman"/>
              </a:rPr>
              <a:t>The efficiency of diesel engine varies between 32 and 38 per cent, whereas that of the carburetor engine is in the range of 25 and 32 per cent.</a:t>
            </a:r>
          </a:p>
          <a:p>
            <a:pPr algn="l"/>
            <a:r>
              <a:rPr lang="en-US" sz="1800" b="0" i="0" u="none" strike="noStrike" baseline="0" dirty="0">
                <a:latin typeface="Times-Roman"/>
              </a:rPr>
              <a:t> In recent years, diesel engines and tractors have gained considerable popularity in agricultural operations. </a:t>
            </a:r>
          </a:p>
          <a:p>
            <a:pPr algn="l"/>
            <a:r>
              <a:rPr lang="en-US" sz="1800" b="0" i="0" u="none" strike="noStrike" baseline="0" dirty="0">
                <a:latin typeface="Times-Roman"/>
              </a:rPr>
              <a:t>Small pumping sets within 3 to 10 hp range are very much in demand. </a:t>
            </a:r>
          </a:p>
          <a:p>
            <a:pPr algn="l"/>
            <a:r>
              <a:rPr lang="en-US" sz="1800" b="0" i="0" u="none" strike="noStrike" baseline="0" dirty="0">
                <a:latin typeface="Times-Roman"/>
              </a:rPr>
              <a:t>Likewise, oil engines of low to medium speed developing about 14 to 20 hp are successfully used for flourmills, oil </a:t>
            </a:r>
            <a:r>
              <a:rPr lang="en-US" sz="1800" b="0" i="0" u="none" strike="noStrike" baseline="0" dirty="0" err="1">
                <a:latin typeface="Times-Roman"/>
              </a:rPr>
              <a:t>ghanis</a:t>
            </a:r>
            <a:r>
              <a:rPr lang="en-US" sz="1800" b="0" i="0" u="none" strike="noStrike" baseline="0" dirty="0">
                <a:latin typeface="Times-Roman"/>
              </a:rPr>
              <a:t>, cotton gins, etc. </a:t>
            </a:r>
          </a:p>
          <a:p>
            <a:pPr algn="l"/>
            <a:r>
              <a:rPr lang="en-US" sz="1800" b="0" i="0" u="none" strike="noStrike" baseline="0" dirty="0">
                <a:latin typeface="Times-Roman"/>
              </a:rPr>
              <a:t>Diesel engines of the larger size are used on tractors.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48893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>
            <a:extLst>
              <a:ext uri="{FF2B5EF4-FFF2-40B4-BE49-F238E27FC236}">
                <a16:creationId xmlns:a16="http://schemas.microsoft.com/office/drawing/2014/main" id="{B67E765E-9399-4594-AD51-E84FBD661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"/>
            <a:ext cx="9144000" cy="1520825"/>
          </a:xfrm>
          <a:prstGeom prst="rect">
            <a:avLst/>
          </a:prstGeom>
          <a:solidFill>
            <a:srgbClr val="A3BC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Forte" panose="03060902040502070203" pitchFamily="66" charset="0"/>
              </a:rPr>
              <a:t>Electrical Power</a:t>
            </a:r>
          </a:p>
        </p:txBody>
      </p:sp>
      <p:sp>
        <p:nvSpPr>
          <p:cNvPr id="14344" name="TextBox 7">
            <a:extLst>
              <a:ext uri="{FF2B5EF4-FFF2-40B4-BE49-F238E27FC236}">
                <a16:creationId xmlns:a16="http://schemas.microsoft.com/office/drawing/2014/main" id="{C7B7F50C-D958-4AC4-8247-D94E44728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8382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buFont typeface="Wingdings" pitchFamily="2" charset="2"/>
              <a:buChar char="§"/>
              <a:defRPr/>
            </a:pPr>
            <a:r>
              <a:rPr lang="en-US" dirty="0"/>
              <a:t>Electrical power mostly used in farm in the form of electrical motors.</a:t>
            </a:r>
          </a:p>
          <a:p>
            <a:pPr marL="231775" indent="-231775">
              <a:buFont typeface="Wingdings" pitchFamily="2" charset="2"/>
              <a:buChar char="§"/>
              <a:defRPr/>
            </a:pPr>
            <a:r>
              <a:rPr lang="en-US" dirty="0"/>
              <a:t>Used for lifting water, running stationery machines, diary, processing, poultry farms.</a:t>
            </a:r>
          </a:p>
          <a:p>
            <a:pPr marL="231775" indent="-231775">
              <a:buFont typeface="Wingdings" pitchFamily="2" charset="2"/>
              <a:buChar char="§"/>
              <a:defRPr/>
            </a:pPr>
            <a:r>
              <a:rPr lang="en-US" dirty="0"/>
              <a:t>About 12 million electric motors in use in Indian agriculture.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Advantages</a:t>
            </a:r>
          </a:p>
          <a:p>
            <a:pPr marL="231775" indent="-231775">
              <a:buFont typeface="Courier New" pitchFamily="49" charset="0"/>
              <a:buChar char="o"/>
              <a:defRPr/>
            </a:pPr>
            <a:r>
              <a:rPr lang="en-US" dirty="0"/>
              <a:t>Clean, quiet and cheap source of power</a:t>
            </a:r>
          </a:p>
          <a:p>
            <a:pPr marL="231775" indent="-231775">
              <a:buFont typeface="Courier New" pitchFamily="49" charset="0"/>
              <a:buChar char="o"/>
              <a:defRPr/>
            </a:pPr>
            <a:r>
              <a:rPr lang="en-US" dirty="0"/>
              <a:t>High efficiency</a:t>
            </a:r>
          </a:p>
          <a:p>
            <a:pPr marL="231775" indent="-231775">
              <a:buFont typeface="Courier New" pitchFamily="49" charset="0"/>
              <a:buChar char="o"/>
              <a:defRPr/>
            </a:pPr>
            <a:r>
              <a:rPr lang="en-US" dirty="0"/>
              <a:t>Can work at a stretch</a:t>
            </a:r>
          </a:p>
          <a:p>
            <a:pPr marL="231775" indent="-231775">
              <a:buFont typeface="Courier New" pitchFamily="49" charset="0"/>
              <a:buChar char="o"/>
              <a:defRPr/>
            </a:pPr>
            <a:r>
              <a:rPr lang="en-US" dirty="0"/>
              <a:t>Maintenance and operating cost is very low.</a:t>
            </a:r>
          </a:p>
          <a:p>
            <a:pPr marL="231775" indent="-231775">
              <a:buFont typeface="Courier New" pitchFamily="49" charset="0"/>
              <a:buChar char="o"/>
              <a:defRPr/>
            </a:pPr>
            <a:r>
              <a:rPr lang="en-US" dirty="0"/>
              <a:t>Not affected by season.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Disadvantages</a:t>
            </a:r>
          </a:p>
          <a:p>
            <a:pPr marL="290513" indent="-290513">
              <a:buFont typeface="Wingdings" pitchFamily="2" charset="2"/>
              <a:buChar char="§"/>
              <a:defRPr/>
            </a:pPr>
            <a:r>
              <a:rPr lang="en-US" dirty="0"/>
              <a:t>Initial </a:t>
            </a:r>
            <a:r>
              <a:rPr lang="en-US" dirty="0" err="1"/>
              <a:t>invetsment</a:t>
            </a:r>
            <a:r>
              <a:rPr lang="en-US" dirty="0"/>
              <a:t> is high</a:t>
            </a:r>
          </a:p>
          <a:p>
            <a:pPr marL="290513" indent="-290513">
              <a:buFont typeface="Wingdings" pitchFamily="2" charset="2"/>
              <a:buChar char="§"/>
              <a:defRPr/>
            </a:pPr>
            <a:r>
              <a:rPr lang="en-US" dirty="0"/>
              <a:t>Requires good technical knowledge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4341" name="Slide Number Placeholder 4">
            <a:extLst>
              <a:ext uri="{FF2B5EF4-FFF2-40B4-BE49-F238E27FC236}">
                <a16:creationId xmlns:a16="http://schemas.microsoft.com/office/drawing/2014/main" id="{750146E8-5129-4B42-8028-9CEEA8F63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A902C78-330F-4C5D-ADAB-7F77D9571EBC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2C8640E3-9DB3-497A-84D5-33F8CE89B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"/>
            <a:ext cx="9144000" cy="1520825"/>
          </a:xfrm>
          <a:prstGeom prst="rect">
            <a:avLst/>
          </a:prstGeom>
          <a:solidFill>
            <a:srgbClr val="A3BC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Forte" panose="03060902040502070203" pitchFamily="66" charset="0"/>
              </a:rPr>
              <a:t>Renewable Energy</a:t>
            </a:r>
          </a:p>
        </p:txBody>
      </p:sp>
      <p:sp>
        <p:nvSpPr>
          <p:cNvPr id="15368" name="TextBox 7">
            <a:extLst>
              <a:ext uri="{FF2B5EF4-FFF2-40B4-BE49-F238E27FC236}">
                <a16:creationId xmlns:a16="http://schemas.microsoft.com/office/drawing/2014/main" id="{A3CE4EA3-9428-4877-9A0C-92F603D40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2"/>
            <a:ext cx="8382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>
              <a:buFont typeface="Wingdings" pitchFamily="2" charset="2"/>
              <a:buChar char="§"/>
              <a:defRPr/>
            </a:pPr>
            <a:r>
              <a:rPr lang="en-US" dirty="0"/>
              <a:t>Mainly bio-energy, wing energy and solar energy are suitable for Indian agriculture.</a:t>
            </a:r>
          </a:p>
          <a:p>
            <a:pPr marL="174625" indent="-174625">
              <a:buFont typeface="Wingdings" pitchFamily="2" charset="2"/>
              <a:buChar char="§"/>
              <a:defRPr/>
            </a:pPr>
            <a:r>
              <a:rPr lang="en-US" dirty="0"/>
              <a:t>Used for water lifting, drying, lighting, water heating, food processing, domestic use, engine operation and electricity generation.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Advantages</a:t>
            </a:r>
          </a:p>
          <a:p>
            <a:pPr marL="174625" indent="-174625">
              <a:buFont typeface="Courier New" pitchFamily="49" charset="0"/>
              <a:buChar char="o"/>
              <a:defRPr/>
            </a:pPr>
            <a:r>
              <a:rPr lang="en-US" dirty="0"/>
              <a:t>No atmospheric pollution</a:t>
            </a:r>
          </a:p>
          <a:p>
            <a:pPr marL="174625" indent="-174625">
              <a:buFont typeface="Courier New" pitchFamily="49" charset="0"/>
              <a:buChar char="o"/>
              <a:defRPr/>
            </a:pPr>
            <a:r>
              <a:rPr lang="en-US" dirty="0"/>
              <a:t>Inexhaustible in nature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Disadvantages</a:t>
            </a:r>
          </a:p>
          <a:p>
            <a:pPr marL="174625" indent="-174625">
              <a:buFont typeface="Wingdings" pitchFamily="2" charset="2"/>
              <a:buChar char="§"/>
              <a:defRPr/>
            </a:pPr>
            <a:r>
              <a:rPr lang="en-US" dirty="0"/>
              <a:t>Seasonal in nature</a:t>
            </a:r>
          </a:p>
          <a:p>
            <a:pPr marL="174625" indent="-174625">
              <a:buFont typeface="Wingdings" pitchFamily="2" charset="2"/>
              <a:buChar char="§"/>
              <a:defRPr/>
            </a:pPr>
            <a:r>
              <a:rPr lang="en-US" dirty="0"/>
              <a:t>Location specific.</a:t>
            </a:r>
          </a:p>
          <a:p>
            <a:pPr marL="174625" indent="-174625">
              <a:buFont typeface="Wingdings" pitchFamily="2" charset="2"/>
              <a:buChar char="§"/>
              <a:defRPr/>
            </a:pPr>
            <a:r>
              <a:rPr lang="en-US" dirty="0"/>
              <a:t>Low efficiency</a:t>
            </a:r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327A795A-0943-46A5-ABA2-83CDBF5CB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E2E6FE7-0CFA-486D-94AD-9F877B2957B0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3A875-9ADF-49B8-94F9-1CB9D419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/>
              <a:t>INTRODUCTION</a:t>
            </a:r>
            <a:endParaRPr lang="en-I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8051E-FADD-4C54-B217-B40F26289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>
                <a:latin typeface="Times-Roman"/>
              </a:rPr>
              <a:t>A farm power for various agricultural operations can be broadly classified as:</a:t>
            </a:r>
          </a:p>
          <a:p>
            <a:pPr marL="0" indent="0">
              <a:buNone/>
            </a:pPr>
            <a:r>
              <a:rPr lang="en-US" dirty="0">
                <a:latin typeface="Times-Roman"/>
              </a:rPr>
              <a:t>(1) </a:t>
            </a:r>
            <a:r>
              <a:rPr lang="en-US" b="1" dirty="0">
                <a:latin typeface="Times-Bold"/>
              </a:rPr>
              <a:t>Tractive work </a:t>
            </a:r>
            <a:r>
              <a:rPr lang="en-US" dirty="0">
                <a:latin typeface="Times-Roman"/>
              </a:rPr>
              <a:t>such as seed bed preparation, cultivation, harvesting and </a:t>
            </a:r>
            <a:r>
              <a:rPr lang="en-IN" dirty="0">
                <a:latin typeface="Times-Roman"/>
              </a:rPr>
              <a:t>transportation, and</a:t>
            </a:r>
          </a:p>
          <a:p>
            <a:pPr marL="0" indent="0">
              <a:buNone/>
            </a:pPr>
            <a:r>
              <a:rPr lang="en-US" dirty="0">
                <a:latin typeface="Times-Roman"/>
              </a:rPr>
              <a:t>(2) </a:t>
            </a:r>
            <a:r>
              <a:rPr lang="en-US" b="1" dirty="0">
                <a:latin typeface="Times-Bold"/>
              </a:rPr>
              <a:t>Stationary work </a:t>
            </a:r>
            <a:r>
              <a:rPr lang="en-US" dirty="0">
                <a:latin typeface="Times-Roman"/>
              </a:rPr>
              <a:t>like silage cutting, feed grinding, threshing, winnowing and lifting </a:t>
            </a:r>
            <a:r>
              <a:rPr lang="en-IN" dirty="0">
                <a:latin typeface="Times-Roman"/>
              </a:rPr>
              <a:t>of irrigation water.</a:t>
            </a:r>
          </a:p>
          <a:p>
            <a:pPr algn="l"/>
            <a:r>
              <a:rPr lang="en-US" dirty="0">
                <a:latin typeface="Times-Roman"/>
              </a:rPr>
              <a:t>These operations are done by different sources of power, namely human, animal, oil engine, tractor, power tiller, electricity and renewable energy (biogas, solar and wind).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894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5B21F15-8F5C-4C90-92BD-4CF8FD548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1" y="451513"/>
            <a:ext cx="7292801" cy="1295400"/>
          </a:xfrm>
          <a:prstGeom prst="rect">
            <a:avLst/>
          </a:prstGeom>
          <a:solidFill>
            <a:srgbClr val="A3BC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r>
              <a:rPr lang="en-US" altLang="en-US" sz="3600" b="1" dirty="0">
                <a:solidFill>
                  <a:schemeClr val="tx2"/>
                </a:solidFill>
                <a:latin typeface="Arial" panose="020B0604020202020204" pitchFamily="34" charset="0"/>
              </a:rPr>
              <a:t>Farm Power in India</a:t>
            </a:r>
          </a:p>
        </p:txBody>
      </p:sp>
      <p:sp>
        <p:nvSpPr>
          <p:cNvPr id="6151" name="TextBox 10">
            <a:extLst>
              <a:ext uri="{FF2B5EF4-FFF2-40B4-BE49-F238E27FC236}">
                <a16:creationId xmlns:a16="http://schemas.microsoft.com/office/drawing/2014/main" id="{1C1604E9-0D99-4B09-9ADA-E22DC51FB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28800"/>
            <a:ext cx="8077200" cy="477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0513" indent="-290513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Indian is the highest producer of tractor in the world with annual production of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548397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tractors(2010-11)</a:t>
            </a:r>
          </a:p>
          <a:p>
            <a:pPr marL="290513" indent="-290513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Total population of tractor is about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4.0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million</a:t>
            </a:r>
          </a:p>
          <a:p>
            <a:pPr marL="290513" indent="-290513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Annual sale of power tillers in India is about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35000</a:t>
            </a:r>
          </a:p>
          <a:p>
            <a:pPr marL="290513" indent="-290513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Total population of power tiller in India is about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lakh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90513" indent="-290513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Diesel engine population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76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lakh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90513" indent="-290513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Electric motor population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million.</a:t>
            </a:r>
          </a:p>
          <a:p>
            <a:pPr marL="290513" indent="-290513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Out of 342 m workforce 224 m(66%) are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agril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Workers.</a:t>
            </a:r>
          </a:p>
          <a:p>
            <a:pPr marL="290513" indent="-290513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Draft animals are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74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million</a:t>
            </a:r>
          </a:p>
          <a:p>
            <a:pPr marL="290513" indent="-290513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Average land holding is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1.6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ha (India) and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1.25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ha (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Odisha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marL="290513" indent="-290513">
              <a:lnSpc>
                <a:spcPct val="130000"/>
              </a:lnSpc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67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% land area is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rainfed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AB51BDDC-665C-469A-BEE9-96CD1D49B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4644028-73D3-4795-99CA-DFF5BE0503DE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7F6FE93-426C-4967-BC97-0816D803A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72" y="182882"/>
            <a:ext cx="6073850" cy="1520825"/>
          </a:xfrm>
          <a:prstGeom prst="rect">
            <a:avLst/>
          </a:prstGeom>
          <a:solidFill>
            <a:srgbClr val="A3BC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en-US" sz="4000" dirty="0">
              <a:solidFill>
                <a:schemeClr val="bg1"/>
              </a:solidFill>
              <a:latin typeface="Forte" panose="03060902040502070203" pitchFamily="66" charset="0"/>
            </a:endParaRPr>
          </a:p>
        </p:txBody>
      </p:sp>
      <p:sp>
        <p:nvSpPr>
          <p:cNvPr id="10243" name="Title 8">
            <a:extLst>
              <a:ext uri="{FF2B5EF4-FFF2-40B4-BE49-F238E27FC236}">
                <a16:creationId xmlns:a16="http://schemas.microsoft.com/office/drawing/2014/main" id="{89D28922-FD59-444C-8152-21670ACAD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82893"/>
            <a:ext cx="5400822" cy="1320800"/>
          </a:xfrm>
        </p:spPr>
        <p:txBody>
          <a:bodyPr/>
          <a:lstStyle/>
          <a:p>
            <a:r>
              <a:rPr lang="en-US" altLang="en-US" dirty="0">
                <a:solidFill>
                  <a:srgbClr val="FF0000"/>
                </a:solidFill>
              </a:rPr>
              <a:t>Sources of Farm Power</a:t>
            </a:r>
          </a:p>
        </p:txBody>
      </p:sp>
      <p:sp>
        <p:nvSpPr>
          <p:cNvPr id="10245" name="Slide Number Placeholder 4">
            <a:extLst>
              <a:ext uri="{FF2B5EF4-FFF2-40B4-BE49-F238E27FC236}">
                <a16:creationId xmlns:a16="http://schemas.microsoft.com/office/drawing/2014/main" id="{ED9C717F-F1DE-432E-A58E-5BEEB3C57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50620D1-5295-46B0-815E-157AAA1A8BE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8F539D7-FCDA-44F9-9017-CED48276904E}"/>
              </a:ext>
            </a:extLst>
          </p:cNvPr>
          <p:cNvSpPr txBox="1"/>
          <p:nvPr/>
        </p:nvSpPr>
        <p:spPr>
          <a:xfrm>
            <a:off x="685800" y="2023403"/>
            <a:ext cx="7467600" cy="4330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65138" indent="-465138">
              <a:lnSpc>
                <a:spcPct val="130000"/>
              </a:lnSpc>
              <a:buFont typeface="Wingdings" pitchFamily="2" charset="2"/>
              <a:buChar char="q"/>
              <a:defRPr/>
            </a:pPr>
            <a:r>
              <a:rPr lang="en-US" b="1" dirty="0">
                <a:solidFill>
                  <a:srgbClr val="0000FF"/>
                </a:solidFill>
              </a:rPr>
              <a:t>Human Power</a:t>
            </a:r>
          </a:p>
          <a:p>
            <a:pPr marL="465138" indent="-465138">
              <a:lnSpc>
                <a:spcPct val="130000"/>
              </a:lnSpc>
              <a:buFont typeface="Wingdings" pitchFamily="2" charset="2"/>
              <a:buChar char="q"/>
              <a:defRPr/>
            </a:pPr>
            <a:r>
              <a:rPr lang="en-US" b="1" dirty="0">
                <a:solidFill>
                  <a:srgbClr val="0000FF"/>
                </a:solidFill>
              </a:rPr>
              <a:t>Animal Power</a:t>
            </a:r>
          </a:p>
          <a:p>
            <a:pPr marL="465138" indent="-465138">
              <a:lnSpc>
                <a:spcPct val="130000"/>
              </a:lnSpc>
              <a:buFont typeface="Wingdings" pitchFamily="2" charset="2"/>
              <a:buChar char="q"/>
              <a:defRPr/>
            </a:pPr>
            <a:r>
              <a:rPr lang="en-US" b="1" dirty="0">
                <a:solidFill>
                  <a:srgbClr val="0000FF"/>
                </a:solidFill>
              </a:rPr>
              <a:t>Mechanical Power</a:t>
            </a:r>
          </a:p>
          <a:p>
            <a:pPr marL="798513" indent="-333375">
              <a:lnSpc>
                <a:spcPct val="130000"/>
              </a:lnSpc>
              <a:buFont typeface="Wingdings" pitchFamily="2" charset="2"/>
              <a:buChar char="§"/>
              <a:defRPr/>
            </a:pPr>
            <a:r>
              <a:rPr lang="en-US" b="1" dirty="0"/>
              <a:t>Tractors</a:t>
            </a:r>
          </a:p>
          <a:p>
            <a:pPr marL="798513" indent="-333375">
              <a:lnSpc>
                <a:spcPct val="130000"/>
              </a:lnSpc>
              <a:buFont typeface="Wingdings" pitchFamily="2" charset="2"/>
              <a:buChar char="§"/>
              <a:defRPr/>
            </a:pPr>
            <a:r>
              <a:rPr lang="en-US" b="1" dirty="0"/>
              <a:t>Power tillers</a:t>
            </a:r>
          </a:p>
          <a:p>
            <a:pPr marL="798513" indent="-333375">
              <a:lnSpc>
                <a:spcPct val="130000"/>
              </a:lnSpc>
              <a:buFont typeface="Wingdings" pitchFamily="2" charset="2"/>
              <a:buChar char="§"/>
              <a:defRPr/>
            </a:pPr>
            <a:r>
              <a:rPr lang="en-US" b="1" dirty="0"/>
              <a:t>Self Propelled combines</a:t>
            </a:r>
          </a:p>
          <a:p>
            <a:pPr marL="798513" indent="-333375">
              <a:lnSpc>
                <a:spcPct val="130000"/>
              </a:lnSpc>
              <a:buFont typeface="Wingdings" pitchFamily="2" charset="2"/>
              <a:buChar char="§"/>
              <a:defRPr/>
            </a:pPr>
            <a:r>
              <a:rPr lang="en-US" b="1" dirty="0"/>
              <a:t>Oil Engines</a:t>
            </a:r>
          </a:p>
          <a:p>
            <a:pPr marL="1204913" indent="-406400">
              <a:lnSpc>
                <a:spcPct val="130000"/>
              </a:lnSpc>
              <a:buFont typeface="Courier New" pitchFamily="49" charset="0"/>
              <a:buChar char="o"/>
              <a:defRPr/>
            </a:pPr>
            <a:r>
              <a:rPr lang="en-US" b="1" dirty="0">
                <a:solidFill>
                  <a:srgbClr val="00B050"/>
                </a:solidFill>
              </a:rPr>
              <a:t>Diesel Engine</a:t>
            </a:r>
          </a:p>
          <a:p>
            <a:pPr marL="1204913" indent="-406400">
              <a:lnSpc>
                <a:spcPct val="130000"/>
              </a:lnSpc>
              <a:buFont typeface="Courier New" pitchFamily="49" charset="0"/>
              <a:buChar char="o"/>
              <a:defRPr/>
            </a:pPr>
            <a:r>
              <a:rPr lang="en-US" b="1" dirty="0">
                <a:solidFill>
                  <a:srgbClr val="00B050"/>
                </a:solidFill>
              </a:rPr>
              <a:t>Petrol/Kerosene engine</a:t>
            </a:r>
          </a:p>
          <a:p>
            <a:pPr marL="465138" indent="-465138">
              <a:lnSpc>
                <a:spcPct val="130000"/>
              </a:lnSpc>
              <a:buFont typeface="Wingdings" pitchFamily="2" charset="2"/>
              <a:buChar char="q"/>
              <a:defRPr/>
            </a:pPr>
            <a:r>
              <a:rPr lang="en-US" b="1" dirty="0">
                <a:solidFill>
                  <a:srgbClr val="0000FF"/>
                </a:solidFill>
              </a:rPr>
              <a:t>Electric Power</a:t>
            </a:r>
          </a:p>
          <a:p>
            <a:pPr marL="465138" indent="-465138">
              <a:lnSpc>
                <a:spcPct val="130000"/>
              </a:lnSpc>
              <a:buFont typeface="Wingdings" pitchFamily="2" charset="2"/>
              <a:buChar char="q"/>
              <a:defRPr/>
            </a:pPr>
            <a:r>
              <a:rPr lang="en-US" b="1" dirty="0">
                <a:solidFill>
                  <a:srgbClr val="0000FF"/>
                </a:solidFill>
              </a:rPr>
              <a:t>Renewable energy</a:t>
            </a:r>
          </a:p>
          <a:p>
            <a:pPr marL="465138" indent="-465138">
              <a:buFont typeface="Wingdings" pitchFamily="2" charset="2"/>
              <a:buChar char="q"/>
              <a:defRPr/>
            </a:pP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3844C19D-1B27-444B-9803-D2EBD087E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"/>
            <a:ext cx="6958818" cy="1520825"/>
          </a:xfrm>
          <a:prstGeom prst="rect">
            <a:avLst/>
          </a:prstGeom>
          <a:solidFill>
            <a:srgbClr val="A3BC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Forte" panose="03060902040502070203" pitchFamily="66" charset="0"/>
              </a:rPr>
              <a:t>  Human Power</a:t>
            </a:r>
          </a:p>
        </p:txBody>
      </p:sp>
      <p:sp>
        <p:nvSpPr>
          <p:cNvPr id="11272" name="TextBox 7">
            <a:extLst>
              <a:ext uri="{FF2B5EF4-FFF2-40B4-BE49-F238E27FC236}">
                <a16:creationId xmlns:a16="http://schemas.microsoft.com/office/drawing/2014/main" id="{6B77356E-F051-4C42-BFF6-EC78CA72C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05000"/>
            <a:ext cx="8382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>
              <a:buFont typeface="Arial" pitchFamily="34" charset="0"/>
              <a:buChar char="•"/>
              <a:defRPr/>
            </a:pPr>
            <a:r>
              <a:rPr lang="en-US" dirty="0"/>
              <a:t>224 million agricultural workers out of total 342 million workers</a:t>
            </a:r>
          </a:p>
          <a:p>
            <a:pPr marL="174625" indent="-174625">
              <a:buFont typeface="Arial" pitchFamily="34" charset="0"/>
              <a:buChar char="•"/>
              <a:defRPr/>
            </a:pPr>
            <a:r>
              <a:rPr lang="en-US" dirty="0"/>
              <a:t>Contribution of power is only 5.09 % of the total power</a:t>
            </a:r>
          </a:p>
          <a:p>
            <a:pPr marL="174625" indent="-174625">
              <a:buFont typeface="Arial" pitchFamily="34" charset="0"/>
              <a:buChar char="•"/>
              <a:defRPr/>
            </a:pPr>
            <a:r>
              <a:rPr lang="en-US" dirty="0"/>
              <a:t>Most important source of power for operating small implements and tools.</a:t>
            </a:r>
          </a:p>
          <a:p>
            <a:pPr marL="174625" indent="-174625">
              <a:buFont typeface="Arial" pitchFamily="34" charset="0"/>
              <a:buChar char="•"/>
              <a:defRPr/>
            </a:pPr>
            <a:r>
              <a:rPr lang="en-US" dirty="0"/>
              <a:t>On an average a man can develop 0.1 hp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Advantages</a:t>
            </a:r>
          </a:p>
          <a:p>
            <a:pPr marL="174625" indent="-174625">
              <a:buFont typeface="Wingdings" pitchFamily="2" charset="2"/>
              <a:buChar char="§"/>
              <a:defRPr/>
            </a:pPr>
            <a:r>
              <a:rPr lang="en-US" dirty="0"/>
              <a:t>Easily available</a:t>
            </a:r>
          </a:p>
          <a:p>
            <a:pPr marL="174625" indent="-174625">
              <a:buFont typeface="Wingdings" pitchFamily="2" charset="2"/>
              <a:buChar char="§"/>
              <a:defRPr/>
            </a:pPr>
            <a:r>
              <a:rPr lang="en-US" dirty="0"/>
              <a:t>Used for all types of work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Disadvantages</a:t>
            </a:r>
          </a:p>
          <a:p>
            <a:pPr marL="174625" indent="-174625">
              <a:buFont typeface="Wingdings" pitchFamily="2" charset="2"/>
              <a:buChar char="§"/>
              <a:defRPr/>
            </a:pPr>
            <a:r>
              <a:rPr lang="en-US" dirty="0"/>
              <a:t>Costliest source of power</a:t>
            </a:r>
          </a:p>
          <a:p>
            <a:pPr marL="174625" indent="-174625">
              <a:buFont typeface="Wingdings" pitchFamily="2" charset="2"/>
              <a:buChar char="§"/>
              <a:defRPr/>
            </a:pPr>
            <a:r>
              <a:rPr lang="en-US" dirty="0"/>
              <a:t>Very low  efficiency</a:t>
            </a:r>
          </a:p>
          <a:p>
            <a:pPr marL="174625" indent="-174625">
              <a:buFont typeface="Wingdings" pitchFamily="2" charset="2"/>
              <a:buChar char="§"/>
              <a:defRPr/>
            </a:pPr>
            <a:r>
              <a:rPr lang="en-US" dirty="0"/>
              <a:t>Requires full maintenance when not in use</a:t>
            </a:r>
          </a:p>
          <a:p>
            <a:pPr marL="174625" indent="-174625">
              <a:buFont typeface="Wingdings" pitchFamily="2" charset="2"/>
              <a:buChar char="§"/>
              <a:defRPr/>
            </a:pPr>
            <a:r>
              <a:rPr lang="en-US" dirty="0"/>
              <a:t>Affected by weather condition and season.</a:t>
            </a:r>
          </a:p>
        </p:txBody>
      </p:sp>
      <p:sp>
        <p:nvSpPr>
          <p:cNvPr id="11269" name="Slide Number Placeholder 4">
            <a:extLst>
              <a:ext uri="{FF2B5EF4-FFF2-40B4-BE49-F238E27FC236}">
                <a16:creationId xmlns:a16="http://schemas.microsoft.com/office/drawing/2014/main" id="{7C474E7F-5F4E-477C-878C-B74F07099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385D70F-3D3E-49DD-839F-1B175606575B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68277353-85C6-4960-BF5F-5BE4E7205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"/>
            <a:ext cx="9144000" cy="1520825"/>
          </a:xfrm>
          <a:prstGeom prst="rect">
            <a:avLst/>
          </a:prstGeom>
          <a:solidFill>
            <a:srgbClr val="A3BC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Forte" panose="03060902040502070203" pitchFamily="66" charset="0"/>
              </a:rPr>
              <a:t>Animal  Power</a:t>
            </a:r>
          </a:p>
        </p:txBody>
      </p:sp>
      <p:sp>
        <p:nvSpPr>
          <p:cNvPr id="12296" name="TextBox 7">
            <a:extLst>
              <a:ext uri="{FF2B5EF4-FFF2-40B4-BE49-F238E27FC236}">
                <a16:creationId xmlns:a16="http://schemas.microsoft.com/office/drawing/2014/main" id="{A28A9605-E8B1-46AC-9415-30526ACA0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79588"/>
            <a:ext cx="83820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500" dirty="0">
                <a:solidFill>
                  <a:srgbClr val="FF0000"/>
                </a:solidFill>
              </a:rPr>
              <a:t>71million </a:t>
            </a:r>
            <a:r>
              <a:rPr lang="en-US" sz="1500" dirty="0"/>
              <a:t>animals in India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500" dirty="0"/>
              <a:t>Contribution of draft animals is 6.37 per cent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500" dirty="0"/>
              <a:t>Employed for mostly </a:t>
            </a:r>
            <a:r>
              <a:rPr lang="en-US" sz="1500" dirty="0" err="1"/>
              <a:t>tractive</a:t>
            </a:r>
            <a:r>
              <a:rPr lang="en-US" sz="1500" dirty="0"/>
              <a:t> work but can be employed for all types of work.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500" dirty="0"/>
              <a:t>On an average a pair of bullock can develop 1 hp</a:t>
            </a:r>
          </a:p>
          <a:p>
            <a:pPr marL="231775" indent="-231775">
              <a:buFont typeface="Arial" pitchFamily="34" charset="0"/>
              <a:buChar char="•"/>
              <a:defRPr/>
            </a:pPr>
            <a:r>
              <a:rPr lang="en-US" sz="1500" dirty="0"/>
              <a:t>Other animals like buffalo, camel, horse, donkey, mule and elephant are also used for farm work.</a:t>
            </a:r>
          </a:p>
          <a:p>
            <a:pPr>
              <a:defRPr/>
            </a:pPr>
            <a:r>
              <a:rPr lang="en-US" sz="1500" b="1" dirty="0">
                <a:solidFill>
                  <a:srgbClr val="FF0000"/>
                </a:solidFill>
              </a:rPr>
              <a:t>Advantages</a:t>
            </a:r>
          </a:p>
          <a:p>
            <a:pPr marL="231775" indent="-231775">
              <a:buFont typeface="Wingdings" pitchFamily="2" charset="2"/>
              <a:buChar char="§"/>
              <a:defRPr/>
            </a:pPr>
            <a:r>
              <a:rPr lang="en-US" sz="1500" dirty="0"/>
              <a:t>Easily available</a:t>
            </a:r>
          </a:p>
          <a:p>
            <a:pPr marL="231775" indent="-231775">
              <a:buFont typeface="Wingdings" pitchFamily="2" charset="2"/>
              <a:buChar char="§"/>
              <a:defRPr/>
            </a:pPr>
            <a:r>
              <a:rPr lang="en-US" sz="1500" dirty="0"/>
              <a:t>Used for all types of work</a:t>
            </a:r>
          </a:p>
          <a:p>
            <a:pPr marL="231775" indent="-231775">
              <a:buFont typeface="Wingdings" pitchFamily="2" charset="2"/>
              <a:buChar char="§"/>
              <a:defRPr/>
            </a:pPr>
            <a:r>
              <a:rPr lang="en-US" sz="1500" dirty="0"/>
              <a:t>Low initial investment</a:t>
            </a:r>
          </a:p>
          <a:p>
            <a:pPr marL="231775" indent="-231775">
              <a:buFont typeface="Wingdings" pitchFamily="2" charset="2"/>
              <a:buChar char="§"/>
              <a:defRPr/>
            </a:pPr>
            <a:r>
              <a:rPr lang="en-US" sz="1500" dirty="0"/>
              <a:t>Supplies manures to field and fuel to farmers</a:t>
            </a:r>
          </a:p>
          <a:p>
            <a:pPr marL="231775" indent="-231775">
              <a:buFont typeface="Wingdings" pitchFamily="2" charset="2"/>
              <a:buChar char="§"/>
              <a:defRPr/>
            </a:pPr>
            <a:r>
              <a:rPr lang="en-US" sz="1500" dirty="0"/>
              <a:t>Lives on farm produce</a:t>
            </a:r>
          </a:p>
          <a:p>
            <a:pPr>
              <a:defRPr/>
            </a:pPr>
            <a:r>
              <a:rPr lang="en-US" sz="1500" b="1" dirty="0">
                <a:solidFill>
                  <a:srgbClr val="FF0000"/>
                </a:solidFill>
              </a:rPr>
              <a:t>Disadvantages</a:t>
            </a:r>
          </a:p>
          <a:p>
            <a:pPr marL="231775" indent="-231775">
              <a:buFont typeface="Wingdings" pitchFamily="2" charset="2"/>
              <a:buChar char="§"/>
              <a:defRPr/>
            </a:pPr>
            <a:r>
              <a:rPr lang="en-US" sz="1500" dirty="0"/>
              <a:t>Not very efficient</a:t>
            </a:r>
          </a:p>
          <a:p>
            <a:pPr marL="231775" indent="-231775">
              <a:buFont typeface="Wingdings" pitchFamily="2" charset="2"/>
              <a:buChar char="§"/>
              <a:defRPr/>
            </a:pPr>
            <a:r>
              <a:rPr lang="en-US" sz="1500" dirty="0"/>
              <a:t>Season and weather affect efficiency</a:t>
            </a:r>
          </a:p>
          <a:p>
            <a:pPr marL="231775" indent="-231775">
              <a:buFont typeface="Wingdings" pitchFamily="2" charset="2"/>
              <a:buChar char="§"/>
              <a:defRPr/>
            </a:pPr>
            <a:r>
              <a:rPr lang="en-US" sz="1500" dirty="0"/>
              <a:t>High over load capacity</a:t>
            </a:r>
          </a:p>
          <a:p>
            <a:pPr marL="231775" indent="-231775">
              <a:buFont typeface="Wingdings" pitchFamily="2" charset="2"/>
              <a:buChar char="§"/>
              <a:defRPr/>
            </a:pPr>
            <a:r>
              <a:rPr lang="en-US" sz="1500" dirty="0"/>
              <a:t>Can not work at a stretch</a:t>
            </a:r>
          </a:p>
          <a:p>
            <a:pPr marL="231775" indent="-231775">
              <a:buFont typeface="Wingdings" pitchFamily="2" charset="2"/>
              <a:buChar char="§"/>
              <a:defRPr/>
            </a:pPr>
            <a:r>
              <a:rPr lang="en-US" sz="1500" dirty="0"/>
              <a:t>Requires full maintenance when not in use</a:t>
            </a:r>
          </a:p>
        </p:txBody>
      </p:sp>
      <p:sp>
        <p:nvSpPr>
          <p:cNvPr id="12293" name="Slide Number Placeholder 4">
            <a:extLst>
              <a:ext uri="{FF2B5EF4-FFF2-40B4-BE49-F238E27FC236}">
                <a16:creationId xmlns:a16="http://schemas.microsoft.com/office/drawing/2014/main" id="{5270B9E2-B57C-4A77-8851-73A8F3FD3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FFD639E7-8C73-41C6-A66A-8DFBF76CCE93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>
            <a:extLst>
              <a:ext uri="{FF2B5EF4-FFF2-40B4-BE49-F238E27FC236}">
                <a16:creationId xmlns:a16="http://schemas.microsoft.com/office/drawing/2014/main" id="{90B3BEC5-AA00-4792-8EE2-F33C204B5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"/>
            <a:ext cx="9144000" cy="1520825"/>
          </a:xfrm>
          <a:prstGeom prst="rect">
            <a:avLst/>
          </a:prstGeom>
          <a:solidFill>
            <a:srgbClr val="A3BC6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>
                <a:latin typeface="Forte" panose="03060902040502070203" pitchFamily="66" charset="0"/>
              </a:rPr>
              <a:t>Mechanical Power</a:t>
            </a:r>
          </a:p>
        </p:txBody>
      </p:sp>
      <p:sp>
        <p:nvSpPr>
          <p:cNvPr id="13320" name="TextBox 7">
            <a:extLst>
              <a:ext uri="{FF2B5EF4-FFF2-40B4-BE49-F238E27FC236}">
                <a16:creationId xmlns:a16="http://schemas.microsoft.com/office/drawing/2014/main" id="{DA9A5DF4-7DA9-4FC9-BE52-F6A47B98C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52602"/>
            <a:ext cx="83820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>
              <a:buFont typeface="Wingdings" pitchFamily="2" charset="2"/>
              <a:buChar char="§"/>
              <a:defRPr/>
            </a:pPr>
            <a:r>
              <a:rPr lang="en-US" dirty="0"/>
              <a:t>Tractors, Power Tillers, Oil Engines and P Engines are the main source of mechanical power</a:t>
            </a:r>
          </a:p>
          <a:p>
            <a:pPr marL="174625" indent="-174625">
              <a:buFont typeface="Wingdings" pitchFamily="2" charset="2"/>
              <a:buChar char="§"/>
              <a:defRPr/>
            </a:pPr>
            <a:r>
              <a:rPr lang="en-US" dirty="0"/>
              <a:t>Population of tractor, power tiller and Diesel engine in India is about 40, 3 and 76 </a:t>
            </a:r>
            <a:r>
              <a:rPr lang="en-US" dirty="0" err="1"/>
              <a:t>lakhs</a:t>
            </a:r>
            <a:r>
              <a:rPr lang="en-US" dirty="0"/>
              <a:t>, respectively.</a:t>
            </a:r>
          </a:p>
          <a:p>
            <a:pPr marL="174625" indent="-174625">
              <a:buFont typeface="Wingdings" pitchFamily="2" charset="2"/>
              <a:buChar char="§"/>
              <a:defRPr/>
            </a:pPr>
            <a:r>
              <a:rPr lang="en-US" dirty="0"/>
              <a:t>Contribution of tractor and power tiller is about 51.08 %, stationery engine contributes 37.46 per cent. (Total contribution of non-animate power is 88.54 per cent)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Advantages</a:t>
            </a:r>
          </a:p>
          <a:p>
            <a:pPr marL="174625" indent="-174625">
              <a:buFont typeface="Arial" pitchFamily="34" charset="0"/>
              <a:buChar char="•"/>
              <a:defRPr/>
            </a:pPr>
            <a:r>
              <a:rPr lang="en-US" dirty="0"/>
              <a:t>Efficiency high</a:t>
            </a:r>
          </a:p>
          <a:p>
            <a:pPr marL="174625" indent="-174625">
              <a:buFont typeface="Arial" pitchFamily="34" charset="0"/>
              <a:buChar char="•"/>
              <a:defRPr/>
            </a:pPr>
            <a:r>
              <a:rPr lang="en-US" dirty="0"/>
              <a:t>Not affected by weather</a:t>
            </a:r>
          </a:p>
          <a:p>
            <a:pPr marL="174625" indent="-174625">
              <a:buFont typeface="Arial" pitchFamily="34" charset="0"/>
              <a:buChar char="•"/>
              <a:defRPr/>
            </a:pPr>
            <a:r>
              <a:rPr lang="en-US" dirty="0"/>
              <a:t>Requires less space</a:t>
            </a:r>
          </a:p>
          <a:p>
            <a:pPr marL="174625" indent="-174625">
              <a:buFont typeface="Arial" pitchFamily="34" charset="0"/>
              <a:buChar char="•"/>
              <a:defRPr/>
            </a:pPr>
            <a:r>
              <a:rPr lang="en-US" dirty="0"/>
              <a:t>Cheaper form of power</a:t>
            </a: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Disadvantages</a:t>
            </a:r>
          </a:p>
          <a:p>
            <a:pPr marL="231775" indent="-231775">
              <a:buFont typeface="Wingdings" pitchFamily="2" charset="2"/>
              <a:buChar char="§"/>
              <a:defRPr/>
            </a:pPr>
            <a:r>
              <a:rPr lang="en-US" dirty="0"/>
              <a:t>Initial investment is high.</a:t>
            </a:r>
          </a:p>
          <a:p>
            <a:pPr marL="231775" indent="-231775">
              <a:buFont typeface="Wingdings" pitchFamily="2" charset="2"/>
              <a:buChar char="§"/>
              <a:defRPr/>
            </a:pPr>
            <a:r>
              <a:rPr lang="en-US" dirty="0"/>
              <a:t>Does not require full maintenance when not in use</a:t>
            </a:r>
          </a:p>
        </p:txBody>
      </p:sp>
      <p:sp>
        <p:nvSpPr>
          <p:cNvPr id="13317" name="Slide Number Placeholder 4">
            <a:extLst>
              <a:ext uri="{FF2B5EF4-FFF2-40B4-BE49-F238E27FC236}">
                <a16:creationId xmlns:a16="http://schemas.microsoft.com/office/drawing/2014/main" id="{14B95F1F-9435-42F1-B92E-5F98AC366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1CD6E25-920B-444E-AAA2-5E4B09C56534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71FDC-AA33-4D63-926E-4E9080F79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TRACTOR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4DDCB-D838-4389-BD3E-08A9BF8EA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Tractors are available in following classes, depending upon Hp.</a:t>
            </a:r>
          </a:p>
          <a:p>
            <a:r>
              <a:rPr lang="en-US" dirty="0"/>
              <a:t> 20-30 hp(About 25% of total production in India)</a:t>
            </a:r>
          </a:p>
          <a:p>
            <a:r>
              <a:rPr lang="en-US" dirty="0"/>
              <a:t>31-40 hp(About 60% of total production in India)</a:t>
            </a:r>
          </a:p>
          <a:p>
            <a:r>
              <a:rPr lang="en-US" dirty="0"/>
              <a:t>41 and above (About 15% of total production in India)</a:t>
            </a:r>
          </a:p>
          <a:p>
            <a:r>
              <a:rPr lang="en-US" dirty="0"/>
              <a:t>Tractor production started in India in 1961</a:t>
            </a:r>
          </a:p>
          <a:p>
            <a:r>
              <a:rPr lang="en-US" dirty="0"/>
              <a:t>The first tractor manufacturer , M/S Eicher Good earth at Faridabad.</a:t>
            </a:r>
          </a:p>
          <a:p>
            <a:r>
              <a:rPr lang="en-US" dirty="0"/>
              <a:t>Average command area of a tractor (26.1kw)/35hp is about 15 hectares.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86173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F0994-75FC-44C2-B6F6-A5952E39E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TILLER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E7BD5-64C8-4567-AC3B-C748AC3C0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 range of power tiller 5.97 to 8.95kw(8 to 12 hp)</a:t>
            </a:r>
          </a:p>
          <a:p>
            <a:r>
              <a:rPr lang="en-US" dirty="0"/>
              <a:t>Average command area of power tiller is 5 hectares.</a:t>
            </a:r>
          </a:p>
          <a:p>
            <a:r>
              <a:rPr lang="en-US" dirty="0"/>
              <a:t>One pair of bullock have the command area of 1 hector.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210997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227</TotalTime>
  <Words>920</Words>
  <Application>Microsoft Office PowerPoint</Application>
  <PresentationFormat>On-screen Show (4:3)</PresentationFormat>
  <Paragraphs>126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Calibri</vt:lpstr>
      <vt:lpstr>Courier New</vt:lpstr>
      <vt:lpstr>Forte</vt:lpstr>
      <vt:lpstr>Times-Bold</vt:lpstr>
      <vt:lpstr>Times-Roman</vt:lpstr>
      <vt:lpstr>Trebuchet MS</vt:lpstr>
      <vt:lpstr>Verdana</vt:lpstr>
      <vt:lpstr>Wingdings</vt:lpstr>
      <vt:lpstr>Wingdings 3</vt:lpstr>
      <vt:lpstr>Facet</vt:lpstr>
      <vt:lpstr>STUDY OF SOURCES OF FARM POWER </vt:lpstr>
      <vt:lpstr>INTRODUCTION</vt:lpstr>
      <vt:lpstr>PowerPoint Presentation</vt:lpstr>
      <vt:lpstr>Sources of Farm Power</vt:lpstr>
      <vt:lpstr>PowerPoint Presentation</vt:lpstr>
      <vt:lpstr>PowerPoint Presentation</vt:lpstr>
      <vt:lpstr>PowerPoint Presentation</vt:lpstr>
      <vt:lpstr>TRACTOR</vt:lpstr>
      <vt:lpstr>POWER TILLER</vt:lpstr>
      <vt:lpstr>OIL ENGINE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SOURCES OF FARM POWER </dc:title>
  <dc:creator>Sharmistha Sahu</dc:creator>
  <cp:lastModifiedBy>Sharmistha Sahu</cp:lastModifiedBy>
  <cp:revision>12</cp:revision>
  <dcterms:created xsi:type="dcterms:W3CDTF">2021-01-20T00:13:00Z</dcterms:created>
  <dcterms:modified xsi:type="dcterms:W3CDTF">2021-05-05T11:09:33Z</dcterms:modified>
</cp:coreProperties>
</file>