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8" r:id="rId2"/>
    <p:sldId id="256" r:id="rId3"/>
    <p:sldId id="259" r:id="rId4"/>
    <p:sldId id="263" r:id="rId5"/>
    <p:sldId id="261" r:id="rId6"/>
    <p:sldId id="262" r:id="rId7"/>
    <p:sldId id="260" r:id="rId8"/>
    <p:sldId id="264"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BEE295-2DD6-4B1A-B7AD-7CE35555242B}" type="datetimeFigureOut">
              <a:rPr lang="en-US" smtClean="0"/>
              <a:pPr/>
              <a:t>7/6/2023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4686BC-79A7-4B96-9E59-35C77D2038E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A27FB81-E7BA-4674-ACB5-C6164D4E9B64}" type="slidenum">
              <a:rPr lang="en-US" smtClean="0"/>
              <a:pPr/>
              <a:t>4</a:t>
            </a:fld>
            <a:endParaRPr lang="en-US"/>
          </a:p>
        </p:txBody>
      </p:sp>
    </p:spTree>
    <p:extLst>
      <p:ext uri="{BB962C8B-B14F-4D97-AF65-F5344CB8AC3E}">
        <p14:creationId xmlns:p14="http://schemas.microsoft.com/office/powerpoint/2010/main" xmlns="" val="14523711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7/6/2023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Shell scripting</a:t>
            </a:r>
            <a:endParaRPr lang="en-US"/>
          </a:p>
        </p:txBody>
      </p:sp>
      <p:sp>
        <p:nvSpPr>
          <p:cNvPr id="3" name="Content Placeholder 2"/>
          <p:cNvSpPr>
            <a:spLocks noGrp="1"/>
          </p:cNvSpPr>
          <p:nvPr>
            <p:ph idx="1"/>
          </p:nvPr>
        </p:nvSpPr>
        <p:spPr/>
        <p:txBody>
          <a:bodyPr>
            <a:normAutofit fontScale="85000" lnSpcReduction="10000"/>
          </a:bodyPr>
          <a:lstStyle/>
          <a:p>
            <a:r>
              <a:rPr lang="en-US" dirty="0" smtClean="0">
                <a:solidFill>
                  <a:srgbClr val="FF0000"/>
                </a:solidFill>
              </a:rPr>
              <a:t>A shell script </a:t>
            </a:r>
            <a:r>
              <a:rPr lang="en-US" dirty="0" smtClean="0"/>
              <a:t>is a computer program designed to be run by the Unix/Linux shell which could be one of the following:</a:t>
            </a:r>
          </a:p>
          <a:p>
            <a:r>
              <a:rPr lang="en-US" dirty="0" smtClean="0"/>
              <a:t>The Bourne Shell</a:t>
            </a:r>
          </a:p>
          <a:p>
            <a:r>
              <a:rPr lang="en-US" dirty="0" smtClean="0"/>
              <a:t>The C Shell</a:t>
            </a:r>
          </a:p>
          <a:p>
            <a:r>
              <a:rPr lang="en-US" dirty="0" smtClean="0"/>
              <a:t>The </a:t>
            </a:r>
            <a:r>
              <a:rPr lang="en-US" dirty="0" err="1" smtClean="0"/>
              <a:t>Korn</a:t>
            </a:r>
            <a:r>
              <a:rPr lang="en-US" dirty="0" smtClean="0"/>
              <a:t> Shell</a:t>
            </a:r>
          </a:p>
          <a:p>
            <a:r>
              <a:rPr lang="en-US" dirty="0" smtClean="0"/>
              <a:t>The GNU Bourne-Again Shell</a:t>
            </a:r>
          </a:p>
          <a:p>
            <a:r>
              <a:rPr lang="en-US" dirty="0" smtClean="0"/>
              <a:t>A shell is a command-line interpreter and typical operations performed by shell scripts include file manipulation, program execution, and printing text.</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3000" y="762000"/>
            <a:ext cx="7239000" cy="4876800"/>
          </a:xfrm>
        </p:spPr>
        <p:txBody>
          <a:bodyPr/>
          <a:lstStyle/>
          <a:p>
            <a:pPr algn="l"/>
            <a:endParaRPr lang="en-US" dirty="0" smtClean="0">
              <a:solidFill>
                <a:schemeClr val="tx1">
                  <a:lumMod val="75000"/>
                  <a:lumOff val="25000"/>
                </a:schemeClr>
              </a:solidFill>
              <a:latin typeface="Times New Roman" pitchFamily="18" charset="0"/>
              <a:cs typeface="Times New Roman" pitchFamily="18" charset="0"/>
            </a:endParaRPr>
          </a:p>
          <a:p>
            <a:pPr algn="l">
              <a:buFont typeface="Arial" pitchFamily="34" charset="0"/>
              <a:buChar char="•"/>
            </a:pPr>
            <a:r>
              <a:rPr lang="en-US" dirty="0" smtClean="0">
                <a:solidFill>
                  <a:schemeClr val="tx1"/>
                </a:solidFill>
                <a:latin typeface="Times New Roman" pitchFamily="18" charset="0"/>
                <a:cs typeface="Times New Roman" pitchFamily="18" charset="0"/>
              </a:rPr>
              <a:t>The </a:t>
            </a:r>
            <a:r>
              <a:rPr lang="en-US" dirty="0" smtClean="0">
                <a:solidFill>
                  <a:schemeClr val="tx1"/>
                </a:solidFill>
                <a:latin typeface="Times New Roman" pitchFamily="18" charset="0"/>
                <a:cs typeface="Times New Roman" pitchFamily="18" charset="0"/>
              </a:rPr>
              <a:t>shell sits in between the user and the operating system ,acting as a command interpreter.</a:t>
            </a:r>
          </a:p>
          <a:p>
            <a:pPr algn="l">
              <a:buFont typeface="Arial" pitchFamily="34" charset="0"/>
              <a:buChar char="•"/>
            </a:pPr>
            <a:r>
              <a:rPr lang="en-US" dirty="0" smtClean="0">
                <a:solidFill>
                  <a:schemeClr val="tx1"/>
                </a:solidFill>
                <a:latin typeface="Times New Roman" pitchFamily="18" charset="0"/>
                <a:cs typeface="Times New Roman" pitchFamily="18" charset="0"/>
              </a:rPr>
              <a:t>It reads your terminal input and translates the commands into actions taken by the system</a:t>
            </a:r>
            <a:r>
              <a:rPr lang="en-US" dirty="0" smtClean="0">
                <a:solidFill>
                  <a:schemeClr val="tx1">
                    <a:lumMod val="75000"/>
                    <a:lumOff val="25000"/>
                  </a:schemeClr>
                </a:solidFill>
                <a:latin typeface="Times New Roman" pitchFamily="18" charset="0"/>
                <a:cs typeface="Times New Roman" pitchFamily="18" charset="0"/>
              </a:rPr>
              <a:t>.</a:t>
            </a:r>
          </a:p>
          <a:p>
            <a:pPr algn="l">
              <a:buFont typeface="Arial" pitchFamily="34" charset="0"/>
              <a:buChar char="•"/>
            </a:pPr>
            <a:endParaRPr lang="en-US" dirty="0" smtClean="0">
              <a:solidFill>
                <a:schemeClr val="tx1">
                  <a:lumMod val="75000"/>
                  <a:lumOff val="25000"/>
                </a:schemeClr>
              </a:solidFill>
              <a:latin typeface="Times New Roman" pitchFamily="18" charset="0"/>
              <a:cs typeface="Times New Roman" pitchFamily="18" charset="0"/>
            </a:endParaRPr>
          </a:p>
          <a:p>
            <a:pPr algn="l"/>
            <a:endParaRPr lang="en-US" dirty="0">
              <a:solidFill>
                <a:schemeClr val="tx1">
                  <a:lumMod val="75000"/>
                  <a:lumOff val="2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A </a:t>
            </a:r>
            <a:r>
              <a:rPr lang="en-US" b="1" dirty="0" smtClean="0"/>
              <a:t>Shell</a:t>
            </a:r>
            <a:r>
              <a:rPr lang="en-US" dirty="0" smtClean="0"/>
              <a:t> provides you with an interface to the Unix system. It gathers input from you and executes programs based on that input. When a program finishes executing, it displays that program's output.</a:t>
            </a:r>
          </a:p>
          <a:p>
            <a:r>
              <a:rPr lang="en-US" dirty="0" smtClean="0"/>
              <a:t>Shell is an environment in which we can run our commands, programs, and shell scripts. There are different flavors of a shell, just as there are different flavors of operating systems. Each flavor of shell has its own set of recognized commands and functions.</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dirty="0" smtClean="0"/>
              <a:t>                                         </a:t>
            </a:r>
          </a:p>
          <a:p>
            <a:pPr marL="0" indent="0">
              <a:buNone/>
            </a:pPr>
            <a:r>
              <a:rPr lang="en-US" dirty="0" smtClean="0"/>
              <a:t>                                  system memory</a:t>
            </a:r>
            <a:r>
              <a:rPr lang="en-US" sz="2800" dirty="0" smtClean="0"/>
              <a:t>(RAM)</a:t>
            </a:r>
            <a:endParaRPr lang="en-US" sz="2800" dirty="0"/>
          </a:p>
        </p:txBody>
      </p:sp>
      <p:sp>
        <p:nvSpPr>
          <p:cNvPr id="4" name="Rectangle 3"/>
          <p:cNvSpPr/>
          <p:nvPr/>
        </p:nvSpPr>
        <p:spPr>
          <a:xfrm>
            <a:off x="1000100" y="2857496"/>
            <a:ext cx="1600200" cy="24384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CPU</a:t>
            </a:r>
            <a:endParaRPr lang="en-US" dirty="0">
              <a:solidFill>
                <a:schemeClr val="tx1"/>
              </a:solidFill>
            </a:endParaRPr>
          </a:p>
        </p:txBody>
      </p:sp>
      <p:sp>
        <p:nvSpPr>
          <p:cNvPr id="5" name="Rectangle 4"/>
          <p:cNvSpPr/>
          <p:nvPr/>
        </p:nvSpPr>
        <p:spPr>
          <a:xfrm>
            <a:off x="4071934" y="3786190"/>
            <a:ext cx="1752600" cy="20574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alpha val="99000"/>
                  </a:schemeClr>
                </a:solidFill>
              </a:rPr>
              <a:t>USER SPACE</a:t>
            </a:r>
            <a:endParaRPr lang="en-US" dirty="0">
              <a:solidFill>
                <a:schemeClr val="tx1">
                  <a:alpha val="99000"/>
                </a:schemeClr>
              </a:solidFill>
            </a:endParaRPr>
          </a:p>
        </p:txBody>
      </p:sp>
      <p:sp>
        <p:nvSpPr>
          <p:cNvPr id="6" name="Oval 5"/>
          <p:cNvSpPr/>
          <p:nvPr/>
        </p:nvSpPr>
        <p:spPr>
          <a:xfrm>
            <a:off x="6781800" y="3352800"/>
            <a:ext cx="2057400" cy="1143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a:t>
            </a:r>
            <a:r>
              <a:rPr lang="en-US" dirty="0" smtClean="0">
                <a:solidFill>
                  <a:schemeClr val="tx1"/>
                </a:solidFill>
              </a:rPr>
              <a:t>HARDDISK</a:t>
            </a:r>
            <a:endParaRPr lang="en-US" dirty="0">
              <a:solidFill>
                <a:schemeClr val="tx1"/>
              </a:solidFill>
            </a:endParaRPr>
          </a:p>
        </p:txBody>
      </p:sp>
      <p:sp>
        <p:nvSpPr>
          <p:cNvPr id="7" name="Rectangle 6"/>
          <p:cNvSpPr/>
          <p:nvPr/>
        </p:nvSpPr>
        <p:spPr>
          <a:xfrm>
            <a:off x="4071934" y="2714620"/>
            <a:ext cx="1752600" cy="10668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KERNEL SPACE</a:t>
            </a:r>
            <a:endParaRPr lang="en-US" dirty="0">
              <a:solidFill>
                <a:schemeClr val="tx1"/>
              </a:solidFill>
            </a:endParaRPr>
          </a:p>
        </p:txBody>
      </p:sp>
      <p:sp>
        <p:nvSpPr>
          <p:cNvPr id="8" name="Down Arrow 7"/>
          <p:cNvSpPr/>
          <p:nvPr/>
        </p:nvSpPr>
        <p:spPr>
          <a:xfrm rot="5400000">
            <a:off x="3214678" y="3357562"/>
            <a:ext cx="214313" cy="135732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own Arrow 8"/>
          <p:cNvSpPr/>
          <p:nvPr/>
        </p:nvSpPr>
        <p:spPr>
          <a:xfrm rot="5400000">
            <a:off x="6095926" y="3329758"/>
            <a:ext cx="285750" cy="9128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41967204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85000" lnSpcReduction="20000"/>
          </a:bodyPr>
          <a:lstStyle/>
          <a:p>
            <a:r>
              <a:rPr lang="en-US" dirty="0" smtClean="0"/>
              <a:t>A </a:t>
            </a:r>
            <a:r>
              <a:rPr lang="en-US" dirty="0" smtClean="0">
                <a:solidFill>
                  <a:srgbClr val="FF0000"/>
                </a:solidFill>
              </a:rPr>
              <a:t>process</a:t>
            </a:r>
            <a:r>
              <a:rPr lang="en-US" dirty="0" smtClean="0"/>
              <a:t> is a program under execution. A program is a passive entity that resides on a disk where as a process is an active entity residing in the RAM. </a:t>
            </a:r>
            <a:endParaRPr lang="en-US" b="1" dirty="0" smtClean="0"/>
          </a:p>
          <a:p>
            <a:r>
              <a:rPr lang="en-US" dirty="0" smtClean="0"/>
              <a:t>A program consists of 3 segments</a:t>
            </a:r>
            <a:endParaRPr lang="en-US" sz="2000" b="1" dirty="0" smtClean="0"/>
          </a:p>
          <a:p>
            <a:pPr lvl="0"/>
            <a:r>
              <a:rPr lang="en-US" dirty="0" smtClean="0">
                <a:solidFill>
                  <a:srgbClr val="FF0000"/>
                </a:solidFill>
              </a:rPr>
              <a:t>Text segment</a:t>
            </a:r>
            <a:r>
              <a:rPr lang="en-US" dirty="0" smtClean="0"/>
              <a:t>:</a:t>
            </a:r>
          </a:p>
          <a:p>
            <a:pPr lvl="0"/>
            <a:r>
              <a:rPr lang="en-US" dirty="0" smtClean="0"/>
              <a:t>It includes the sequence of instruction and is never modified by the process</a:t>
            </a:r>
            <a:endParaRPr lang="en-US" sz="1600" b="1" dirty="0" smtClean="0"/>
          </a:p>
          <a:p>
            <a:pPr lvl="0"/>
            <a:r>
              <a:rPr lang="en-US" dirty="0" smtClean="0">
                <a:solidFill>
                  <a:srgbClr val="FF0000"/>
                </a:solidFill>
              </a:rPr>
              <a:t>Data segment</a:t>
            </a:r>
          </a:p>
          <a:p>
            <a:pPr lvl="1"/>
            <a:r>
              <a:rPr lang="en-US" dirty="0" smtClean="0"/>
              <a:t>It contains global and static variables and can be modified by the process during execution</a:t>
            </a:r>
            <a:endParaRPr lang="en-US" sz="1800" b="1" dirty="0" smtClean="0"/>
          </a:p>
          <a:p>
            <a:pPr lvl="0"/>
            <a:r>
              <a:rPr lang="en-US" dirty="0" smtClean="0">
                <a:solidFill>
                  <a:srgbClr val="FF0000"/>
                </a:solidFill>
              </a:rPr>
              <a:t>Stack segment</a:t>
            </a:r>
          </a:p>
          <a:p>
            <a:r>
              <a:rPr lang="en-US" dirty="0" smtClean="0"/>
              <a:t>It holds temporary variable like local variable of functions, function parameters and corresponding function return addresses</a:t>
            </a:r>
            <a:endParaRPr lang="en-US" sz="2000" b="1"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smtClean="0">
                <a:solidFill>
                  <a:srgbClr val="FF0000"/>
                </a:solidFill>
              </a:rPr>
              <a:t>New</a:t>
            </a:r>
            <a:r>
              <a:rPr lang="en-US" dirty="0" smtClean="0"/>
              <a:t>:  The process is being created</a:t>
            </a:r>
          </a:p>
          <a:p>
            <a:pPr lvl="0"/>
            <a:r>
              <a:rPr lang="en-US" dirty="0" smtClean="0">
                <a:solidFill>
                  <a:srgbClr val="FF0000"/>
                </a:solidFill>
              </a:rPr>
              <a:t>Ready</a:t>
            </a:r>
            <a:r>
              <a:rPr lang="en-US" dirty="0" smtClean="0"/>
              <a:t>:  The process is waiting for the CPU to execute it.</a:t>
            </a:r>
          </a:p>
          <a:p>
            <a:pPr lvl="0"/>
            <a:r>
              <a:rPr lang="en-US" dirty="0" smtClean="0">
                <a:solidFill>
                  <a:srgbClr val="FF0000"/>
                </a:solidFill>
              </a:rPr>
              <a:t>Running</a:t>
            </a:r>
            <a:r>
              <a:rPr lang="en-US" dirty="0" smtClean="0"/>
              <a:t>:  Instructions are being executed.</a:t>
            </a:r>
          </a:p>
          <a:p>
            <a:pPr lvl="0"/>
            <a:r>
              <a:rPr lang="en-US" dirty="0" smtClean="0">
                <a:solidFill>
                  <a:srgbClr val="FF0000"/>
                </a:solidFill>
              </a:rPr>
              <a:t>Waiting</a:t>
            </a:r>
            <a:r>
              <a:rPr lang="en-US" dirty="0" smtClean="0"/>
              <a:t>:  The process is waiting for some event (I/O operation) to occur.</a:t>
            </a:r>
          </a:p>
          <a:p>
            <a:pPr lvl="0"/>
            <a:r>
              <a:rPr lang="en-US" dirty="0" smtClean="0">
                <a:solidFill>
                  <a:srgbClr val="FF0000"/>
                </a:solidFill>
              </a:rPr>
              <a:t>Terminated</a:t>
            </a:r>
            <a:r>
              <a:rPr lang="en-US" dirty="0" smtClean="0"/>
              <a:t>:  The process has finished execution.</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a:srcRect/>
          <a:stretch>
            <a:fillRect/>
          </a:stretch>
        </p:blipFill>
        <p:spPr bwMode="auto">
          <a:xfrm>
            <a:off x="990600" y="2057400"/>
            <a:ext cx="7162800" cy="3184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endParaRPr lang="en-US" dirty="0"/>
          </a:p>
        </p:txBody>
      </p:sp>
      <p:sp>
        <p:nvSpPr>
          <p:cNvPr id="3" name="Content Placeholder 2"/>
          <p:cNvSpPr>
            <a:spLocks noGrp="1"/>
          </p:cNvSpPr>
          <p:nvPr>
            <p:ph idx="1"/>
          </p:nvPr>
        </p:nvSpPr>
        <p:spPr>
          <a:xfrm>
            <a:off x="457200" y="1219200"/>
            <a:ext cx="8229600" cy="4906963"/>
          </a:xfrm>
        </p:spPr>
        <p:txBody>
          <a:bodyPr>
            <a:normAutofit fontScale="70000" lnSpcReduction="20000"/>
          </a:bodyPr>
          <a:lstStyle/>
          <a:p>
            <a:r>
              <a:rPr lang="en-US" dirty="0" smtClean="0"/>
              <a:t>The newly created process information is internally stored in a data structure named as process control block (PCB). Some of the basic information stored on the PCB are</a:t>
            </a:r>
            <a:endParaRPr lang="en-US" b="1" dirty="0" smtClean="0"/>
          </a:p>
          <a:p>
            <a:pPr lvl="0"/>
            <a:r>
              <a:rPr lang="en-US" dirty="0" smtClean="0">
                <a:solidFill>
                  <a:srgbClr val="FF0000"/>
                </a:solidFill>
              </a:rPr>
              <a:t>Process ID</a:t>
            </a:r>
          </a:p>
          <a:p>
            <a:pPr lvl="0"/>
            <a:r>
              <a:rPr lang="en-US" dirty="0" smtClean="0">
                <a:solidFill>
                  <a:srgbClr val="FF0000"/>
                </a:solidFill>
              </a:rPr>
              <a:t>Process state</a:t>
            </a:r>
          </a:p>
          <a:p>
            <a:pPr>
              <a:buNone/>
            </a:pPr>
            <a:r>
              <a:rPr lang="en-US" dirty="0" smtClean="0"/>
              <a:t>      This Field will hold the current state of a process. </a:t>
            </a:r>
            <a:endParaRPr lang="en-US" b="1" dirty="0" smtClean="0"/>
          </a:p>
          <a:p>
            <a:pPr lvl="0"/>
            <a:r>
              <a:rPr lang="en-US" dirty="0" smtClean="0">
                <a:solidFill>
                  <a:srgbClr val="FF0000"/>
                </a:solidFill>
              </a:rPr>
              <a:t>Register save area</a:t>
            </a:r>
          </a:p>
          <a:p>
            <a:pPr>
              <a:buNone/>
            </a:pPr>
            <a:r>
              <a:rPr lang="en-US" dirty="0" smtClean="0"/>
              <a:t>      All hardware registers like IR, Accumulator and PC etc will be updated from this field. </a:t>
            </a:r>
            <a:endParaRPr lang="en-US" b="1" dirty="0" smtClean="0"/>
          </a:p>
          <a:p>
            <a:pPr lvl="0"/>
            <a:r>
              <a:rPr lang="en-US" dirty="0" smtClean="0">
                <a:solidFill>
                  <a:srgbClr val="FF0000"/>
                </a:solidFill>
              </a:rPr>
              <a:t>Accounting Information</a:t>
            </a:r>
          </a:p>
          <a:p>
            <a:pPr>
              <a:buNone/>
            </a:pPr>
            <a:r>
              <a:rPr lang="en-US" dirty="0" smtClean="0"/>
              <a:t>     Amount of CPU usage and I/O usage will be accounted in this field</a:t>
            </a:r>
            <a:endParaRPr lang="en-US" b="1" dirty="0" smtClean="0"/>
          </a:p>
          <a:p>
            <a:pPr lvl="0"/>
            <a:r>
              <a:rPr lang="en-US" dirty="0" smtClean="0">
                <a:solidFill>
                  <a:srgbClr val="FF0000"/>
                </a:solidFill>
              </a:rPr>
              <a:t>List of open files</a:t>
            </a:r>
            <a:r>
              <a:rPr lang="en-US" dirty="0" smtClean="0"/>
              <a:t>.</a:t>
            </a:r>
          </a:p>
          <a:p>
            <a:r>
              <a:rPr lang="en-US" dirty="0" smtClean="0">
                <a:solidFill>
                  <a:srgbClr val="FF0000"/>
                </a:solidFill>
              </a:rPr>
              <a:t>CPU scheduling information </a:t>
            </a:r>
            <a:r>
              <a:rPr lang="en-US" dirty="0" smtClean="0"/>
              <a:t>Process scheduling related information’s like Process priority etc</a:t>
            </a:r>
            <a:endParaRPr lang="en-US" b="1" dirty="0" smtClean="0"/>
          </a:p>
          <a:p>
            <a:pPr lvl="0"/>
            <a:endParaRPr lang="en-US" dirty="0" smtClean="0">
              <a:solidFill>
                <a:srgbClr val="FF0000"/>
              </a:solidFill>
            </a:endParaRP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endParaRPr lang="en-US" dirty="0"/>
          </a:p>
        </p:txBody>
      </p:sp>
      <p:sp>
        <p:nvSpPr>
          <p:cNvPr id="3" name="Content Placeholder 2"/>
          <p:cNvSpPr>
            <a:spLocks noGrp="1"/>
          </p:cNvSpPr>
          <p:nvPr>
            <p:ph idx="1"/>
          </p:nvPr>
        </p:nvSpPr>
        <p:spPr>
          <a:xfrm>
            <a:off x="457200" y="990600"/>
            <a:ext cx="8229600" cy="5135563"/>
          </a:xfrm>
        </p:spPr>
        <p:txBody>
          <a:bodyPr>
            <a:normAutofit/>
          </a:bodyPr>
          <a:lstStyle/>
          <a:p>
            <a:r>
              <a:rPr lang="en-US" sz="2200" dirty="0" smtClean="0">
                <a:latin typeface="Times New Roman" pitchFamily="18" charset="0"/>
                <a:cs typeface="Times New Roman" pitchFamily="18" charset="0"/>
              </a:rPr>
              <a:t>The newly created process will be moved to ready state (internally managed as a queue called ready queue). 	From the ready state, one particular process is picked and given to  the CPU by the short term scheduler or CPU scheduler.</a:t>
            </a:r>
          </a:p>
          <a:p>
            <a:r>
              <a:rPr lang="en-US" sz="2200" dirty="0" smtClean="0">
                <a:latin typeface="Times New Roman" pitchFamily="18" charset="0"/>
                <a:cs typeface="Times New Roman" pitchFamily="18" charset="0"/>
              </a:rPr>
              <a:t>In case, the process encounters an I/O request, it will be moved from run state to wait state. On completion of I/O, the process will be moved back to ready state. When the process is in run state, if a high priority process arrives or if the time slice is over, the process will be forcefully moved out of CPU and will be placed back in ready state. This is technically termed as preemption. Once the execution is over, the process gets terminated. A process can get terminated either normally or abnormally. A process executing its last instruction and calling exit instruction can be considered as terminating normally. </a:t>
            </a:r>
            <a:endParaRPr lang="en-US" sz="2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832</TotalTime>
  <Words>369</Words>
  <Application>Microsoft Office PowerPoint</Application>
  <PresentationFormat>On-screen Show (4:3)</PresentationFormat>
  <Paragraphs>44</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Shell scripting</vt:lpstr>
      <vt:lpstr>Slide 2</vt:lpstr>
      <vt:lpstr>Slide 3</vt:lpstr>
      <vt:lpstr>Slide 4</vt:lpstr>
      <vt:lpstr>Slide 5</vt:lpstr>
      <vt:lpstr>Slide 6</vt:lpstr>
      <vt:lpstr>Slide 7</vt:lpstr>
      <vt:lpstr>Slide 8</vt:lpstr>
      <vt:lpstr>Slide 9</vt:lpstr>
      <vt:lpstr>Slide 10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om</dc:creator>
  <cp:lastModifiedBy>om</cp:lastModifiedBy>
  <cp:revision>82</cp:revision>
  <dcterms:created xsi:type="dcterms:W3CDTF">2006-08-16T00:00:00Z</dcterms:created>
  <dcterms:modified xsi:type="dcterms:W3CDTF">2023-07-06T02:26:57Z</dcterms:modified>
</cp:coreProperties>
</file>