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82" r:id="rId3"/>
    <p:sldId id="302" r:id="rId4"/>
    <p:sldId id="383" r:id="rId5"/>
    <p:sldId id="388" r:id="rId6"/>
    <p:sldId id="326" r:id="rId7"/>
    <p:sldId id="384" r:id="rId8"/>
    <p:sldId id="385" r:id="rId9"/>
    <p:sldId id="325" r:id="rId10"/>
    <p:sldId id="386" r:id="rId11"/>
    <p:sldId id="387" r:id="rId12"/>
  </p:sldIdLst>
  <p:sldSz cx="95996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40" y="72"/>
      </p:cViewPr>
      <p:guideLst>
        <p:guide orient="horz" pos="226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7A2B9-12AC-4E57-845A-A3C5DCDBC4BE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8EE16-7D93-4914-ACE1-B837C807EB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806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1pPr>
    <a:lvl2pPr marL="473111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2pPr>
    <a:lvl3pPr marL="946221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3pPr>
    <a:lvl4pPr marL="1419332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4pPr>
    <a:lvl5pPr marL="1892442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5pPr>
    <a:lvl6pPr marL="2365553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6pPr>
    <a:lvl7pPr marL="2838663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7pPr>
    <a:lvl8pPr marL="3311774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8pPr>
    <a:lvl9pPr marL="3784884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31DDC318-DE8E-4E60-9139-48D64605CE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4925" y="768350"/>
            <a:ext cx="4248150" cy="31877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C29DFD54-9549-4302-8D35-2E8022996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>
            <a:extLst>
              <a:ext uri="{FF2B5EF4-FFF2-40B4-BE49-F238E27FC236}">
                <a16:creationId xmlns:a16="http://schemas.microsoft.com/office/drawing/2014/main" id="{E71FA84B-5966-400A-AC10-71DAF73D5F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99AE117B-C911-4EC5-AC16-E7CE47915F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We continue to produce significant quantities of agriculture produce!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The simplest reason again is that the area under cultivation is huge. </a:t>
            </a:r>
          </a:p>
        </p:txBody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1CEC52CD-F76E-4938-8EF8-68647393DC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702BCA7-CA4E-44C3-8F84-D891E330699E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158F3CDF-0DFB-4BDD-B9B9-A0CB991460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4925" y="768350"/>
            <a:ext cx="4248150" cy="31877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187978EA-F66A-49B2-B09B-09295728D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CF719512-C760-4322-B6C8-79B52F8639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4925" y="768350"/>
            <a:ext cx="4248150" cy="31877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9C1D5A93-AAEA-403B-BEA0-344A24D4E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3674742B-60E8-4519-BC81-7DF5F035B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4925" y="768350"/>
            <a:ext cx="4248150" cy="31877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76A99177-793A-401A-8AE4-4A91C97E2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5CD4873-4205-47F8-93EC-EABA3BCC71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4925" y="768350"/>
            <a:ext cx="4248150" cy="31877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8E2A057C-5BBA-4D89-A2C9-FD449676A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457F599-1D56-4C42-B5E1-5A2F4C1DCD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4925" y="768350"/>
            <a:ext cx="4248150" cy="31877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C34EA721-63DC-4FB8-A0B0-FE20BA515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971" y="1178222"/>
            <a:ext cx="8159671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952" y="3781306"/>
            <a:ext cx="719971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341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70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723" y="383297"/>
            <a:ext cx="2069917" cy="61010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974" y="383297"/>
            <a:ext cx="6089754" cy="61010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863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4" y="639225"/>
            <a:ext cx="8155227" cy="11998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722194" y="2080158"/>
            <a:ext cx="3988728" cy="3147914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8693" y="2080158"/>
            <a:ext cx="3988728" cy="3147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9219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22194" y="639225"/>
            <a:ext cx="8155227" cy="11998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2194" y="2080160"/>
            <a:ext cx="3988728" cy="1487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88693" y="2080160"/>
            <a:ext cx="3988728" cy="1487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22194" y="3738930"/>
            <a:ext cx="3988728" cy="1489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8693" y="3738930"/>
            <a:ext cx="3988728" cy="1489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552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74" y="1794831"/>
            <a:ext cx="827966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974" y="4817876"/>
            <a:ext cx="827966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732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973" y="1916484"/>
            <a:ext cx="4079836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9804" y="1916484"/>
            <a:ext cx="4079836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86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383299"/>
            <a:ext cx="8279666" cy="1391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225" y="1764832"/>
            <a:ext cx="406108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225" y="2629749"/>
            <a:ext cx="4061086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805" y="1764832"/>
            <a:ext cx="408108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805" y="2629749"/>
            <a:ext cx="4081086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216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67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374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479954"/>
            <a:ext cx="30961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086" y="1036570"/>
            <a:ext cx="4859804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224" y="2159794"/>
            <a:ext cx="30961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711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479954"/>
            <a:ext cx="30961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086" y="1036570"/>
            <a:ext cx="4859804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224" y="2159794"/>
            <a:ext cx="30961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348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9974" y="383299"/>
            <a:ext cx="827966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74" y="1916484"/>
            <a:ext cx="827966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9973" y="6672698"/>
            <a:ext cx="215991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F73B6-0F73-4D74-AE15-BF12BA20390F}" type="datetimeFigureOut">
              <a:rPr lang="en-IN" smtClean="0"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9872" y="6672698"/>
            <a:ext cx="32398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9727" y="6672698"/>
            <a:ext cx="215991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49F6-2E0C-46A9-ADE2-EA3115E11E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570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6FF85-EE47-47F9-8C90-559979B0C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219" y="1178222"/>
            <a:ext cx="9114504" cy="2506427"/>
          </a:xfrm>
        </p:spPr>
        <p:txBody>
          <a:bodyPr>
            <a:normAutofit/>
          </a:bodyPr>
          <a:lstStyle/>
          <a:p>
            <a:r>
              <a:rPr lang="en-IN" sz="5400" dirty="0">
                <a:solidFill>
                  <a:srgbClr val="FF0000"/>
                </a:solidFill>
                <a:highlight>
                  <a:srgbClr val="00FFFF"/>
                </a:highlight>
              </a:rPr>
              <a:t>ENGINE &amp; ITS CLASSIFICATION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1F8B2-8375-4426-8C04-264B44883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3190" y="5152007"/>
            <a:ext cx="7199710" cy="1738167"/>
          </a:xfrm>
        </p:spPr>
        <p:txBody>
          <a:bodyPr/>
          <a:lstStyle/>
          <a:p>
            <a:r>
              <a:rPr lang="en-US" dirty="0"/>
              <a:t>CLASS-2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559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C57D176-A48B-4501-AB0A-6124AA3E3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63" y="6559373"/>
            <a:ext cx="1999809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8BBA53C-0455-4A00-99AD-3C94ECFE2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286" y="6559373"/>
            <a:ext cx="3043043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F1666316-30D7-49E3-92D7-F16059AE3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33318" y="428293"/>
            <a:ext cx="3744643" cy="686601"/>
          </a:xfrm>
          <a:noFill/>
        </p:spPr>
        <p:txBody>
          <a:bodyPr vert="horz" lIns="94778" tIns="45720" rIns="94778" bIns="45720" rtlCol="0" anchor="ctr">
            <a:normAutofit/>
          </a:bodyPr>
          <a:lstStyle/>
          <a:p>
            <a:r>
              <a:rPr lang="en-US" altLang="en-US" sz="2729" b="1" dirty="0">
                <a:solidFill>
                  <a:srgbClr val="0070C0"/>
                </a:solidFill>
              </a:rPr>
              <a:t>Cylinder Design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937822E0-F6B9-475A-8205-E86874596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73" y="4799542"/>
            <a:ext cx="1279878" cy="40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891" tIns="51034" rIns="103891" bIns="51034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90">
                <a:solidFill>
                  <a:srgbClr val="FC4465"/>
                </a:solidFill>
                <a:latin typeface="Times" panose="02020603050405020304" pitchFamily="18" charset="0"/>
              </a:rPr>
              <a:t>Vertical</a:t>
            </a:r>
            <a:endParaRPr lang="en-US" altLang="en-US" sz="1890">
              <a:solidFill>
                <a:srgbClr val="B857CF"/>
              </a:solidFill>
              <a:latin typeface="Times" panose="02020603050405020304" pitchFamily="18" charset="0"/>
            </a:endParaRPr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BA73271E-8779-401A-A791-ADB29F344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905" y="4159603"/>
            <a:ext cx="1307869" cy="39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891" tIns="51034" rIns="103891" bIns="51034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90">
                <a:solidFill>
                  <a:srgbClr val="00AE00"/>
                </a:solidFill>
                <a:latin typeface="Times" panose="02020603050405020304" pitchFamily="18" charset="0"/>
              </a:rPr>
              <a:t> Horizontal</a:t>
            </a:r>
          </a:p>
        </p:txBody>
      </p:sp>
      <p:pic>
        <p:nvPicPr>
          <p:cNvPr id="20493" name="Picture 13" descr="VerticalCylinder">
            <a:extLst>
              <a:ext uri="{FF2B5EF4-FFF2-40B4-BE49-F238E27FC236}">
                <a16:creationId xmlns:a16="http://schemas.microsoft.com/office/drawing/2014/main" id="{E5D79221-DDA2-4E53-99EA-468729D5F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9" y="1919817"/>
            <a:ext cx="1883154" cy="274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4" descr="HorizontalCylinder">
            <a:extLst>
              <a:ext uri="{FF2B5EF4-FFF2-40B4-BE49-F238E27FC236}">
                <a16:creationId xmlns:a16="http://schemas.microsoft.com/office/drawing/2014/main" id="{67A97AF5-9E78-4089-9328-9DF5E71C4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951" y="2239786"/>
            <a:ext cx="2559756" cy="1721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5" descr="cylinderSlanted">
            <a:extLst>
              <a:ext uri="{FF2B5EF4-FFF2-40B4-BE49-F238E27FC236}">
                <a16:creationId xmlns:a16="http://schemas.microsoft.com/office/drawing/2014/main" id="{166D3FA6-501B-4A60-9BAC-1A9C07DDB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30" y="1999809"/>
            <a:ext cx="2181459" cy="239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2" name="Rectangle 12">
            <a:extLst>
              <a:ext uri="{FF2B5EF4-FFF2-40B4-BE49-F238E27FC236}">
                <a16:creationId xmlns:a16="http://schemas.microsoft.com/office/drawing/2014/main" id="{39C7C5E4-FF0D-4462-AFEB-C85D9C773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554" y="4639557"/>
            <a:ext cx="973795" cy="40838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891" tIns="51034" rIns="103891" bIns="51034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90">
                <a:latin typeface="Times" panose="02020603050405020304" pitchFamily="18" charset="0"/>
              </a:rPr>
              <a:t>Slanted</a:t>
            </a:r>
            <a:endParaRPr lang="en-US" altLang="en-US" sz="1890">
              <a:solidFill>
                <a:schemeClr val="hlink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/>
      <p:bldP spid="204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3BA2AA2-EF3E-4A0A-898E-65A0B50D2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63" y="6559373"/>
            <a:ext cx="1999809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769BDE0-E48C-4C74-A792-DB9D623E7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286" y="6559373"/>
            <a:ext cx="3043043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D967EBDB-2CD5-4ECA-8666-1209344ADF90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2799997" y="879916"/>
            <a:ext cx="4117941" cy="514951"/>
          </a:xfrm>
          <a:noFill/>
        </p:spPr>
        <p:txBody>
          <a:bodyPr vert="horz" lIns="94778" tIns="45720" rIns="94778" bIns="45720" rtlCol="0" anchor="ctr">
            <a:normAutofit/>
          </a:bodyPr>
          <a:lstStyle/>
          <a:p>
            <a:r>
              <a:rPr lang="en-US" altLang="en-US" sz="2729" b="1" dirty="0">
                <a:solidFill>
                  <a:srgbClr val="0070C0"/>
                </a:solidFill>
              </a:rPr>
              <a:t>Cylinder Design-cont.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EF29BC20-2FC9-460D-A2D7-1D10EA32F10F}"/>
              </a:ext>
            </a:extLst>
          </p:cNvPr>
          <p:cNvGrpSpPr>
            <a:grpSpLocks/>
          </p:cNvGrpSpPr>
          <p:nvPr/>
        </p:nvGrpSpPr>
        <p:grpSpPr bwMode="auto">
          <a:xfrm>
            <a:off x="400226" y="2159794"/>
            <a:ext cx="3039710" cy="2239786"/>
            <a:chOff x="912" y="2640"/>
            <a:chExt cx="1128" cy="968"/>
          </a:xfrm>
        </p:grpSpPr>
        <p:pic>
          <p:nvPicPr>
            <p:cNvPr id="25615" name="Picture 6">
              <a:extLst>
                <a:ext uri="{FF2B5EF4-FFF2-40B4-BE49-F238E27FC236}">
                  <a16:creationId xmlns:a16="http://schemas.microsoft.com/office/drawing/2014/main" id="{B7DA484A-A78E-481C-B7C3-7CAD2CF9603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2640"/>
              <a:ext cx="1128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6" name="Rectangle 7">
              <a:extLst>
                <a:ext uri="{FF2B5EF4-FFF2-40B4-BE49-F238E27FC236}">
                  <a16:creationId xmlns:a16="http://schemas.microsoft.com/office/drawing/2014/main" id="{1EA3BFBE-BC17-4C28-98DC-D39A83AC8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" y="2666"/>
              <a:ext cx="1010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1890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518A6233-8728-42F4-BEC5-D74BDE7AE788}"/>
              </a:ext>
            </a:extLst>
          </p:cNvPr>
          <p:cNvGrpSpPr>
            <a:grpSpLocks/>
          </p:cNvGrpSpPr>
          <p:nvPr/>
        </p:nvGrpSpPr>
        <p:grpSpPr bwMode="auto">
          <a:xfrm>
            <a:off x="5679722" y="1759832"/>
            <a:ext cx="2414770" cy="2319778"/>
            <a:chOff x="1680" y="1552"/>
            <a:chExt cx="872" cy="896"/>
          </a:xfrm>
        </p:grpSpPr>
        <p:pic>
          <p:nvPicPr>
            <p:cNvPr id="25613" name="Picture 9">
              <a:extLst>
                <a:ext uri="{FF2B5EF4-FFF2-40B4-BE49-F238E27FC236}">
                  <a16:creationId xmlns:a16="http://schemas.microsoft.com/office/drawing/2014/main" id="{AB9A2DED-8BC6-4334-8C0F-F616F8DF164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552"/>
              <a:ext cx="872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4" name="Rectangle 10">
              <a:extLst>
                <a:ext uri="{FF2B5EF4-FFF2-40B4-BE49-F238E27FC236}">
                  <a16:creationId xmlns:a16="http://schemas.microsoft.com/office/drawing/2014/main" id="{36B625C9-7EE7-4347-A846-A7DBEC70D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" y="1575"/>
              <a:ext cx="760" cy="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1890"/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872D3D97-1AC5-4E43-B393-1BD12CDC5A20}"/>
              </a:ext>
            </a:extLst>
          </p:cNvPr>
          <p:cNvGrpSpPr>
            <a:grpSpLocks/>
          </p:cNvGrpSpPr>
          <p:nvPr/>
        </p:nvGrpSpPr>
        <p:grpSpPr bwMode="auto">
          <a:xfrm>
            <a:off x="3599921" y="4719550"/>
            <a:ext cx="3896295" cy="1371536"/>
            <a:chOff x="2696" y="1992"/>
            <a:chExt cx="2104" cy="1112"/>
          </a:xfrm>
        </p:grpSpPr>
        <p:pic>
          <p:nvPicPr>
            <p:cNvPr id="25611" name="Picture 12">
              <a:extLst>
                <a:ext uri="{FF2B5EF4-FFF2-40B4-BE49-F238E27FC236}">
                  <a16:creationId xmlns:a16="http://schemas.microsoft.com/office/drawing/2014/main" id="{4C7B79EE-5801-40E6-80F0-2CCDB4F5100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1992"/>
              <a:ext cx="2104" cy="1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2" name="Rectangle 13">
              <a:extLst>
                <a:ext uri="{FF2B5EF4-FFF2-40B4-BE49-F238E27FC236}">
                  <a16:creationId xmlns:a16="http://schemas.microsoft.com/office/drawing/2014/main" id="{D36989D2-FD52-40FD-BA34-42B46FD7C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" y="2021"/>
              <a:ext cx="1988" cy="1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 sz="1890"/>
            </a:p>
          </p:txBody>
        </p:sp>
      </p:grpSp>
      <p:sp>
        <p:nvSpPr>
          <p:cNvPr id="22543" name="Rectangle 15">
            <a:extLst>
              <a:ext uri="{FF2B5EF4-FFF2-40B4-BE49-F238E27FC236}">
                <a16:creationId xmlns:a16="http://schemas.microsoft.com/office/drawing/2014/main" id="{EB2B2F39-1E92-4524-95F0-4929314F9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623" y="4239595"/>
            <a:ext cx="549648" cy="66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891" tIns="51034" rIns="103891" bIns="51034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674" b="1">
                <a:solidFill>
                  <a:schemeClr val="accent1"/>
                </a:solidFill>
                <a:latin typeface="Times" panose="02020603050405020304" pitchFamily="18" charset="0"/>
              </a:rPr>
              <a:t>V</a:t>
            </a:r>
          </a:p>
        </p:txBody>
      </p:sp>
      <p:sp>
        <p:nvSpPr>
          <p:cNvPr id="22544" name="Rectangle 16">
            <a:extLst>
              <a:ext uri="{FF2B5EF4-FFF2-40B4-BE49-F238E27FC236}">
                <a16:creationId xmlns:a16="http://schemas.microsoft.com/office/drawing/2014/main" id="{ACC3B762-4CB1-4D52-A687-2B235F507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9668" y="6159412"/>
            <a:ext cx="2308142" cy="39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891" tIns="51034" rIns="103891" bIns="51034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90">
                <a:solidFill>
                  <a:schemeClr val="tx2"/>
                </a:solidFill>
                <a:latin typeface="Times" panose="02020603050405020304" pitchFamily="18" charset="0"/>
              </a:rPr>
              <a:t>Horizontally opposed</a:t>
            </a:r>
          </a:p>
        </p:txBody>
      </p:sp>
      <p:sp>
        <p:nvSpPr>
          <p:cNvPr id="22545" name="Rectangle 17">
            <a:extLst>
              <a:ext uri="{FF2B5EF4-FFF2-40B4-BE49-F238E27FC236}">
                <a16:creationId xmlns:a16="http://schemas.microsoft.com/office/drawing/2014/main" id="{46C85818-F734-4D15-BE5F-DA1AFB715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4639557"/>
            <a:ext cx="887974" cy="40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891" tIns="51034" rIns="103891" bIns="51034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90">
                <a:solidFill>
                  <a:schemeClr val="accent2"/>
                </a:solidFill>
                <a:latin typeface="Times" panose="02020603050405020304" pitchFamily="18" charset="0"/>
              </a:rPr>
              <a:t>In-line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/>
      <p:bldP spid="22544" grpId="0"/>
      <p:bldP spid="225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F2E6D785-791F-45B9-BBE2-A5D3C362D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63" y="6559373"/>
            <a:ext cx="1999809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D09C3B76-14CD-4B61-AA5C-DC5FA1833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286" y="6559373"/>
            <a:ext cx="3043043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8E1967E9-C7E0-44AB-9FAE-3B71E5995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1863" y="639939"/>
            <a:ext cx="5137842" cy="1199885"/>
          </a:xfrm>
          <a:noFill/>
        </p:spPr>
        <p:txBody>
          <a:bodyPr vert="horz" lIns="94778" tIns="45720" rIns="94778" bIns="45720" rtlCol="0" anchor="ctr">
            <a:normAutofit/>
          </a:bodyPr>
          <a:lstStyle/>
          <a:p>
            <a:r>
              <a:rPr lang="en-US" altLang="en-US" sz="5039">
                <a:latin typeface="Americana Italic BT"/>
              </a:rPr>
              <a:t>Engine</a:t>
            </a:r>
            <a:endParaRPr lang="en-US" altLang="en-US" sz="5039">
              <a:latin typeface="Colonna MT" panose="04020805060202030203" pitchFamily="82" charset="0"/>
            </a:endParaRPr>
          </a:p>
        </p:txBody>
      </p:sp>
      <p:pic>
        <p:nvPicPr>
          <p:cNvPr id="6151" name="Picture 7">
            <a:extLst>
              <a:ext uri="{FF2B5EF4-FFF2-40B4-BE49-F238E27FC236}">
                <a16:creationId xmlns:a16="http://schemas.microsoft.com/office/drawing/2014/main" id="{994EFAAB-BA23-4872-94DE-71001CC5D118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00" y="0"/>
            <a:ext cx="2696409" cy="139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stearling">
            <a:extLst>
              <a:ext uri="{FF2B5EF4-FFF2-40B4-BE49-F238E27FC236}">
                <a16:creationId xmlns:a16="http://schemas.microsoft.com/office/drawing/2014/main" id="{E33B334F-2183-46E1-A42F-2C607A99D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6" y="1919816"/>
            <a:ext cx="3199694" cy="305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>
            <a:extLst>
              <a:ext uri="{FF2B5EF4-FFF2-40B4-BE49-F238E27FC236}">
                <a16:creationId xmlns:a16="http://schemas.microsoft.com/office/drawing/2014/main" id="{4D664550-9F5A-4F62-903F-31B701EF582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759905" y="2639748"/>
            <a:ext cx="5119511" cy="959908"/>
          </a:xfrm>
          <a:solidFill>
            <a:schemeClr val="bg1">
              <a:lumMod val="75000"/>
            </a:schemeClr>
          </a:solidFill>
        </p:spPr>
        <p:txBody>
          <a:bodyPr vert="horz" lIns="94778" tIns="45720" rIns="94778" bIns="45720" rtlCol="0">
            <a:normAutofit/>
          </a:bodyPr>
          <a:lstStyle/>
          <a:p>
            <a:pPr marL="0" indent="0">
              <a:buNone/>
              <a:defRPr/>
            </a:pPr>
            <a:r>
              <a:rPr lang="en-US" sz="1785" b="1" dirty="0">
                <a:solidFill>
                  <a:srgbClr val="C00000"/>
                </a:solidFill>
              </a:rPr>
              <a:t>“A machine for converting energy into mechanical force and motion.”</a:t>
            </a:r>
          </a:p>
        </p:txBody>
      </p:sp>
      <p:graphicFrame>
        <p:nvGraphicFramePr>
          <p:cNvPr id="1026" name="Object 3">
            <a:extLst>
              <a:ext uri="{FF2B5EF4-FFF2-40B4-BE49-F238E27FC236}">
                <a16:creationId xmlns:a16="http://schemas.microsoft.com/office/drawing/2014/main" id="{015F6E6C-1099-4BC0-84CF-6D7979423903}"/>
              </a:ext>
            </a:extLst>
          </p:cNvPr>
          <p:cNvGraphicFramePr>
            <a:graphicFrameLocks/>
          </p:cNvGraphicFramePr>
          <p:nvPr/>
        </p:nvGraphicFramePr>
        <p:xfrm>
          <a:off x="6079684" y="3999618"/>
          <a:ext cx="2679744" cy="226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2552700" imgH="2159000" progId="MS_ClipArt_Gallery.2">
                  <p:embed/>
                </p:oleObj>
              </mc:Choice>
              <mc:Fallback>
                <p:oleObj name="Clip" r:id="rId5" imgW="2552700" imgH="2159000" progId="MS_ClipArt_Gallery.2">
                  <p:embed/>
                  <p:pic>
                    <p:nvPicPr>
                      <p:cNvPr id="1026" name="Object 3">
                        <a:extLst>
                          <a:ext uri="{FF2B5EF4-FFF2-40B4-BE49-F238E27FC236}">
                            <a16:creationId xmlns:a16="http://schemas.microsoft.com/office/drawing/2014/main" id="{015F6E6C-1099-4BC0-84CF-6D797942390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9684" y="3999618"/>
                        <a:ext cx="2679744" cy="226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916DC9BB-2CE7-4AD4-9B83-6F0A5916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135" y="427703"/>
            <a:ext cx="5571607" cy="1092152"/>
          </a:xfrm>
          <a:solidFill>
            <a:srgbClr val="A3BC64"/>
          </a:solidFill>
        </p:spPr>
        <p:txBody>
          <a:bodyPr/>
          <a:lstStyle/>
          <a:p>
            <a:pPr algn="ctr" eaLnBrk="1" hangingPunct="1"/>
            <a:r>
              <a:rPr lang="en-US" altLang="en-US" sz="3779" b="1" dirty="0">
                <a:latin typeface="Calibri" panose="020F0502020204030204" pitchFamily="34" charset="0"/>
              </a:rPr>
              <a:t>Heat Engine </a:t>
            </a:r>
          </a:p>
        </p:txBody>
      </p:sp>
      <p:pic>
        <p:nvPicPr>
          <p:cNvPr id="16389" name="Picture 6" descr="heat">
            <a:extLst>
              <a:ext uri="{FF2B5EF4-FFF2-40B4-BE49-F238E27FC236}">
                <a16:creationId xmlns:a16="http://schemas.microsoft.com/office/drawing/2014/main" id="{5E33D828-AC58-490C-B071-35C3A5E51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99" y="1653175"/>
            <a:ext cx="8239213" cy="48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92D5EBA9-46EC-4908-9E03-0ADA6CA56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524" y="3294686"/>
            <a:ext cx="7999236" cy="127987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520" kern="0" dirty="0"/>
              <a:t>An engine which uses heat to convert the chemical energy of a fuel into mechanical force and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149F597-EF6B-4A86-B071-2EFF09C96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63" y="6559373"/>
            <a:ext cx="1999809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5F9CFB9-3380-4BF2-8F06-4D324F0C2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286" y="6559373"/>
            <a:ext cx="3043043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9F97FC2-F0DC-49D9-92A3-DA4E92650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227" y="559946"/>
            <a:ext cx="8924148" cy="639939"/>
          </a:xfrm>
          <a:noFill/>
        </p:spPr>
        <p:txBody>
          <a:bodyPr vert="horz" lIns="94778" tIns="45720" rIns="94778" bIns="45720" rtlCol="0" anchor="ctr">
            <a:normAutofit/>
          </a:bodyPr>
          <a:lstStyle/>
          <a:p>
            <a:r>
              <a:rPr lang="en-US" altLang="en-US" sz="3254" dirty="0">
                <a:solidFill>
                  <a:srgbClr val="0070C0"/>
                </a:solidFill>
                <a:latin typeface="+mn-lt"/>
              </a:rPr>
              <a:t>TWO GENERAL CATEGORIES BASED ON DESIGN</a:t>
            </a:r>
            <a:endParaRPr lang="en-US" altLang="en-US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0246" name="Picture 6">
            <a:extLst>
              <a:ext uri="{FF2B5EF4-FFF2-40B4-BE49-F238E27FC236}">
                <a16:creationId xmlns:a16="http://schemas.microsoft.com/office/drawing/2014/main" id="{EFCC83EE-A78D-415F-88FA-69492327884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83" y="1759832"/>
            <a:ext cx="3821302" cy="130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Inter">
            <a:extLst>
              <a:ext uri="{FF2B5EF4-FFF2-40B4-BE49-F238E27FC236}">
                <a16:creationId xmlns:a16="http://schemas.microsoft.com/office/drawing/2014/main" id="{EBEF2B90-A04A-480C-9D4F-0A819B2C2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73" y="3359679"/>
            <a:ext cx="1316541" cy="26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Rectangle 10">
            <a:extLst>
              <a:ext uri="{FF2B5EF4-FFF2-40B4-BE49-F238E27FC236}">
                <a16:creationId xmlns:a16="http://schemas.microsoft.com/office/drawing/2014/main" id="{77E67334-8222-4F2E-A44A-9B95BD627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9761" y="3119702"/>
            <a:ext cx="3605578" cy="396860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90">
                <a:solidFill>
                  <a:srgbClr val="F3081C"/>
                </a:solidFill>
              </a:rPr>
              <a:t>External combustion engine</a:t>
            </a:r>
            <a:endParaRPr lang="en-US" altLang="en-US" sz="1890"/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33456188-4A5C-47D9-BED1-773ACADF1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035" y="5519473"/>
            <a:ext cx="4001519" cy="3968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90" b="1">
                <a:solidFill>
                  <a:srgbClr val="F3081C"/>
                </a:solidFill>
              </a:rPr>
              <a:t>Internal combustion engine</a:t>
            </a:r>
            <a:endParaRPr lang="en-US" altLang="en-US" sz="189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3F42F55-3043-4DD7-951B-B45A39F0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BASED ON DESIGN AND USE</a:t>
            </a:r>
            <a:endParaRPr lang="en-IN" dirty="0">
              <a:highlight>
                <a:srgbClr val="FFFF00"/>
              </a:highlight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4B8114-19D0-45A3-9466-FA898760A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steam engine the combustion of fuel takes place outside the engine and the steam thus formed is used to run the engine. Thus, it is known as </a:t>
            </a:r>
            <a:r>
              <a:rPr lang="en-US" sz="32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combustion engine</a:t>
            </a:r>
            <a:r>
              <a:rPr lang="en-US" sz="32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l">
              <a:buNone/>
            </a:pPr>
            <a:endParaRPr lang="en-US" sz="3200" b="0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</a:t>
            </a:r>
            <a:r>
              <a:rPr lang="en-US" sz="3200" b="0" i="1" u="none" strike="noStrike" baseline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combustion engine</a:t>
            </a:r>
            <a:r>
              <a:rPr lang="en-US" sz="32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combustion of fuel takes place inside the engine </a:t>
            </a:r>
            <a:r>
              <a:rPr lang="en-IN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cylinder itself.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4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CBC6ADAA-DE20-41CC-B380-ED2CAF1E820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A3BC64"/>
          </a:solidFill>
        </p:spPr>
        <p:txBody>
          <a:bodyPr/>
          <a:lstStyle/>
          <a:p>
            <a:pPr eaLnBrk="1" hangingPunct="1"/>
            <a:r>
              <a:rPr lang="en-US" altLang="en-US" b="1"/>
              <a:t>Classification of IC Engine</a:t>
            </a:r>
          </a:p>
        </p:txBody>
      </p:sp>
      <p:sp>
        <p:nvSpPr>
          <p:cNvPr id="20483" name="Text Box 12">
            <a:extLst>
              <a:ext uri="{FF2B5EF4-FFF2-40B4-BE49-F238E27FC236}">
                <a16:creationId xmlns:a16="http://schemas.microsoft.com/office/drawing/2014/main" id="{7E8336D0-6D74-4DA1-8367-C14B4A056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142" y="5919435"/>
            <a:ext cx="3599656" cy="38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90"/>
          </a:p>
        </p:txBody>
      </p:sp>
      <p:sp>
        <p:nvSpPr>
          <p:cNvPr id="20486" name="TextBox 7">
            <a:extLst>
              <a:ext uri="{FF2B5EF4-FFF2-40B4-BE49-F238E27FC236}">
                <a16:creationId xmlns:a16="http://schemas.microsoft.com/office/drawing/2014/main" id="{75BEFC99-5613-4513-822D-212729779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196" y="1839824"/>
            <a:ext cx="8399198" cy="439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Ignition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: Spark ignition, compression ignition</a:t>
            </a:r>
          </a:p>
          <a:p>
            <a:pPr>
              <a:lnSpc>
                <a:spcPct val="150000"/>
              </a:lnSpc>
            </a:pPr>
            <a:r>
              <a:rPr lang="en-US" alt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Thermodynamic Cycle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: Otto, Diesel and Dual cycle</a:t>
            </a:r>
          </a:p>
          <a:p>
            <a:pPr>
              <a:lnSpc>
                <a:spcPct val="150000"/>
              </a:lnSpc>
            </a:pPr>
            <a:r>
              <a:rPr lang="en-US" alt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principle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: Four stroke, two stroke cycle</a:t>
            </a:r>
          </a:p>
          <a:p>
            <a:pPr>
              <a:lnSpc>
                <a:spcPct val="150000"/>
              </a:lnSpc>
            </a:pPr>
            <a:r>
              <a:rPr lang="en-US" alt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of Cylinder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: Single cylinder, multi cylinder</a:t>
            </a:r>
          </a:p>
          <a:p>
            <a:pPr>
              <a:lnSpc>
                <a:spcPct val="150000"/>
              </a:lnSpc>
            </a:pPr>
            <a:r>
              <a:rPr lang="en-US" alt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Cylinder design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: Vertical, horizontal, slant </a:t>
            </a:r>
          </a:p>
          <a:p>
            <a:pPr>
              <a:lnSpc>
                <a:spcPct val="150000"/>
              </a:lnSpc>
            </a:pPr>
            <a:r>
              <a:rPr lang="en-US" alt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of cylinder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: In-line, V, opposed cylinder, radial</a:t>
            </a:r>
          </a:p>
          <a:p>
            <a:pPr>
              <a:lnSpc>
                <a:spcPct val="150000"/>
              </a:lnSpc>
            </a:pPr>
            <a:r>
              <a:rPr lang="en-US" alt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Valve system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: Over head or I head, L head &amp; F Head</a:t>
            </a:r>
          </a:p>
          <a:p>
            <a:pPr>
              <a:lnSpc>
                <a:spcPct val="150000"/>
              </a:lnSpc>
            </a:pPr>
            <a:r>
              <a:rPr lang="en-US" alt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Cooling system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: Air cooled, water cooled engine</a:t>
            </a:r>
          </a:p>
          <a:p>
            <a:pPr>
              <a:lnSpc>
                <a:spcPct val="150000"/>
              </a:lnSpc>
            </a:pPr>
            <a:r>
              <a:rPr lang="en-US" altLang="en-US" sz="2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design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: Reciprocating or rotary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SparkIgnition">
            <a:extLst>
              <a:ext uri="{FF2B5EF4-FFF2-40B4-BE49-F238E27FC236}">
                <a16:creationId xmlns:a16="http://schemas.microsoft.com/office/drawing/2014/main" id="{2D2231CC-27F8-44A0-A6A3-243E8E076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821" y="1919816"/>
            <a:ext cx="4159603" cy="3679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>
            <a:extLst>
              <a:ext uri="{FF2B5EF4-FFF2-40B4-BE49-F238E27FC236}">
                <a16:creationId xmlns:a16="http://schemas.microsoft.com/office/drawing/2014/main" id="{A2E874E5-8DDF-44C2-A7D5-E37170C4E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63" y="6559373"/>
            <a:ext cx="1999809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8D25A12-1E2C-492D-9C26-294F3634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286" y="6559373"/>
            <a:ext cx="3043043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CAC0121C-7816-49E5-84E9-24FFA68DD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5223" y="428293"/>
            <a:ext cx="3632986" cy="818255"/>
          </a:xfrm>
          <a:noFill/>
        </p:spPr>
        <p:txBody>
          <a:bodyPr vert="horz" lIns="94778" tIns="45720" rIns="94778" bIns="45720" rtlCol="0" anchor="ctr">
            <a:normAutofit/>
          </a:bodyPr>
          <a:lstStyle/>
          <a:p>
            <a:r>
              <a:rPr lang="en-US" altLang="en-US"/>
              <a:t>Ignition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83AD98F-D5DE-4080-B8EF-F8178B470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0219" y="5839442"/>
            <a:ext cx="3599656" cy="514951"/>
          </a:xfrm>
          <a:noFill/>
        </p:spPr>
        <p:txBody>
          <a:bodyPr vert="horz" lIns="94778" tIns="45720" rIns="94778" bIns="45720" rtlCol="0"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310">
                <a:solidFill>
                  <a:schemeClr val="tx2"/>
                </a:solidFill>
              </a:rPr>
              <a:t>Spark ignition</a:t>
            </a:r>
            <a:endParaRPr lang="en-US" altLang="en-US" sz="2310"/>
          </a:p>
        </p:txBody>
      </p:sp>
      <p:pic>
        <p:nvPicPr>
          <p:cNvPr id="16391" name="Picture 7" descr="diesel_hcci">
            <a:extLst>
              <a:ext uri="{FF2B5EF4-FFF2-40B4-BE49-F238E27FC236}">
                <a16:creationId xmlns:a16="http://schemas.microsoft.com/office/drawing/2014/main" id="{137FB5B5-227D-4D26-AA17-115A9A1AE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7" y="1999809"/>
            <a:ext cx="3156365" cy="372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8">
            <a:extLst>
              <a:ext uri="{FF2B5EF4-FFF2-40B4-BE49-F238E27FC236}">
                <a16:creationId xmlns:a16="http://schemas.microsoft.com/office/drawing/2014/main" id="{C1C84109-9D6F-43DF-A357-EAE58A6DB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798" y="5759450"/>
            <a:ext cx="3942594" cy="49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520">
                <a:solidFill>
                  <a:srgbClr val="FF0000"/>
                </a:solidFill>
                <a:latin typeface="Arial Black" panose="020B0A04020102020204" pitchFamily="34" charset="0"/>
              </a:rPr>
              <a:t>Compression ignition</a:t>
            </a:r>
          </a:p>
        </p:txBody>
      </p:sp>
      <p:sp>
        <p:nvSpPr>
          <p:cNvPr id="21513" name="Slide Number Placeholder 8">
            <a:extLst>
              <a:ext uri="{FF2B5EF4-FFF2-40B4-BE49-F238E27FC236}">
                <a16:creationId xmlns:a16="http://schemas.microsoft.com/office/drawing/2014/main" id="{E772F823-0260-40F5-86EF-206EF291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79949" indent="-29998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99921" indent="-23998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79890" indent="-23998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59859" indent="-23998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39827" indent="-2399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19796" indent="-2399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99764" indent="-2399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79733" indent="-2399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163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339D972-349D-4C74-A173-A163FF7E9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63" y="6559373"/>
            <a:ext cx="1999809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3364D73-1AD1-4F9A-A9B2-D95845992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286" y="6559373"/>
            <a:ext cx="3043043" cy="4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89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FE1B47D-6E63-4EEF-ABCB-C2588DD08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5223" y="599943"/>
            <a:ext cx="5166173" cy="663270"/>
          </a:xfrm>
          <a:noFill/>
        </p:spPr>
        <p:txBody>
          <a:bodyPr vert="horz" lIns="94778" tIns="45720" rIns="94778" bIns="45720" rtlCol="0" anchor="ctr">
            <a:normAutofit fontScale="90000"/>
          </a:bodyPr>
          <a:lstStyle/>
          <a:p>
            <a:r>
              <a:rPr lang="en-US" altLang="en-US"/>
              <a:t>Number of Strokes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AC40EF18-A27F-4F3A-9210-D081B3DA9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0188" y="5999427"/>
            <a:ext cx="3519664" cy="514951"/>
          </a:xfrm>
          <a:noFill/>
        </p:spPr>
        <p:txBody>
          <a:bodyPr vert="horz" lIns="94778" tIns="45720" rIns="94778" bIns="45720" rtlCol="0"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Four stroke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ECB10D39-3749-43B5-9924-96FF16F3F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9714" y="5919435"/>
            <a:ext cx="2185253" cy="49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985" tIns="52493" rIns="104985" bIns="5249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520">
                <a:solidFill>
                  <a:srgbClr val="FF0000"/>
                </a:solidFill>
                <a:latin typeface="Arial Black" panose="020B0A04020102020204" pitchFamily="34" charset="0"/>
              </a:rPr>
              <a:t>Two stroke</a:t>
            </a:r>
          </a:p>
        </p:txBody>
      </p:sp>
      <p:pic>
        <p:nvPicPr>
          <p:cNvPr id="18439" name="Picture 7" descr="four-stroke-cycle">
            <a:extLst>
              <a:ext uri="{FF2B5EF4-FFF2-40B4-BE49-F238E27FC236}">
                <a16:creationId xmlns:a16="http://schemas.microsoft.com/office/drawing/2014/main" id="{BF4E2207-A21B-4B44-903A-11DFE3631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96" y="1839824"/>
            <a:ext cx="2889724" cy="411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Twocycle">
            <a:extLst>
              <a:ext uri="{FF2B5EF4-FFF2-40B4-BE49-F238E27FC236}">
                <a16:creationId xmlns:a16="http://schemas.microsoft.com/office/drawing/2014/main" id="{0E28C7F9-AEAD-42B9-BE4D-FB00C02D9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798" y="2239786"/>
            <a:ext cx="4146271" cy="311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/>
      <p:bldP spid="184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12">
            <a:extLst>
              <a:ext uri="{FF2B5EF4-FFF2-40B4-BE49-F238E27FC236}">
                <a16:creationId xmlns:a16="http://schemas.microsoft.com/office/drawing/2014/main" id="{F4C6B8D2-8133-4D34-AC8A-0B2554A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79949" indent="-29998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99921" indent="-23998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79890" indent="-23998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59859" indent="-23998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39827" indent="-2399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19796" indent="-2399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99764" indent="-2399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79733" indent="-2399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dirty="0"/>
          </a:p>
        </p:txBody>
      </p:sp>
      <p:pic>
        <p:nvPicPr>
          <p:cNvPr id="23556" name="Picture 2" descr="F:\RAMA SIR\Animated Engines\Animated Engines Two Stroke Cycle_files\twostroke.gif">
            <a:extLst>
              <a:ext uri="{FF2B5EF4-FFF2-40B4-BE49-F238E27FC236}">
                <a16:creationId xmlns:a16="http://schemas.microsoft.com/office/drawing/2014/main" id="{307BA9B7-6C3E-4C63-8B7B-95590614A4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contras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753" y="1839824"/>
            <a:ext cx="3396342" cy="44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9" descr="F:\RAMA SIR\Animated Engines\Animated Engines, Otto Four Stroke_files\otto.gif">
            <a:extLst>
              <a:ext uri="{FF2B5EF4-FFF2-40B4-BE49-F238E27FC236}">
                <a16:creationId xmlns:a16="http://schemas.microsoft.com/office/drawing/2014/main" id="{1B1FC8AF-6AD9-41DB-8C96-711E8B87B0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73" y="1839824"/>
            <a:ext cx="2796400" cy="447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10">
            <a:extLst>
              <a:ext uri="{FF2B5EF4-FFF2-40B4-BE49-F238E27FC236}">
                <a16:creationId xmlns:a16="http://schemas.microsoft.com/office/drawing/2014/main" id="{E7C7B341-C514-4561-8015-FAD3BB4F5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157" y="1279878"/>
            <a:ext cx="2799733" cy="38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90">
                <a:solidFill>
                  <a:srgbClr val="0000FF"/>
                </a:solidFill>
              </a:rPr>
              <a:t>Four Stroke</a:t>
            </a:r>
          </a:p>
        </p:txBody>
      </p:sp>
      <p:sp>
        <p:nvSpPr>
          <p:cNvPr id="23559" name="TextBox 11">
            <a:extLst>
              <a:ext uri="{FF2B5EF4-FFF2-40B4-BE49-F238E27FC236}">
                <a16:creationId xmlns:a16="http://schemas.microsoft.com/office/drawing/2014/main" id="{1BA8BB25-F370-419B-84D1-6A4871CD8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684" y="1199885"/>
            <a:ext cx="2159794" cy="38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90">
                <a:solidFill>
                  <a:srgbClr val="0000FF"/>
                </a:solidFill>
              </a:rPr>
              <a:t>Two Stroke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251</Words>
  <Application>Microsoft Office PowerPoint</Application>
  <PresentationFormat>Custom</PresentationFormat>
  <Paragraphs>43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Americana Italic BT</vt:lpstr>
      <vt:lpstr>Arial</vt:lpstr>
      <vt:lpstr>Arial Black</vt:lpstr>
      <vt:lpstr>Calibri</vt:lpstr>
      <vt:lpstr>Calibri Light</vt:lpstr>
      <vt:lpstr>Colonna MT</vt:lpstr>
      <vt:lpstr>Times</vt:lpstr>
      <vt:lpstr>Times New Roman</vt:lpstr>
      <vt:lpstr>Verdana</vt:lpstr>
      <vt:lpstr>Wingdings</vt:lpstr>
      <vt:lpstr>Office Theme</vt:lpstr>
      <vt:lpstr>Clip</vt:lpstr>
      <vt:lpstr>ENGINE &amp; ITS CLASSIFICATION</vt:lpstr>
      <vt:lpstr>Engine</vt:lpstr>
      <vt:lpstr>Heat Engine </vt:lpstr>
      <vt:lpstr>TWO GENERAL CATEGORIES BASED ON DESIGN</vt:lpstr>
      <vt:lpstr>BASED ON DESIGN AND USE</vt:lpstr>
      <vt:lpstr>Classification of IC Engine</vt:lpstr>
      <vt:lpstr>Ignition</vt:lpstr>
      <vt:lpstr>Number of Strokes</vt:lpstr>
      <vt:lpstr>PowerPoint Presentation</vt:lpstr>
      <vt:lpstr>Cylinder Design</vt:lpstr>
      <vt:lpstr>Cylinder Design-cont.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 &amp; ITS CLASSIFICATION</dc:title>
  <dc:creator>Sharmistha Sahu</dc:creator>
  <cp:lastModifiedBy>Sharmistha Sahu</cp:lastModifiedBy>
  <cp:revision>6</cp:revision>
  <dcterms:created xsi:type="dcterms:W3CDTF">2021-01-21T05:15:43Z</dcterms:created>
  <dcterms:modified xsi:type="dcterms:W3CDTF">2021-01-28T07:04:37Z</dcterms:modified>
</cp:coreProperties>
</file>