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5FCE86-D2B7-45B9-BDE5-E789FD1C734A}" type="datetimeFigureOut">
              <a:rPr lang="en-IN" smtClean="0"/>
              <a:t>18-05-2021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2186941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5FCE86-D2B7-45B9-BDE5-E789FD1C734A}" type="datetimeFigureOut">
              <a:rPr lang="en-IN" smtClean="0"/>
              <a:t>18-05-2021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3929596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5FCE86-D2B7-45B9-BDE5-E789FD1C734A}" type="datetimeFigureOut">
              <a:rPr lang="en-IN" smtClean="0"/>
              <a:t>18-05-2021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659616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5FCE86-D2B7-45B9-BDE5-E789FD1C734A}" type="datetimeFigureOut">
              <a:rPr lang="en-IN" smtClean="0"/>
              <a:t>18-05-2021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138701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5FCE86-D2B7-45B9-BDE5-E789FD1C734A}" type="datetimeFigureOut">
              <a:rPr lang="en-IN" smtClean="0"/>
              <a:t>18-05-2021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47530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5FCE86-D2B7-45B9-BDE5-E789FD1C734A}" type="datetimeFigureOut">
              <a:rPr lang="en-IN" smtClean="0"/>
              <a:t>18-05-2021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194815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5FCE86-D2B7-45B9-BDE5-E789FD1C734A}" type="datetimeFigureOut">
              <a:rPr lang="en-IN" smtClean="0"/>
              <a:t>18-05-2021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266588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5FCE86-D2B7-45B9-BDE5-E789FD1C734A}" type="datetimeFigureOut">
              <a:rPr lang="en-IN" smtClean="0"/>
              <a:t>18-05-2021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4217844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FCE86-D2B7-45B9-BDE5-E789FD1C734A}" type="datetimeFigureOut">
              <a:rPr lang="en-IN" smtClean="0"/>
              <a:t>18-05-2021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374388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5FCE86-D2B7-45B9-BDE5-E789FD1C734A}" type="datetimeFigureOut">
              <a:rPr lang="en-IN" smtClean="0"/>
              <a:t>18-05-2021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4125026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5FCE86-D2B7-45B9-BDE5-E789FD1C734A}" type="datetimeFigureOut">
              <a:rPr lang="en-IN" smtClean="0"/>
              <a:t>18-05-2021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948A61-BE13-4C03-BA02-CAE4DF25F190}" type="slidenum">
              <a:rPr lang="en-IN" smtClean="0"/>
              <a:t>‹#›</a:t>
            </a:fld>
            <a:endParaRPr lang="en-IN"/>
          </a:p>
        </p:txBody>
      </p:sp>
    </p:spTree>
    <p:extLst>
      <p:ext uri="{BB962C8B-B14F-4D97-AF65-F5344CB8AC3E}">
        <p14:creationId xmlns:p14="http://schemas.microsoft.com/office/powerpoint/2010/main" val="4003688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FCE86-D2B7-45B9-BDE5-E789FD1C734A}" type="datetimeFigureOut">
              <a:rPr lang="en-IN" smtClean="0"/>
              <a:t>18-05-2021</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48A61-BE13-4C03-BA02-CAE4DF25F190}" type="slidenum">
              <a:rPr lang="en-IN" smtClean="0"/>
              <a:t>‹#›</a:t>
            </a:fld>
            <a:endParaRPr lang="en-IN"/>
          </a:p>
        </p:txBody>
      </p:sp>
    </p:spTree>
    <p:extLst>
      <p:ext uri="{BB962C8B-B14F-4D97-AF65-F5344CB8AC3E}">
        <p14:creationId xmlns:p14="http://schemas.microsoft.com/office/powerpoint/2010/main" val="2545449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E0EB4-DA9F-4C42-BBBF-86D93BF1F4B6}"/>
              </a:ext>
            </a:extLst>
          </p:cNvPr>
          <p:cNvSpPr>
            <a:spLocks noGrp="1"/>
          </p:cNvSpPr>
          <p:nvPr>
            <p:ph type="ctrTitle"/>
          </p:nvPr>
        </p:nvSpPr>
        <p:spPr/>
        <p:txBody>
          <a:bodyPr>
            <a:normAutofit/>
          </a:bodyPr>
          <a:lstStyle/>
          <a:p>
            <a:r>
              <a:rPr lang="en-IN" sz="3200" b="1" i="0" u="none" strike="noStrike" baseline="0" dirty="0">
                <a:solidFill>
                  <a:srgbClr val="FF0000"/>
                </a:solidFill>
                <a:latin typeface="Times-Bold"/>
              </a:rPr>
              <a:t>FUEL SYSTEM OF DIESEL ENGINE</a:t>
            </a:r>
            <a:endParaRPr lang="en-IN" sz="8800" dirty="0">
              <a:solidFill>
                <a:srgbClr val="FF0000"/>
              </a:solidFill>
            </a:endParaRPr>
          </a:p>
        </p:txBody>
      </p:sp>
    </p:spTree>
    <p:extLst>
      <p:ext uri="{BB962C8B-B14F-4D97-AF65-F5344CB8AC3E}">
        <p14:creationId xmlns:p14="http://schemas.microsoft.com/office/powerpoint/2010/main" val="2605917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F724CA-092A-4B45-BF18-A4BB5D009573}"/>
              </a:ext>
            </a:extLst>
          </p:cNvPr>
          <p:cNvSpPr>
            <a:spLocks noGrp="1"/>
          </p:cNvSpPr>
          <p:nvPr>
            <p:ph idx="1"/>
          </p:nvPr>
        </p:nvSpPr>
        <p:spPr>
          <a:xfrm>
            <a:off x="628650" y="1150375"/>
            <a:ext cx="7886700" cy="4351338"/>
          </a:xfrm>
        </p:spPr>
        <p:txBody>
          <a:bodyPr/>
          <a:lstStyle/>
          <a:p>
            <a:pPr algn="l"/>
            <a:r>
              <a:rPr lang="en-US" sz="2800" b="0" i="0" u="none" strike="noStrike" baseline="0" dirty="0">
                <a:latin typeface="Times-Roman"/>
              </a:rPr>
              <a:t>Process of fuel injection in diesel engine is of two types: (</a:t>
            </a:r>
            <a:r>
              <a:rPr lang="en-US" sz="2800" b="0" i="0" u="none" strike="noStrike" baseline="0" dirty="0" err="1">
                <a:latin typeface="Times-Roman"/>
              </a:rPr>
              <a:t>i</a:t>
            </a:r>
            <a:r>
              <a:rPr lang="en-US" sz="2800" b="0" i="0" u="none" strike="noStrike" baseline="0" dirty="0">
                <a:latin typeface="Times-Roman"/>
              </a:rPr>
              <a:t>) Air injection (ii) Solid injection.</a:t>
            </a:r>
          </a:p>
          <a:p>
            <a:pPr algn="l"/>
            <a:r>
              <a:rPr lang="en-US" sz="2800" b="1" i="0" u="none" strike="noStrike" baseline="0" dirty="0">
                <a:latin typeface="Times-Bold"/>
              </a:rPr>
              <a:t>Air injection: </a:t>
            </a:r>
            <a:r>
              <a:rPr lang="en-US" sz="2800" b="0" i="0" u="none" strike="noStrike" baseline="0" dirty="0">
                <a:latin typeface="Times-Roman"/>
              </a:rPr>
              <a:t>In this process, the engine uses compressed air to force the fuel into the cylinder. </a:t>
            </a:r>
          </a:p>
          <a:p>
            <a:pPr algn="l"/>
            <a:r>
              <a:rPr lang="en-US" sz="2800" b="0" i="0" u="none" strike="noStrike" baseline="0" dirty="0">
                <a:latin typeface="Times-Roman"/>
              </a:rPr>
              <a:t>It is a bulky system and hence it is not considered very suitable for vehicles and tractors. </a:t>
            </a:r>
          </a:p>
          <a:p>
            <a:pPr algn="l"/>
            <a:r>
              <a:rPr lang="en-US" sz="2800" b="0" i="0" u="none" strike="noStrike" baseline="0" dirty="0">
                <a:latin typeface="Times-Roman"/>
              </a:rPr>
              <a:t>It is mostly used on </a:t>
            </a:r>
            <a:r>
              <a:rPr lang="en-IN" sz="2800" b="0" i="0" u="none" strike="noStrike" baseline="0" dirty="0">
                <a:latin typeface="Times-Roman"/>
              </a:rPr>
              <a:t>heavy-duty stationary engines.</a:t>
            </a:r>
          </a:p>
          <a:p>
            <a:pPr algn="l"/>
            <a:r>
              <a:rPr lang="en-US" sz="2800" b="1" i="0" u="none" strike="noStrike" baseline="0" dirty="0">
                <a:latin typeface="Times-Bold"/>
              </a:rPr>
              <a:t>Solid injection: </a:t>
            </a:r>
            <a:r>
              <a:rPr lang="en-US" sz="2800" b="0" i="0" u="none" strike="noStrike" baseline="0" dirty="0">
                <a:latin typeface="Times-Roman"/>
              </a:rPr>
              <a:t>A high-pressure pump is used for forcing the fuel into the combustion chamber</a:t>
            </a:r>
            <a:endParaRPr lang="en-IN" dirty="0"/>
          </a:p>
        </p:txBody>
      </p:sp>
    </p:spTree>
    <p:extLst>
      <p:ext uri="{BB962C8B-B14F-4D97-AF65-F5344CB8AC3E}">
        <p14:creationId xmlns:p14="http://schemas.microsoft.com/office/powerpoint/2010/main" val="2867225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66C61-0B3D-4AB9-9A83-14A2C473BCF6}"/>
              </a:ext>
            </a:extLst>
          </p:cNvPr>
          <p:cNvSpPr>
            <a:spLocks noGrp="1"/>
          </p:cNvSpPr>
          <p:nvPr>
            <p:ph type="title"/>
          </p:nvPr>
        </p:nvSpPr>
        <p:spPr>
          <a:xfrm>
            <a:off x="628650" y="350092"/>
            <a:ext cx="7886700" cy="1325563"/>
          </a:xfrm>
        </p:spPr>
        <p:txBody>
          <a:bodyPr/>
          <a:lstStyle/>
          <a:p>
            <a:r>
              <a:rPr lang="en-IN" sz="4000" b="1" dirty="0">
                <a:latin typeface="Times-Bold"/>
              </a:rPr>
              <a:t>FUEL FILTER</a:t>
            </a:r>
            <a:br>
              <a:rPr lang="en-IN" b="1" dirty="0">
                <a:latin typeface="Times-Bold"/>
              </a:rPr>
            </a:br>
            <a:endParaRPr lang="en-IN" dirty="0"/>
          </a:p>
        </p:txBody>
      </p:sp>
      <p:sp>
        <p:nvSpPr>
          <p:cNvPr id="3" name="Content Placeholder 2">
            <a:extLst>
              <a:ext uri="{FF2B5EF4-FFF2-40B4-BE49-F238E27FC236}">
                <a16:creationId xmlns:a16="http://schemas.microsoft.com/office/drawing/2014/main" id="{326B3E8A-21ED-4AE2-9598-725424E3E5EA}"/>
              </a:ext>
            </a:extLst>
          </p:cNvPr>
          <p:cNvSpPr>
            <a:spLocks noGrp="1"/>
          </p:cNvSpPr>
          <p:nvPr>
            <p:ph idx="1"/>
          </p:nvPr>
        </p:nvSpPr>
        <p:spPr>
          <a:xfrm>
            <a:off x="628650" y="1012874"/>
            <a:ext cx="7886700" cy="5845126"/>
          </a:xfrm>
        </p:spPr>
        <p:txBody>
          <a:bodyPr>
            <a:normAutofit/>
          </a:bodyPr>
          <a:lstStyle/>
          <a:p>
            <a:pPr algn="l"/>
            <a:r>
              <a:rPr lang="en-US" sz="1800" b="0" i="0" u="none" strike="noStrike" baseline="0" dirty="0">
                <a:latin typeface="Times-Roman"/>
              </a:rPr>
              <a:t>It is a device to remove dirt from fuel oil. </a:t>
            </a:r>
          </a:p>
          <a:p>
            <a:pPr algn="l"/>
            <a:r>
              <a:rPr lang="en-US" sz="1800" b="0" i="0" u="none" strike="noStrike" baseline="0" dirty="0">
                <a:latin typeface="Times-Roman"/>
              </a:rPr>
              <a:t>Solid particles and dust in diesel fuel are very harmful for giving a fine degree of filtration. </a:t>
            </a:r>
          </a:p>
          <a:p>
            <a:pPr algn="l"/>
            <a:r>
              <a:rPr lang="en-US" sz="1800" b="0" i="0" u="none" strike="noStrike" baseline="0" dirty="0">
                <a:latin typeface="Times-Roman"/>
              </a:rPr>
              <a:t>Fuel injection equipment in diesel engines is extremely sensitive to dirt and solid particles present in fuel. </a:t>
            </a:r>
          </a:p>
          <a:p>
            <a:pPr algn="l"/>
            <a:r>
              <a:rPr lang="en-US" sz="1800" b="0" i="0" u="none" strike="noStrike" baseline="0" dirty="0">
                <a:latin typeface="Times-Roman"/>
              </a:rPr>
              <a:t>A filter is used to remove the dirt and solid particles from the fuel to ensure trouble free fuel supply. </a:t>
            </a:r>
          </a:p>
          <a:p>
            <a:pPr algn="l"/>
            <a:r>
              <a:rPr lang="en-US" sz="1800" b="0" i="0" u="none" strike="noStrike" baseline="0" dirty="0">
                <a:latin typeface="Times-Roman"/>
              </a:rPr>
              <a:t>It consists of a hollow cylindrical element contained in a shell, an annular space being left between the shell and the element. </a:t>
            </a:r>
          </a:p>
          <a:p>
            <a:pPr algn="l"/>
            <a:r>
              <a:rPr lang="en-US" sz="1800" b="0" i="0" u="none" strike="noStrike" baseline="0" dirty="0">
                <a:latin typeface="Times-Roman"/>
              </a:rPr>
              <a:t>The filtering element consists of metal gauge in conjunction with various media such as packed fibers, woven cloth, felt, paper etc. </a:t>
            </a:r>
          </a:p>
          <a:p>
            <a:pPr algn="l"/>
            <a:r>
              <a:rPr lang="en-US" sz="1800" b="0" i="0" u="none" strike="noStrike" baseline="0" dirty="0">
                <a:latin typeface="Times-Roman"/>
              </a:rPr>
              <a:t>These filters are replaced at certain intervals, specified by the manufacturer. Usually there are two filters in diesel engine:</a:t>
            </a:r>
          </a:p>
          <a:p>
            <a:pPr algn="l"/>
            <a:r>
              <a:rPr lang="en-US" sz="1800" b="0" i="0" u="none" strike="noStrike" baseline="0" dirty="0">
                <a:latin typeface="Times-Roman"/>
              </a:rPr>
              <a:t> (1) Primary filter and </a:t>
            </a:r>
          </a:p>
          <a:p>
            <a:pPr algn="l"/>
            <a:r>
              <a:rPr lang="en-US" sz="1800" b="0" i="0" u="none" strike="noStrike" baseline="0" dirty="0">
                <a:latin typeface="Times-Roman"/>
              </a:rPr>
              <a:t>(2) Secondary filter. </a:t>
            </a:r>
          </a:p>
          <a:p>
            <a:pPr algn="l"/>
            <a:r>
              <a:rPr lang="en-US" sz="1800" b="0" i="0" u="none" strike="noStrike" baseline="0" dirty="0">
                <a:latin typeface="Times-Roman"/>
              </a:rPr>
              <a:t>The primary filter removes water and coarse particle of dirt from the fuel. The secondary filter removes fine sediments from the fuel.</a:t>
            </a:r>
            <a:endParaRPr lang="en-IN" dirty="0"/>
          </a:p>
        </p:txBody>
      </p:sp>
    </p:spTree>
    <p:extLst>
      <p:ext uri="{BB962C8B-B14F-4D97-AF65-F5344CB8AC3E}">
        <p14:creationId xmlns:p14="http://schemas.microsoft.com/office/powerpoint/2010/main" val="271808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0A4D9FB-0006-4364-984F-BDEA5C3DF6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3601" y="731521"/>
            <a:ext cx="5896798" cy="5389382"/>
          </a:xfrm>
        </p:spPr>
      </p:pic>
    </p:spTree>
    <p:extLst>
      <p:ext uri="{BB962C8B-B14F-4D97-AF65-F5344CB8AC3E}">
        <p14:creationId xmlns:p14="http://schemas.microsoft.com/office/powerpoint/2010/main" val="293388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97D7CC-A731-4125-B35F-AE6FC923DC67}"/>
              </a:ext>
            </a:extLst>
          </p:cNvPr>
          <p:cNvSpPr>
            <a:spLocks noGrp="1"/>
          </p:cNvSpPr>
          <p:nvPr>
            <p:ph idx="1"/>
          </p:nvPr>
        </p:nvSpPr>
        <p:spPr>
          <a:xfrm>
            <a:off x="628650" y="422031"/>
            <a:ext cx="7886700" cy="5754932"/>
          </a:xfrm>
        </p:spPr>
        <p:txBody>
          <a:bodyPr>
            <a:normAutofit/>
          </a:bodyPr>
          <a:lstStyle/>
          <a:p>
            <a:pPr algn="l"/>
            <a:r>
              <a:rPr lang="en-US" sz="2400" b="0" i="0" u="none" strike="noStrike" baseline="0" dirty="0">
                <a:latin typeface="Times-Roman"/>
              </a:rPr>
              <a:t>During engine operation, the fuel is supplied by gravity from fuel tank to the primary filter where coarse impurities are removed. </a:t>
            </a:r>
          </a:p>
          <a:p>
            <a:pPr algn="l"/>
            <a:r>
              <a:rPr lang="en-US" sz="2400" b="0" i="0" u="none" strike="noStrike" baseline="0" dirty="0">
                <a:latin typeface="Times-Roman"/>
              </a:rPr>
              <a:t>From the primary filter, the fuel is drawn by fuel transfer pump and is delivered to fuel injection pump through second fuel filter. </a:t>
            </a:r>
          </a:p>
          <a:p>
            <a:pPr algn="l"/>
            <a:r>
              <a:rPr lang="en-US" sz="2400" b="0" i="0" u="none" strike="noStrike" baseline="0" dirty="0">
                <a:latin typeface="Times-Roman"/>
              </a:rPr>
              <a:t>The fuel injection pump supplies fuel under high pressure to the injectors through high pressure pipes. </a:t>
            </a:r>
          </a:p>
          <a:p>
            <a:pPr algn="l"/>
            <a:r>
              <a:rPr lang="en-US" sz="2400" b="0" i="0" u="none" strike="noStrike" baseline="0" dirty="0">
                <a:latin typeface="Times-Roman"/>
              </a:rPr>
              <a:t>The injectors atomize the fuel and inject it into the combustion chamber of the engine. </a:t>
            </a:r>
          </a:p>
          <a:p>
            <a:pPr algn="l"/>
            <a:r>
              <a:rPr lang="en-US" sz="2400" b="0" i="0" u="none" strike="noStrike" baseline="0" dirty="0">
                <a:latin typeface="Times-Roman"/>
              </a:rPr>
              <a:t>The fuel injection pump is fed with fuel in abundance. The excess fuel is by-passed to the intake side of the fuel transfer pump through a relief valve.</a:t>
            </a:r>
            <a:endParaRPr lang="en-IN" sz="3600" dirty="0"/>
          </a:p>
        </p:txBody>
      </p:sp>
    </p:spTree>
    <p:extLst>
      <p:ext uri="{BB962C8B-B14F-4D97-AF65-F5344CB8AC3E}">
        <p14:creationId xmlns:p14="http://schemas.microsoft.com/office/powerpoint/2010/main" val="300793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6307F-0DB3-4556-A2F3-790B2A00970A}"/>
              </a:ext>
            </a:extLst>
          </p:cNvPr>
          <p:cNvSpPr>
            <a:spLocks noGrp="1"/>
          </p:cNvSpPr>
          <p:nvPr>
            <p:ph type="title"/>
          </p:nvPr>
        </p:nvSpPr>
        <p:spPr/>
        <p:txBody>
          <a:bodyPr/>
          <a:lstStyle/>
          <a:p>
            <a:r>
              <a:rPr lang="en-US" dirty="0">
                <a:solidFill>
                  <a:srgbClr val="FF0000"/>
                </a:solidFill>
              </a:rPr>
              <a:t>COMPONENTS-</a:t>
            </a:r>
            <a:endParaRPr lang="en-IN" dirty="0">
              <a:solidFill>
                <a:srgbClr val="FF0000"/>
              </a:solidFill>
            </a:endParaRPr>
          </a:p>
        </p:txBody>
      </p:sp>
      <p:sp>
        <p:nvSpPr>
          <p:cNvPr id="3" name="Content Placeholder 2">
            <a:extLst>
              <a:ext uri="{FF2B5EF4-FFF2-40B4-BE49-F238E27FC236}">
                <a16:creationId xmlns:a16="http://schemas.microsoft.com/office/drawing/2014/main" id="{E6BEB028-DBE8-430D-88AE-E6A9138814F6}"/>
              </a:ext>
            </a:extLst>
          </p:cNvPr>
          <p:cNvSpPr>
            <a:spLocks noGrp="1"/>
          </p:cNvSpPr>
          <p:nvPr>
            <p:ph idx="1"/>
          </p:nvPr>
        </p:nvSpPr>
        <p:spPr/>
        <p:txBody>
          <a:bodyPr>
            <a:normAutofit/>
          </a:bodyPr>
          <a:lstStyle/>
          <a:p>
            <a:pPr algn="l"/>
            <a:r>
              <a:rPr lang="en-US" sz="2400" b="0" i="0" u="none" strike="noStrike" baseline="0" dirty="0">
                <a:latin typeface="Times-Roman"/>
              </a:rPr>
              <a:t>The main components of the fuel system in diesel engine are: </a:t>
            </a:r>
          </a:p>
          <a:p>
            <a:pPr algn="l"/>
            <a:r>
              <a:rPr lang="en-US" sz="2400" b="0" i="0" u="none" strike="noStrike" baseline="0" dirty="0">
                <a:latin typeface="Times-Roman"/>
              </a:rPr>
              <a:t>(1) fuel filter </a:t>
            </a:r>
          </a:p>
          <a:p>
            <a:pPr algn="l"/>
            <a:r>
              <a:rPr lang="en-US" sz="2400" b="0" i="0" u="none" strike="noStrike" baseline="0" dirty="0">
                <a:latin typeface="Times-Roman"/>
              </a:rPr>
              <a:t>(2) fuel lift pump </a:t>
            </a:r>
          </a:p>
          <a:p>
            <a:pPr algn="l"/>
            <a:r>
              <a:rPr lang="en-US" sz="2400" b="0" i="0" u="none" strike="noStrike" baseline="0" dirty="0">
                <a:latin typeface="Times-Roman"/>
              </a:rPr>
              <a:t>(3) fuel injection pump </a:t>
            </a:r>
          </a:p>
          <a:p>
            <a:pPr algn="l"/>
            <a:r>
              <a:rPr lang="en-US" sz="2400" b="0" i="0" u="none" strike="noStrike" baseline="0" dirty="0">
                <a:latin typeface="Times-Roman"/>
              </a:rPr>
              <a:t>(4) atomizers </a:t>
            </a:r>
          </a:p>
          <a:p>
            <a:pPr algn="l"/>
            <a:r>
              <a:rPr lang="en-US" sz="2400" b="0" i="0" u="none" strike="noStrike" baseline="0" dirty="0">
                <a:latin typeface="Times-Roman"/>
              </a:rPr>
              <a:t>(5) high pressure pipe.</a:t>
            </a:r>
            <a:endParaRPr lang="en-IN" sz="3600" dirty="0"/>
          </a:p>
        </p:txBody>
      </p:sp>
    </p:spTree>
    <p:extLst>
      <p:ext uri="{BB962C8B-B14F-4D97-AF65-F5344CB8AC3E}">
        <p14:creationId xmlns:p14="http://schemas.microsoft.com/office/powerpoint/2010/main" val="616484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5A54E62-5BCD-4FE8-A5B9-1B7E579A15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09822"/>
            <a:ext cx="9144000" cy="3910817"/>
          </a:xfrm>
        </p:spPr>
      </p:pic>
    </p:spTree>
    <p:extLst>
      <p:ext uri="{BB962C8B-B14F-4D97-AF65-F5344CB8AC3E}">
        <p14:creationId xmlns:p14="http://schemas.microsoft.com/office/powerpoint/2010/main" val="2066204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803019-6584-4708-8396-5884D9FB73C8}"/>
              </a:ext>
            </a:extLst>
          </p:cNvPr>
          <p:cNvSpPr>
            <a:spLocks noGrp="1"/>
          </p:cNvSpPr>
          <p:nvPr>
            <p:ph idx="1"/>
          </p:nvPr>
        </p:nvSpPr>
        <p:spPr>
          <a:xfrm>
            <a:off x="628650" y="478302"/>
            <a:ext cx="7886700" cy="5698661"/>
          </a:xfrm>
        </p:spPr>
        <p:txBody>
          <a:bodyPr>
            <a:normAutofit/>
          </a:bodyPr>
          <a:lstStyle/>
          <a:p>
            <a:pPr algn="l"/>
            <a:r>
              <a:rPr lang="en-US" sz="2400" b="0" i="0" u="none" strike="noStrike" baseline="0" dirty="0">
                <a:latin typeface="Times-Roman"/>
              </a:rPr>
              <a:t>Two conditions are essential for efficient operation of fuel system: </a:t>
            </a:r>
          </a:p>
          <a:p>
            <a:pPr algn="l"/>
            <a:r>
              <a:rPr lang="en-US" sz="2400" b="0" i="0" u="none" strike="noStrike" baseline="0" dirty="0">
                <a:latin typeface="Times-Roman"/>
              </a:rPr>
              <a:t>(</a:t>
            </a:r>
            <a:r>
              <a:rPr lang="en-US" sz="2400" b="0" i="0" u="none" strike="noStrike" baseline="0" dirty="0" err="1">
                <a:latin typeface="Times-Roman"/>
              </a:rPr>
              <a:t>i</a:t>
            </a:r>
            <a:r>
              <a:rPr lang="en-US" sz="2400" b="0" i="0" u="none" strike="noStrike" baseline="0" dirty="0">
                <a:latin typeface="Times-Roman"/>
              </a:rPr>
              <a:t>) The fuel oil should be clean, free from water, suspended dirt, sand or other foreign matter. </a:t>
            </a:r>
          </a:p>
          <a:p>
            <a:pPr algn="l"/>
            <a:r>
              <a:rPr lang="en-US" sz="2400" b="0" i="0" u="none" strike="noStrike" baseline="0" dirty="0">
                <a:latin typeface="Times-Roman"/>
              </a:rPr>
              <a:t>(ii) The fuel injection pump should create proper pressure, so that diesel fuel may be perfectly atomized by injectors and be injected in proper time and in proper quantity in the engine cylinder. </a:t>
            </a:r>
          </a:p>
          <a:p>
            <a:pPr algn="l"/>
            <a:r>
              <a:rPr lang="en-US" sz="2400" b="0" i="0" u="none" strike="noStrike" baseline="0" dirty="0">
                <a:latin typeface="Times-Roman"/>
              </a:rPr>
              <a:t>Fuel should be filtered before filling the tank also. </a:t>
            </a:r>
          </a:p>
          <a:p>
            <a:pPr algn="l"/>
            <a:r>
              <a:rPr lang="en-US" sz="2400" b="0" i="0" u="none" strike="noStrike" baseline="0" dirty="0">
                <a:latin typeface="Times-Roman"/>
              </a:rPr>
              <a:t>If these precautions are followed, ninety per cent of diesel engine troubles are eliminated.</a:t>
            </a:r>
            <a:endParaRPr lang="en-IN" sz="3600" dirty="0"/>
          </a:p>
        </p:txBody>
      </p:sp>
    </p:spTree>
    <p:extLst>
      <p:ext uri="{BB962C8B-B14F-4D97-AF65-F5344CB8AC3E}">
        <p14:creationId xmlns:p14="http://schemas.microsoft.com/office/powerpoint/2010/main" val="4212401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138C2-ABB3-4437-ACFB-5C63470543A9}"/>
              </a:ext>
            </a:extLst>
          </p:cNvPr>
          <p:cNvSpPr>
            <a:spLocks noGrp="1"/>
          </p:cNvSpPr>
          <p:nvPr>
            <p:ph type="title"/>
          </p:nvPr>
        </p:nvSpPr>
        <p:spPr/>
        <p:txBody>
          <a:bodyPr>
            <a:normAutofit/>
          </a:bodyPr>
          <a:lstStyle/>
          <a:p>
            <a:pPr algn="ctr"/>
            <a:r>
              <a:rPr lang="en-US" sz="2000" b="1" i="0" u="none" strike="noStrike" baseline="0" dirty="0">
                <a:solidFill>
                  <a:srgbClr val="FF0000"/>
                </a:solidFill>
                <a:latin typeface="Times-Bold"/>
              </a:rPr>
              <a:t>FUEL LIFT PUMP (FEED PUMP OR TRANSFER PUMP)</a:t>
            </a:r>
            <a:endParaRPr lang="en-IN" sz="4800" dirty="0">
              <a:solidFill>
                <a:srgbClr val="FF0000"/>
              </a:solidFill>
            </a:endParaRPr>
          </a:p>
        </p:txBody>
      </p:sp>
      <p:sp>
        <p:nvSpPr>
          <p:cNvPr id="3" name="Content Placeholder 2">
            <a:extLst>
              <a:ext uri="{FF2B5EF4-FFF2-40B4-BE49-F238E27FC236}">
                <a16:creationId xmlns:a16="http://schemas.microsoft.com/office/drawing/2014/main" id="{CC0104A6-F895-4F30-B60C-00DD0A2AA391}"/>
              </a:ext>
            </a:extLst>
          </p:cNvPr>
          <p:cNvSpPr>
            <a:spLocks noGrp="1"/>
          </p:cNvSpPr>
          <p:nvPr>
            <p:ph idx="1"/>
          </p:nvPr>
        </p:nvSpPr>
        <p:spPr>
          <a:xfrm>
            <a:off x="628650" y="1463040"/>
            <a:ext cx="7886700" cy="4713923"/>
          </a:xfrm>
        </p:spPr>
        <p:txBody>
          <a:bodyPr>
            <a:normAutofit fontScale="92500" lnSpcReduction="10000"/>
          </a:bodyPr>
          <a:lstStyle/>
          <a:p>
            <a:pPr algn="l"/>
            <a:r>
              <a:rPr lang="en-US" sz="2400" b="0" i="0" u="none" strike="noStrike" baseline="0" dirty="0">
                <a:latin typeface="Times-Roman"/>
              </a:rPr>
              <a:t>It is a pump, which transfers fuel from the fuel line to the fuel injection pump. It is mounted on the body of fuel injection pump. It delivers adequate amount of fuel to the injection pump. </a:t>
            </a:r>
          </a:p>
          <a:p>
            <a:pPr algn="l"/>
            <a:r>
              <a:rPr lang="en-US" sz="2400" b="0" i="0" u="none" strike="noStrike" baseline="0" dirty="0">
                <a:latin typeface="Times-Roman"/>
              </a:rPr>
              <a:t>The pump consists of: </a:t>
            </a:r>
          </a:p>
          <a:p>
            <a:pPr algn="l"/>
            <a:r>
              <a:rPr lang="en-US" sz="2400" b="0" i="0" u="none" strike="noStrike" baseline="0" dirty="0">
                <a:latin typeface="Times-Roman"/>
              </a:rPr>
              <a:t>(I)body (2) piston (3) inlet valve and (4) pressure valve. </a:t>
            </a:r>
          </a:p>
          <a:p>
            <a:pPr algn="l"/>
            <a:r>
              <a:rPr lang="en-US" sz="2400" b="0" i="0" u="none" strike="noStrike" baseline="0" dirty="0">
                <a:latin typeface="Times-Roman"/>
              </a:rPr>
              <a:t>The valves are tightly pressed against their seats by springs. </a:t>
            </a:r>
          </a:p>
          <a:p>
            <a:pPr algn="l"/>
            <a:r>
              <a:rPr lang="en-US" sz="2400" b="0" i="0" u="none" strike="noStrike" baseline="0" dirty="0">
                <a:latin typeface="Times-Roman"/>
              </a:rPr>
              <a:t>The piston is free to slide in the bore. </a:t>
            </a:r>
          </a:p>
          <a:p>
            <a:pPr algn="l"/>
            <a:r>
              <a:rPr lang="en-US" sz="2400" b="0" i="0" u="none" strike="noStrike" baseline="0" dirty="0">
                <a:latin typeface="Times-Roman"/>
              </a:rPr>
              <a:t>The fuel contained in the space below the piston is forced to flow through secondary fuel filter to the injection pump. </a:t>
            </a:r>
          </a:p>
          <a:p>
            <a:pPr algn="l"/>
            <a:r>
              <a:rPr lang="en-US" sz="2400" b="0" i="0" u="none" strike="noStrike" baseline="0" dirty="0">
                <a:latin typeface="Times-Roman"/>
              </a:rPr>
              <a:t>At the same time downward movement of the piston creates a depression in the space above the piston which, causes the fuel to be drawn in the transfer pump from the fuel tank through the inlet valve and the primary filter.</a:t>
            </a:r>
            <a:endParaRPr lang="en-IN" sz="3600" dirty="0"/>
          </a:p>
        </p:txBody>
      </p:sp>
    </p:spTree>
    <p:extLst>
      <p:ext uri="{BB962C8B-B14F-4D97-AF65-F5344CB8AC3E}">
        <p14:creationId xmlns:p14="http://schemas.microsoft.com/office/powerpoint/2010/main" val="2373098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46618-FCC9-430C-A6C6-AF46620C79CE}"/>
              </a:ext>
            </a:extLst>
          </p:cNvPr>
          <p:cNvSpPr>
            <a:spLocks noGrp="1"/>
          </p:cNvSpPr>
          <p:nvPr>
            <p:ph type="title"/>
          </p:nvPr>
        </p:nvSpPr>
        <p:spPr/>
        <p:txBody>
          <a:bodyPr/>
          <a:lstStyle/>
          <a:p>
            <a:r>
              <a:rPr lang="en-IN" sz="4000" b="1" dirty="0">
                <a:latin typeface="Times-Bold"/>
              </a:rPr>
              <a:t>FUEL INJECTING PUMP</a:t>
            </a:r>
            <a:br>
              <a:rPr lang="en-IN" sz="4000" b="1" dirty="0">
                <a:latin typeface="Times-Bold"/>
              </a:rPr>
            </a:br>
            <a:endParaRPr lang="en-IN" dirty="0"/>
          </a:p>
        </p:txBody>
      </p:sp>
      <p:sp>
        <p:nvSpPr>
          <p:cNvPr id="3" name="Content Placeholder 2">
            <a:extLst>
              <a:ext uri="{FF2B5EF4-FFF2-40B4-BE49-F238E27FC236}">
                <a16:creationId xmlns:a16="http://schemas.microsoft.com/office/drawing/2014/main" id="{7093AE38-0F37-4369-B702-C506CE0299D7}"/>
              </a:ext>
            </a:extLst>
          </p:cNvPr>
          <p:cNvSpPr>
            <a:spLocks noGrp="1"/>
          </p:cNvSpPr>
          <p:nvPr>
            <p:ph idx="1"/>
          </p:nvPr>
        </p:nvSpPr>
        <p:spPr/>
        <p:txBody>
          <a:bodyPr/>
          <a:lstStyle/>
          <a:p>
            <a:pPr algn="l"/>
            <a:r>
              <a:rPr lang="en-US" b="0" i="0" u="none" strike="noStrike" baseline="0" dirty="0">
                <a:latin typeface="Times-Roman"/>
              </a:rPr>
              <a:t>It is a pump, which delivers metered quantity of fuel to each cylinder at appropriate time under high pressure. </a:t>
            </a:r>
          </a:p>
          <a:p>
            <a:pPr algn="l"/>
            <a:r>
              <a:rPr lang="en-US" b="0" i="0" u="none" strike="noStrike" baseline="0" dirty="0">
                <a:latin typeface="Times-Roman"/>
              </a:rPr>
              <a:t>Tractor engines may use two types of fuel injection pump: </a:t>
            </a:r>
          </a:p>
          <a:p>
            <a:pPr algn="l"/>
            <a:r>
              <a:rPr lang="en-US" b="0" i="0" u="none" strike="noStrike" baseline="0" dirty="0">
                <a:latin typeface="Times-Roman"/>
              </a:rPr>
              <a:t>(</a:t>
            </a:r>
            <a:r>
              <a:rPr lang="en-US" b="0" i="0" u="none" strike="noStrike" baseline="0" dirty="0" err="1">
                <a:latin typeface="Times-Roman"/>
              </a:rPr>
              <a:t>i</a:t>
            </a:r>
            <a:r>
              <a:rPr lang="en-US" b="0" i="0" u="none" strike="noStrike" baseline="0" dirty="0">
                <a:latin typeface="Times-Roman"/>
              </a:rPr>
              <a:t>) Multi-element pump and </a:t>
            </a:r>
          </a:p>
          <a:p>
            <a:pPr algn="l"/>
            <a:r>
              <a:rPr lang="en-US" b="0" i="0" u="none" strike="noStrike" baseline="0" dirty="0">
                <a:latin typeface="Times-Roman"/>
              </a:rPr>
              <a:t>(ii) Distributor (Rotary) type pump</a:t>
            </a:r>
            <a:r>
              <a:rPr lang="en-US" sz="1800" b="0" i="0" u="none" strike="noStrike" baseline="0" dirty="0">
                <a:latin typeface="Times-Roman"/>
              </a:rPr>
              <a:t>.</a:t>
            </a:r>
          </a:p>
        </p:txBody>
      </p:sp>
    </p:spTree>
    <p:extLst>
      <p:ext uri="{BB962C8B-B14F-4D97-AF65-F5344CB8AC3E}">
        <p14:creationId xmlns:p14="http://schemas.microsoft.com/office/powerpoint/2010/main" val="3985339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845E-A8C8-4FC5-A459-E669CF79B228}"/>
              </a:ext>
            </a:extLst>
          </p:cNvPr>
          <p:cNvSpPr>
            <a:spLocks noGrp="1"/>
          </p:cNvSpPr>
          <p:nvPr>
            <p:ph type="title"/>
          </p:nvPr>
        </p:nvSpPr>
        <p:spPr/>
        <p:txBody>
          <a:bodyPr/>
          <a:lstStyle/>
          <a:p>
            <a:r>
              <a:rPr lang="en-US" b="1" dirty="0">
                <a:latin typeface="Times-Bold"/>
              </a:rPr>
              <a:t>Fuel Injector</a:t>
            </a:r>
            <a:r>
              <a:rPr lang="en-US" dirty="0">
                <a:latin typeface="Times-Roman"/>
              </a:rPr>
              <a:t>: </a:t>
            </a:r>
            <a:endParaRPr lang="en-IN" dirty="0"/>
          </a:p>
        </p:txBody>
      </p:sp>
      <p:sp>
        <p:nvSpPr>
          <p:cNvPr id="3" name="Content Placeholder 2">
            <a:extLst>
              <a:ext uri="{FF2B5EF4-FFF2-40B4-BE49-F238E27FC236}">
                <a16:creationId xmlns:a16="http://schemas.microsoft.com/office/drawing/2014/main" id="{84ACEA9C-70FA-4CEA-B819-5C598392CB3A}"/>
              </a:ext>
            </a:extLst>
          </p:cNvPr>
          <p:cNvSpPr>
            <a:spLocks noGrp="1"/>
          </p:cNvSpPr>
          <p:nvPr>
            <p:ph idx="1"/>
          </p:nvPr>
        </p:nvSpPr>
        <p:spPr/>
        <p:txBody>
          <a:bodyPr>
            <a:normAutofit lnSpcReduction="10000"/>
          </a:bodyPr>
          <a:lstStyle/>
          <a:p>
            <a:pPr algn="l"/>
            <a:r>
              <a:rPr lang="en-US" sz="2800" b="0" i="0" u="none" strike="noStrike" baseline="0" dirty="0">
                <a:latin typeface="Times-Roman"/>
              </a:rPr>
              <a:t>It is the component, which delivers finely atomized fuel under high pressure to the combustion chamber of the engine. </a:t>
            </a:r>
          </a:p>
          <a:p>
            <a:pPr algn="l"/>
            <a:r>
              <a:rPr lang="en-US" sz="2800" b="0" i="0" u="none" strike="noStrike" baseline="0" dirty="0">
                <a:latin typeface="Times-Roman"/>
              </a:rPr>
              <a:t>Modern tractor engines use fuel injectors, which have multiple holes.</a:t>
            </a:r>
          </a:p>
          <a:p>
            <a:pPr algn="l"/>
            <a:r>
              <a:rPr lang="en-US" sz="2800" b="0" i="0" u="none" strike="noStrike" baseline="0" dirty="0">
                <a:solidFill>
                  <a:schemeClr val="accent1"/>
                </a:solidFill>
                <a:latin typeface="Times-Roman"/>
              </a:rPr>
              <a:t>Main parts of injector are: </a:t>
            </a:r>
            <a:r>
              <a:rPr lang="en-US" sz="2800" b="0" i="0" u="none" strike="noStrike" baseline="0" dirty="0">
                <a:latin typeface="Times-Roman"/>
              </a:rPr>
              <a:t>nozzle body and needle valve. </a:t>
            </a:r>
          </a:p>
          <a:p>
            <a:pPr algn="l"/>
            <a:r>
              <a:rPr lang="en-US" sz="2800" b="0" i="0" u="none" strike="noStrike" baseline="0" dirty="0">
                <a:latin typeface="Times-Roman"/>
              </a:rPr>
              <a:t>The nozzle body and needle valve are fabricated from alloy steel. </a:t>
            </a:r>
          </a:p>
          <a:p>
            <a:pPr algn="l"/>
            <a:r>
              <a:rPr lang="en-US" sz="2800" b="0" i="0" u="none" strike="noStrike" baseline="0" dirty="0">
                <a:latin typeface="Times-Roman"/>
              </a:rPr>
              <a:t>The needle valve is pressed </a:t>
            </a:r>
            <a:r>
              <a:rPr lang="en-US" dirty="0">
                <a:latin typeface="Times-Roman"/>
              </a:rPr>
              <a:t>to deliver the fuel</a:t>
            </a:r>
            <a:r>
              <a:rPr lang="en-US" sz="2800" b="0" i="0" u="none" strike="noStrike" baseline="0" dirty="0">
                <a:latin typeface="Times-Roman"/>
              </a:rPr>
              <a:t>.</a:t>
            </a:r>
            <a:endParaRPr lang="en-IN" dirty="0"/>
          </a:p>
          <a:p>
            <a:endParaRPr lang="en-IN" dirty="0"/>
          </a:p>
        </p:txBody>
      </p:sp>
    </p:spTree>
    <p:extLst>
      <p:ext uri="{BB962C8B-B14F-4D97-AF65-F5344CB8AC3E}">
        <p14:creationId xmlns:p14="http://schemas.microsoft.com/office/powerpoint/2010/main" val="2285087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D87CA-ABAE-4A18-A4FF-911AEA73DDC1}"/>
              </a:ext>
            </a:extLst>
          </p:cNvPr>
          <p:cNvSpPr>
            <a:spLocks noGrp="1"/>
          </p:cNvSpPr>
          <p:nvPr>
            <p:ph type="title"/>
          </p:nvPr>
        </p:nvSpPr>
        <p:spPr/>
        <p:txBody>
          <a:bodyPr/>
          <a:lstStyle/>
          <a:p>
            <a:r>
              <a:rPr lang="en-IN" b="1" dirty="0">
                <a:latin typeface="Times-Bold"/>
              </a:rPr>
              <a:t>FUEL INJECTION SYSTEM</a:t>
            </a:r>
            <a:br>
              <a:rPr lang="en-IN" b="1" dirty="0">
                <a:latin typeface="Times-Bold"/>
              </a:rPr>
            </a:br>
            <a:endParaRPr lang="en-IN" dirty="0"/>
          </a:p>
        </p:txBody>
      </p:sp>
      <p:sp>
        <p:nvSpPr>
          <p:cNvPr id="3" name="Content Placeholder 2">
            <a:extLst>
              <a:ext uri="{FF2B5EF4-FFF2-40B4-BE49-F238E27FC236}">
                <a16:creationId xmlns:a16="http://schemas.microsoft.com/office/drawing/2014/main" id="{7A30C01C-2A77-4853-947D-B9DA1BCCB6F1}"/>
              </a:ext>
            </a:extLst>
          </p:cNvPr>
          <p:cNvSpPr>
            <a:spLocks noGrp="1"/>
          </p:cNvSpPr>
          <p:nvPr>
            <p:ph idx="1"/>
          </p:nvPr>
        </p:nvSpPr>
        <p:spPr>
          <a:xfrm>
            <a:off x="628650" y="1125415"/>
            <a:ext cx="7886700" cy="5051548"/>
          </a:xfrm>
        </p:spPr>
        <p:txBody>
          <a:bodyPr>
            <a:normAutofit/>
          </a:bodyPr>
          <a:lstStyle/>
          <a:p>
            <a:pPr algn="l"/>
            <a:r>
              <a:rPr lang="en-US" sz="2000" b="0" i="0" u="none" strike="noStrike" baseline="0" dirty="0">
                <a:latin typeface="Times-Roman"/>
              </a:rPr>
              <a:t>Diesel fuel is injected in diesel engine through injectors with the help of fuel injection pump. The system using injectors, fuel injection pump, fuel filter, and fuel lines is called fuel injection system. </a:t>
            </a:r>
          </a:p>
          <a:p>
            <a:pPr algn="l"/>
            <a:r>
              <a:rPr lang="en-US" sz="2000" b="0" i="0" u="none" strike="noStrike" baseline="0" dirty="0">
                <a:latin typeface="Times-Roman"/>
              </a:rPr>
              <a:t>The main functions of fuel injection system are:</a:t>
            </a:r>
          </a:p>
          <a:p>
            <a:pPr algn="l"/>
            <a:r>
              <a:rPr lang="en-US" sz="2000" b="0" i="0" u="none" strike="noStrike" baseline="0" dirty="0">
                <a:latin typeface="Times-Roman"/>
              </a:rPr>
              <a:t>(</a:t>
            </a:r>
            <a:r>
              <a:rPr lang="en-US" sz="2000" b="0" i="0" u="none" strike="noStrike" baseline="0" dirty="0" err="1">
                <a:latin typeface="Times-Roman"/>
              </a:rPr>
              <a:t>i</a:t>
            </a:r>
            <a:r>
              <a:rPr lang="en-US" sz="2000" b="0" i="0" u="none" strike="noStrike" baseline="0" dirty="0">
                <a:latin typeface="Times-Roman"/>
              </a:rPr>
              <a:t>) To measure the correct amount of fuel required by engine speed and load,</a:t>
            </a:r>
          </a:p>
          <a:p>
            <a:pPr algn="l"/>
            <a:r>
              <a:rPr lang="en-US" sz="2000" b="0" i="0" u="none" strike="noStrike" baseline="0" dirty="0">
                <a:latin typeface="Times-Roman"/>
              </a:rPr>
              <a:t>(ii) To maintain correct timing for beginning and end of injection,</a:t>
            </a:r>
          </a:p>
          <a:p>
            <a:pPr algn="l"/>
            <a:r>
              <a:rPr lang="en-US" sz="2000" b="0" i="0" u="none" strike="noStrike" baseline="0" dirty="0">
                <a:latin typeface="Times-Roman"/>
              </a:rPr>
              <a:t>(iii) To inject the fuel into the combustion space against high compression pressure.</a:t>
            </a:r>
          </a:p>
          <a:p>
            <a:pPr algn="l"/>
            <a:r>
              <a:rPr lang="en-US" sz="2000" b="0" i="0" u="none" strike="noStrike" baseline="0" dirty="0">
                <a:latin typeface="Times-Roman"/>
              </a:rPr>
              <a:t>(iv) To atomize the fuel for quick ignition.</a:t>
            </a:r>
            <a:endParaRPr lang="en-IN" sz="3200" dirty="0"/>
          </a:p>
        </p:txBody>
      </p:sp>
    </p:spTree>
    <p:extLst>
      <p:ext uri="{BB962C8B-B14F-4D97-AF65-F5344CB8AC3E}">
        <p14:creationId xmlns:p14="http://schemas.microsoft.com/office/powerpoint/2010/main" val="30024480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911</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Times-Bold</vt:lpstr>
      <vt:lpstr>Times-Roman</vt:lpstr>
      <vt:lpstr>Office Theme</vt:lpstr>
      <vt:lpstr>FUEL SYSTEM OF DIESEL ENGINE</vt:lpstr>
      <vt:lpstr>PowerPoint Presentation</vt:lpstr>
      <vt:lpstr>COMPONENTS-</vt:lpstr>
      <vt:lpstr>PowerPoint Presentation</vt:lpstr>
      <vt:lpstr>PowerPoint Presentation</vt:lpstr>
      <vt:lpstr>FUEL LIFT PUMP (FEED PUMP OR TRANSFER PUMP)</vt:lpstr>
      <vt:lpstr>FUEL INJECTING PUMP </vt:lpstr>
      <vt:lpstr>Fuel Injector: </vt:lpstr>
      <vt:lpstr>FUEL INJECTION SYSTEM </vt:lpstr>
      <vt:lpstr>PowerPoint Presentation</vt:lpstr>
      <vt:lpstr>FUEL FILTER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FUEL SYSTEM OF DIESEL ENGINE</dc:title>
  <dc:creator>Sharmistha Sahu</dc:creator>
  <cp:lastModifiedBy>Sharmistha Sahu</cp:lastModifiedBy>
  <cp:revision>6</cp:revision>
  <dcterms:created xsi:type="dcterms:W3CDTF">2021-03-24T04:09:45Z</dcterms:created>
  <dcterms:modified xsi:type="dcterms:W3CDTF">2021-05-18T04:25:57Z</dcterms:modified>
</cp:coreProperties>
</file>