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5E1B31-9185-4988-8634-49B33F4BB9F2}" type="datetimeFigureOut">
              <a:rPr lang="en-US" smtClean="0"/>
              <a:pPr/>
              <a:t>6/27/2022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48397A-0045-443E-B4AD-7AA52F7EF007}"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448397A-0045-443E-B4AD-7AA52F7EF007}" type="slidenum">
              <a:rPr lang="en-IN" smtClean="0"/>
              <a:pPr/>
              <a:t>9</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mbaknol.com/managerial-economics/keynesian-theory-of-trade-cycl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smtClean="0">
                <a:solidFill>
                  <a:srgbClr val="7030A0"/>
                </a:solidFill>
                <a:latin typeface="Algerian" pitchFamily="82" charset="0"/>
              </a:rPr>
              <a:t>Agricultural Prices and Policy</a:t>
            </a:r>
            <a:endParaRPr lang="en-IN" dirty="0">
              <a:solidFill>
                <a:srgbClr val="7030A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txBody>
          <a:bodyPr>
            <a:normAutofit fontScale="90000"/>
          </a:bodyPr>
          <a:lstStyle/>
          <a:p>
            <a:r>
              <a:rPr lang="en-IN" b="1" dirty="0" smtClean="0">
                <a:solidFill>
                  <a:srgbClr val="7030A0"/>
                </a:solidFill>
                <a:latin typeface="Times New Roman" pitchFamily="18" charset="0"/>
                <a:cs typeface="Times New Roman" pitchFamily="18" charset="0"/>
              </a:rPr>
              <a:t>Administered Prices</a:t>
            </a:r>
            <a:endParaRPr lang="en-IN" dirty="0">
              <a:solidFill>
                <a:srgbClr val="7030A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914400"/>
            <a:ext cx="8686800" cy="5715000"/>
          </a:xfrm>
        </p:spPr>
        <p:txBody>
          <a:bodyPr>
            <a:normAutofit fontScale="55000" lnSpcReduction="20000"/>
          </a:bodyPr>
          <a:lstStyle/>
          <a:p>
            <a:pPr algn="just">
              <a:lnSpc>
                <a:spcPct val="170000"/>
              </a:lnSpc>
            </a:pPr>
            <a:r>
              <a:rPr lang="en-IN" dirty="0" smtClean="0">
                <a:latin typeface="Times New Roman" pitchFamily="18" charset="0"/>
                <a:cs typeface="Times New Roman" pitchFamily="18" charset="0"/>
              </a:rPr>
              <a:t>An Administered Price is the</a:t>
            </a:r>
            <a:r>
              <a:rPr lang="en-IN" b="1" dirty="0" smtClean="0">
                <a:latin typeface="Times New Roman" pitchFamily="18" charset="0"/>
                <a:cs typeface="Times New Roman" pitchFamily="18" charset="0"/>
              </a:rPr>
              <a:t> price of a good or service as dictated by a government or centralized authority</a:t>
            </a:r>
            <a:r>
              <a:rPr lang="en-IN" dirty="0" smtClean="0">
                <a:latin typeface="Times New Roman" pitchFamily="18" charset="0"/>
                <a:cs typeface="Times New Roman" pitchFamily="18" charset="0"/>
              </a:rPr>
              <a:t>, as opposed to market forces of supply and demand.</a:t>
            </a:r>
          </a:p>
          <a:p>
            <a:pPr algn="just">
              <a:lnSpc>
                <a:spcPct val="170000"/>
              </a:lnSpc>
            </a:pPr>
            <a:r>
              <a:rPr lang="en-IN" dirty="0" smtClean="0">
                <a:latin typeface="Times New Roman" pitchFamily="18" charset="0"/>
                <a:cs typeface="Times New Roman" pitchFamily="18" charset="0"/>
              </a:rPr>
              <a:t>The concept of </a:t>
            </a:r>
            <a:r>
              <a:rPr lang="en-IN" b="1" dirty="0" smtClean="0">
                <a:latin typeface="Times New Roman" pitchFamily="18" charset="0"/>
                <a:cs typeface="Times New Roman" pitchFamily="18" charset="0"/>
              </a:rPr>
              <a:t>Administered Price</a:t>
            </a:r>
            <a:r>
              <a:rPr lang="en-IN" dirty="0" smtClean="0">
                <a:latin typeface="Times New Roman" pitchFamily="18" charset="0"/>
                <a:cs typeface="Times New Roman" pitchFamily="18" charset="0"/>
              </a:rPr>
              <a:t> was first introduced by famous British Economist, </a:t>
            </a:r>
            <a:r>
              <a:rPr lang="en-IN" u="sng" dirty="0" smtClean="0">
                <a:latin typeface="Times New Roman" pitchFamily="18" charset="0"/>
                <a:cs typeface="Times New Roman" pitchFamily="18" charset="0"/>
                <a:hlinkClick r:id="rId2" tooltip="Keynesian Theory of Trade Cycles"/>
              </a:rPr>
              <a:t>John Maynard  Keynes</a:t>
            </a:r>
            <a:r>
              <a:rPr lang="en-IN" dirty="0" smtClean="0">
                <a:latin typeface="Times New Roman" pitchFamily="18" charset="0"/>
                <a:cs typeface="Times New Roman" pitchFamily="18" charset="0"/>
              </a:rPr>
              <a:t> for the prices charged by a monopolist. A monopolist can be a price maker and he consciously administered the price of his product irrespective of the cost of production. </a:t>
            </a:r>
          </a:p>
          <a:p>
            <a:pPr algn="just">
              <a:lnSpc>
                <a:spcPct val="170000"/>
              </a:lnSpc>
            </a:pPr>
            <a:r>
              <a:rPr lang="en-IN" dirty="0" smtClean="0">
                <a:latin typeface="Times New Roman" pitchFamily="18" charset="0"/>
                <a:cs typeface="Times New Roman" pitchFamily="18" charset="0"/>
              </a:rPr>
              <a:t>However, in India the meaning of </a:t>
            </a:r>
            <a:r>
              <a:rPr lang="en-IN" b="1" dirty="0" smtClean="0">
                <a:latin typeface="Times New Roman" pitchFamily="18" charset="0"/>
                <a:cs typeface="Times New Roman" pitchFamily="18" charset="0"/>
              </a:rPr>
              <a:t>Administered Price</a:t>
            </a:r>
            <a:r>
              <a:rPr lang="en-IN" dirty="0" smtClean="0">
                <a:latin typeface="Times New Roman" pitchFamily="18" charset="0"/>
                <a:cs typeface="Times New Roman" pitchFamily="18" charset="0"/>
              </a:rPr>
              <a:t> has been quite different. In India, </a:t>
            </a:r>
            <a:r>
              <a:rPr lang="en-IN" b="1" dirty="0" smtClean="0">
                <a:latin typeface="Times New Roman" pitchFamily="18" charset="0"/>
                <a:cs typeface="Times New Roman" pitchFamily="18" charset="0"/>
              </a:rPr>
              <a:t>Administered Prices</a:t>
            </a:r>
            <a:r>
              <a:rPr lang="en-IN" dirty="0" smtClean="0">
                <a:latin typeface="Times New Roman" pitchFamily="18" charset="0"/>
                <a:cs typeface="Times New Roman" pitchFamily="18" charset="0"/>
              </a:rPr>
              <a:t> refer to prices which are fixed and enforced by the Government. They acquire a statutory nature. They are the outcome of the price policy of the Government. The Government interferes in the price mechanism and fixes minimum and maximum prices of various commodities in the agricultural and non- agricultural sectors.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fontScale="62500" lnSpcReduction="20000"/>
          </a:bodyPr>
          <a:lstStyle/>
          <a:p>
            <a:pPr algn="just">
              <a:lnSpc>
                <a:spcPct val="170000"/>
              </a:lnSpc>
              <a:buNone/>
            </a:pPr>
            <a:r>
              <a:rPr lang="en-IN" b="1" dirty="0" smtClean="0">
                <a:latin typeface="Times New Roman" pitchFamily="18" charset="0"/>
                <a:cs typeface="Times New Roman" pitchFamily="18" charset="0"/>
              </a:rPr>
              <a:t>Procurement Price</a:t>
            </a:r>
            <a:endParaRPr lang="en-IN" dirty="0" smtClean="0">
              <a:latin typeface="Times New Roman" pitchFamily="18" charset="0"/>
              <a:cs typeface="Times New Roman" pitchFamily="18" charset="0"/>
            </a:endParaRPr>
          </a:p>
          <a:p>
            <a:pPr algn="just">
              <a:lnSpc>
                <a:spcPct val="170000"/>
              </a:lnSpc>
            </a:pPr>
            <a:r>
              <a:rPr lang="en-IN" dirty="0" smtClean="0">
                <a:latin typeface="Times New Roman" pitchFamily="18" charset="0"/>
                <a:cs typeface="Times New Roman" pitchFamily="18" charset="0"/>
              </a:rPr>
              <a:t>It is the price at which the Government procures commodities from farmers/ processors to feed public distribution system and maintain buffer stocks. However, the Government through the policy instrument of procurement prices is imposing an element of compulsion on the farmers to sell part of their produce to the Government at the announced procurement price.</a:t>
            </a:r>
          </a:p>
          <a:p>
            <a:pPr algn="just">
              <a:lnSpc>
                <a:spcPct val="170000"/>
              </a:lnSpc>
              <a:buNone/>
            </a:pPr>
            <a:r>
              <a:rPr lang="en-IN" b="1" dirty="0" smtClean="0">
                <a:latin typeface="Times New Roman" pitchFamily="18" charset="0"/>
                <a:cs typeface="Times New Roman" pitchFamily="18" charset="0"/>
              </a:rPr>
              <a:t>Ceiling Price</a:t>
            </a:r>
            <a:endParaRPr lang="en-IN" dirty="0" smtClean="0">
              <a:latin typeface="Times New Roman" pitchFamily="18" charset="0"/>
              <a:cs typeface="Times New Roman" pitchFamily="18" charset="0"/>
            </a:endParaRPr>
          </a:p>
          <a:p>
            <a:pPr algn="just">
              <a:lnSpc>
                <a:spcPct val="170000"/>
              </a:lnSpc>
            </a:pPr>
            <a:r>
              <a:rPr lang="en-IN" dirty="0" smtClean="0">
                <a:latin typeface="Times New Roman" pitchFamily="18" charset="0"/>
                <a:cs typeface="Times New Roman" pitchFamily="18" charset="0"/>
              </a:rPr>
              <a:t>Ceiling price is an upper price level of a commodity fixed by the Government to protect the consumers from unwarranted price rise. By fixing ceiling price Government checks the traders in charging a higher price than the maximum price. It does not apply to the farmers.</a:t>
            </a:r>
          </a:p>
          <a:p>
            <a:pPr>
              <a:buNone/>
            </a:pP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70000" lnSpcReduction="20000"/>
          </a:bodyPr>
          <a:lstStyle/>
          <a:p>
            <a:pPr>
              <a:buNone/>
            </a:pPr>
            <a:r>
              <a:rPr lang="en-IN" b="1" dirty="0" smtClean="0">
                <a:latin typeface="Times New Roman" pitchFamily="18" charset="0"/>
                <a:cs typeface="Times New Roman" pitchFamily="18" charset="0"/>
              </a:rPr>
              <a:t>Minimum Support Price (MSP)</a:t>
            </a:r>
            <a:endParaRPr lang="en-IN" dirty="0" smtClean="0">
              <a:latin typeface="Times New Roman" pitchFamily="18" charset="0"/>
              <a:cs typeface="Times New Roman" pitchFamily="18" charset="0"/>
            </a:endParaRPr>
          </a:p>
          <a:p>
            <a:pPr algn="just">
              <a:lnSpc>
                <a:spcPct val="160000"/>
              </a:lnSpc>
            </a:pPr>
            <a:r>
              <a:rPr lang="en-IN" dirty="0" smtClean="0">
                <a:latin typeface="Times New Roman" pitchFamily="18" charset="0"/>
                <a:cs typeface="Times New Roman" pitchFamily="18" charset="0"/>
              </a:rPr>
              <a:t>It is fixed based on average cost of production. This is mainly aimed at protecting the farmers against the price fall during surplus production or market glut conditions. </a:t>
            </a:r>
          </a:p>
          <a:p>
            <a:pPr algn="just">
              <a:lnSpc>
                <a:spcPct val="160000"/>
              </a:lnSpc>
            </a:pPr>
            <a:r>
              <a:rPr lang="en-IN" dirty="0" smtClean="0">
                <a:latin typeface="Times New Roman" pitchFamily="18" charset="0"/>
                <a:cs typeface="Times New Roman" pitchFamily="18" charset="0"/>
              </a:rPr>
              <a:t>MSP is announced by the Government of India ahead of the agricultural seasons every year. </a:t>
            </a:r>
          </a:p>
          <a:p>
            <a:pPr algn="just">
              <a:lnSpc>
                <a:spcPct val="160000"/>
              </a:lnSpc>
            </a:pPr>
            <a:r>
              <a:rPr lang="en-IN" dirty="0" smtClean="0">
                <a:latin typeface="Times New Roman" pitchFamily="18" charset="0"/>
                <a:cs typeface="Times New Roman" pitchFamily="18" charset="0"/>
              </a:rPr>
              <a:t>The minimum support price is the price at which the Government of India makes a commitment to purchase all the quantities offered by the farmers. But in reality MSP is always lower than the market price for </a:t>
            </a:r>
            <a:r>
              <a:rPr lang="en-IN" dirty="0" err="1" smtClean="0">
                <a:latin typeface="Times New Roman" pitchFamily="18" charset="0"/>
                <a:cs typeface="Times New Roman" pitchFamily="18" charset="0"/>
              </a:rPr>
              <a:t>foodgrains</a:t>
            </a:r>
            <a:r>
              <a:rPr lang="en-IN" dirty="0" smtClean="0">
                <a:latin typeface="Times New Roman" pitchFamily="18" charset="0"/>
                <a:cs typeface="Times New Roman" pitchFamily="18" charset="0"/>
              </a:rPr>
              <a:t>, as such the farmers are not obliged to sell their products to the Government.</a:t>
            </a:r>
          </a:p>
          <a:p>
            <a:pPr>
              <a:buNone/>
            </a:pP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20000"/>
          </a:bodyPr>
          <a:lstStyle/>
          <a:p>
            <a:pPr algn="just">
              <a:lnSpc>
                <a:spcPct val="150000"/>
              </a:lnSpc>
              <a:buNone/>
            </a:pPr>
            <a:r>
              <a:rPr lang="en-IN" b="1" dirty="0" smtClean="0">
                <a:solidFill>
                  <a:srgbClr val="FF0000"/>
                </a:solidFill>
                <a:latin typeface="Times New Roman" pitchFamily="18" charset="0"/>
                <a:cs typeface="Times New Roman" pitchFamily="18" charset="0"/>
              </a:rPr>
              <a:t>Need for Agricultural </a:t>
            </a:r>
            <a:r>
              <a:rPr lang="en-IN" b="1" dirty="0" smtClean="0">
                <a:solidFill>
                  <a:srgbClr val="FF0000"/>
                </a:solidFill>
                <a:latin typeface="Times New Roman" pitchFamily="18" charset="0"/>
                <a:cs typeface="Times New Roman" pitchFamily="18" charset="0"/>
              </a:rPr>
              <a:t>Price Policy</a:t>
            </a:r>
            <a:endParaRPr lang="en-IN" b="1" dirty="0" smtClean="0">
              <a:solidFill>
                <a:srgbClr val="FF0000"/>
              </a:solidFill>
              <a:latin typeface="Times New Roman" pitchFamily="18" charset="0"/>
              <a:cs typeface="Times New Roman" pitchFamily="18" charset="0"/>
            </a:endParaRPr>
          </a:p>
          <a:p>
            <a:pPr algn="just">
              <a:lnSpc>
                <a:spcPct val="150000"/>
              </a:lnSpc>
            </a:pPr>
            <a:r>
              <a:rPr lang="en-IN" dirty="0" smtClean="0">
                <a:latin typeface="Times New Roman" pitchFamily="18" charset="0"/>
                <a:cs typeface="Times New Roman" pitchFamily="18" charset="0"/>
              </a:rPr>
              <a:t>The basic aim of agricultural price policy is the intervention in the agricultural produce markets to influence the price levels and their fluctuations, particularly from farm gate to retail level.</a:t>
            </a:r>
          </a:p>
          <a:p>
            <a:pPr algn="just">
              <a:lnSpc>
                <a:spcPct val="150000"/>
              </a:lnSpc>
            </a:pPr>
            <a:r>
              <a:rPr lang="en-IN" dirty="0" smtClean="0">
                <a:latin typeface="Times New Roman" pitchFamily="18" charset="0"/>
                <a:cs typeface="Times New Roman" pitchFamily="18" charset="0"/>
              </a:rPr>
              <a:t>Price policy is directed to bring about growth and equity in the country, therefore it is occupying a prime place in economic and political debate it involves conflicting objectives.</a:t>
            </a:r>
            <a:endParaRPr lang="en-IN"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62500" lnSpcReduction="20000"/>
          </a:bodyPr>
          <a:lstStyle/>
          <a:p>
            <a:pPr algn="just">
              <a:lnSpc>
                <a:spcPct val="170000"/>
              </a:lnSpc>
              <a:buNone/>
            </a:pPr>
            <a:r>
              <a:rPr lang="en-IN" dirty="0" smtClean="0">
                <a:latin typeface="Times New Roman" pitchFamily="18" charset="0"/>
                <a:cs typeface="Times New Roman" pitchFamily="18" charset="0"/>
              </a:rPr>
              <a:t>Agricultural Prices Commission (APC) was set up in January 1965 with a broad framework of price policies. It was renamed as Commission for Agricultural Costs and Prices (CACP) in the year 1985. The need for agricultural price policy was clearly identified due to the following factors.</a:t>
            </a:r>
          </a:p>
          <a:p>
            <a:pPr lvl="0" algn="just">
              <a:lnSpc>
                <a:spcPct val="170000"/>
              </a:lnSpc>
            </a:pPr>
            <a:r>
              <a:rPr lang="en-IN" dirty="0" smtClean="0">
                <a:latin typeface="Times New Roman" pitchFamily="18" charset="0"/>
                <a:cs typeface="Times New Roman" pitchFamily="18" charset="0"/>
              </a:rPr>
              <a:t>Agricultural prices fluctuate more violently than the prices of industrial products.</a:t>
            </a:r>
          </a:p>
          <a:p>
            <a:pPr lvl="0" algn="just">
              <a:lnSpc>
                <a:spcPct val="170000"/>
              </a:lnSpc>
            </a:pPr>
            <a:r>
              <a:rPr lang="en-IN" dirty="0" smtClean="0">
                <a:latin typeface="Times New Roman" pitchFamily="18" charset="0"/>
                <a:cs typeface="Times New Roman" pitchFamily="18" charset="0"/>
              </a:rPr>
              <a:t>Price fluctuations bring disaster to producers as well as consumers. Middlemen take undue advantage and exploit the rest of the population through speculation.</a:t>
            </a:r>
          </a:p>
          <a:p>
            <a:pPr lvl="0" algn="just">
              <a:lnSpc>
                <a:spcPct val="170000"/>
              </a:lnSpc>
            </a:pPr>
            <a:r>
              <a:rPr lang="en-IN" dirty="0" smtClean="0">
                <a:latin typeface="Times New Roman" pitchFamily="18" charset="0"/>
                <a:cs typeface="Times New Roman" pitchFamily="18" charset="0"/>
              </a:rPr>
              <a:t>Price fluctuations retard economic development of the nation.</a:t>
            </a:r>
          </a:p>
          <a:p>
            <a:pPr lvl="0" algn="just">
              <a:lnSpc>
                <a:spcPct val="170000"/>
              </a:lnSpc>
            </a:pPr>
            <a:r>
              <a:rPr lang="en-IN" dirty="0" smtClean="0">
                <a:latin typeface="Times New Roman" pitchFamily="18" charset="0"/>
                <a:cs typeface="Times New Roman" pitchFamily="18" charset="0"/>
              </a:rPr>
              <a:t>Price fluctuations affect the welfare of the consumers. </a:t>
            </a:r>
          </a:p>
          <a:p>
            <a:pPr lvl="0" algn="just">
              <a:lnSpc>
                <a:spcPct val="170000"/>
              </a:lnSpc>
            </a:pPr>
            <a:r>
              <a:rPr lang="en-IN" dirty="0" smtClean="0">
                <a:latin typeface="Times New Roman" pitchFamily="18" charset="0"/>
                <a:cs typeface="Times New Roman" pitchFamily="18" charset="0"/>
              </a:rPr>
              <a:t>During inflation the low-income group of consumers will be very much affected because most goods will not be with in the accessible reach of the consumers because of high prices.</a:t>
            </a:r>
          </a:p>
          <a:p>
            <a:pPr>
              <a:buNone/>
            </a:pP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70000" lnSpcReduction="20000"/>
          </a:bodyPr>
          <a:lstStyle/>
          <a:p>
            <a:pPr algn="just">
              <a:lnSpc>
                <a:spcPct val="160000"/>
              </a:lnSpc>
              <a:buNone/>
            </a:pPr>
            <a:r>
              <a:rPr lang="en-IN" b="1" dirty="0" smtClean="0">
                <a:solidFill>
                  <a:srgbClr val="FF0000"/>
                </a:solidFill>
                <a:latin typeface="Times New Roman" pitchFamily="18" charset="0"/>
                <a:cs typeface="Times New Roman" pitchFamily="18" charset="0"/>
              </a:rPr>
              <a:t>Meaning of Agricultural Prices</a:t>
            </a:r>
            <a:endParaRPr lang="en-IN" dirty="0" smtClean="0">
              <a:solidFill>
                <a:srgbClr val="FF0000"/>
              </a:solidFill>
              <a:latin typeface="Times New Roman" pitchFamily="18" charset="0"/>
              <a:cs typeface="Times New Roman" pitchFamily="18" charset="0"/>
            </a:endParaRPr>
          </a:p>
          <a:p>
            <a:pPr algn="just">
              <a:lnSpc>
                <a:spcPct val="160000"/>
              </a:lnSpc>
            </a:pPr>
            <a:r>
              <a:rPr lang="en-IN" dirty="0" smtClean="0">
                <a:latin typeface="Times New Roman" pitchFamily="18" charset="0"/>
                <a:cs typeface="Times New Roman" pitchFamily="18" charset="0"/>
              </a:rPr>
              <a:t>Consumers go to the market in order to purchase the required commodities. </a:t>
            </a:r>
          </a:p>
          <a:p>
            <a:pPr algn="just">
              <a:lnSpc>
                <a:spcPct val="160000"/>
              </a:lnSpc>
            </a:pPr>
            <a:r>
              <a:rPr lang="en-IN" dirty="0" smtClean="0">
                <a:latin typeface="Times New Roman" pitchFamily="18" charset="0"/>
                <a:cs typeface="Times New Roman" pitchFamily="18" charset="0"/>
              </a:rPr>
              <a:t>In the process of purchasing, consumers pay for the value of the commodity in terms of currency units of the nation. </a:t>
            </a:r>
          </a:p>
          <a:p>
            <a:pPr algn="just">
              <a:lnSpc>
                <a:spcPct val="160000"/>
              </a:lnSpc>
            </a:pPr>
            <a:r>
              <a:rPr lang="en-IN" dirty="0" smtClean="0">
                <a:latin typeface="Times New Roman" pitchFamily="18" charset="0"/>
                <a:cs typeface="Times New Roman" pitchFamily="18" charset="0"/>
              </a:rPr>
              <a:t>Price of the commodity refers to the value of the goods in terms of money units. </a:t>
            </a:r>
          </a:p>
          <a:p>
            <a:pPr algn="just">
              <a:lnSpc>
                <a:spcPct val="160000"/>
              </a:lnSpc>
            </a:pPr>
            <a:r>
              <a:rPr lang="en-IN" dirty="0" smtClean="0">
                <a:latin typeface="Times New Roman" pitchFamily="18" charset="0"/>
                <a:cs typeface="Times New Roman" pitchFamily="18" charset="0"/>
              </a:rPr>
              <a:t>Prior to evolution of money, goods were exchanged, one for the other depending on the needs of the people. This process of marketing is known as barter system. Barter system was replaced with the advent of money.</a:t>
            </a:r>
            <a:endParaRPr lang="en-IN"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fontScale="62500" lnSpcReduction="20000"/>
          </a:bodyPr>
          <a:lstStyle/>
          <a:p>
            <a:pPr algn="ctr">
              <a:lnSpc>
                <a:spcPct val="170000"/>
              </a:lnSpc>
              <a:buNone/>
            </a:pPr>
            <a:r>
              <a:rPr lang="en-IN" b="1" dirty="0" smtClean="0">
                <a:solidFill>
                  <a:srgbClr val="FF0000"/>
                </a:solidFill>
                <a:latin typeface="Times New Roman" pitchFamily="18" charset="0"/>
                <a:cs typeface="Times New Roman" pitchFamily="18" charset="0"/>
              </a:rPr>
              <a:t>FUNCTIONS OF PRICES</a:t>
            </a:r>
            <a:endParaRPr lang="en-IN" dirty="0" smtClean="0">
              <a:solidFill>
                <a:srgbClr val="FF0000"/>
              </a:solidFill>
              <a:latin typeface="Times New Roman" pitchFamily="18" charset="0"/>
              <a:cs typeface="Times New Roman" pitchFamily="18" charset="0"/>
            </a:endParaRPr>
          </a:p>
          <a:p>
            <a:pPr algn="just">
              <a:lnSpc>
                <a:spcPct val="170000"/>
              </a:lnSpc>
              <a:buNone/>
            </a:pPr>
            <a:r>
              <a:rPr lang="en-IN" b="1" dirty="0" smtClean="0">
                <a:latin typeface="Times New Roman" pitchFamily="18" charset="0"/>
                <a:cs typeface="Times New Roman" pitchFamily="18" charset="0"/>
              </a:rPr>
              <a:t>1. What and How Much to Produce</a:t>
            </a:r>
            <a:endParaRPr lang="en-IN" dirty="0" smtClean="0">
              <a:latin typeface="Times New Roman" pitchFamily="18" charset="0"/>
              <a:cs typeface="Times New Roman" pitchFamily="18" charset="0"/>
            </a:endParaRPr>
          </a:p>
          <a:p>
            <a:pPr algn="just">
              <a:lnSpc>
                <a:spcPct val="170000"/>
              </a:lnSpc>
            </a:pPr>
            <a:r>
              <a:rPr lang="en-IN" dirty="0" smtClean="0">
                <a:latin typeface="Times New Roman" pitchFamily="18" charset="0"/>
                <a:cs typeface="Times New Roman" pitchFamily="18" charset="0"/>
              </a:rPr>
              <a:t>In the competitive economic system prices of the commodities give signals to the producers regarding the type and quantity of commodity to be produced in particular place at a particular point of time. </a:t>
            </a:r>
          </a:p>
          <a:p>
            <a:pPr algn="just">
              <a:lnSpc>
                <a:spcPct val="170000"/>
              </a:lnSpc>
            </a:pPr>
            <a:r>
              <a:rPr lang="en-IN" dirty="0" smtClean="0">
                <a:latin typeface="Times New Roman" pitchFamily="18" charset="0"/>
                <a:cs typeface="Times New Roman" pitchFamily="18" charset="0"/>
              </a:rPr>
              <a:t>Consumers are guided by the prices of the commodities and plan their purchases from the given income, so as to maintain their desired levels of living. Thus, the directions given by the prices vary according to various groups of consumers and producers. </a:t>
            </a:r>
          </a:p>
          <a:p>
            <a:pPr algn="just">
              <a:lnSpc>
                <a:spcPct val="170000"/>
              </a:lnSpc>
            </a:pPr>
            <a:r>
              <a:rPr lang="en-IN" dirty="0" smtClean="0">
                <a:latin typeface="Times New Roman" pitchFamily="18" charset="0"/>
                <a:cs typeface="Times New Roman" pitchFamily="18" charset="0"/>
              </a:rPr>
              <a:t>For example, in a situation of inflation, producers would get higher incentives to produce the required quantities at higher magnitude. On the contrary, consumers with fixed income have to cut down the consumption levels because of high prices. The reverse situation would result in the periods of deflation i.e., falling prices.</a:t>
            </a:r>
            <a:endParaRPr lang="en-IN"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62500" lnSpcReduction="20000"/>
          </a:bodyPr>
          <a:lstStyle/>
          <a:p>
            <a:pPr algn="just">
              <a:lnSpc>
                <a:spcPct val="160000"/>
              </a:lnSpc>
              <a:buNone/>
            </a:pPr>
            <a:r>
              <a:rPr lang="en-IN" b="1" dirty="0" smtClean="0">
                <a:latin typeface="Times New Roman" pitchFamily="18" charset="0"/>
                <a:cs typeface="Times New Roman" pitchFamily="18" charset="0"/>
              </a:rPr>
              <a:t>2. How to Produce</a:t>
            </a:r>
            <a:endParaRPr lang="en-IN" dirty="0" smtClean="0">
              <a:latin typeface="Times New Roman" pitchFamily="18" charset="0"/>
              <a:cs typeface="Times New Roman" pitchFamily="18" charset="0"/>
            </a:endParaRPr>
          </a:p>
          <a:p>
            <a:pPr algn="just">
              <a:lnSpc>
                <a:spcPct val="160000"/>
              </a:lnSpc>
            </a:pPr>
            <a:r>
              <a:rPr lang="en-IN" dirty="0" smtClean="0">
                <a:latin typeface="Times New Roman" pitchFamily="18" charset="0"/>
                <a:cs typeface="Times New Roman" pitchFamily="18" charset="0"/>
              </a:rPr>
              <a:t>Prices play an important role in deciding methods of production. Every producer aims at producing a commodity, with efficient methods of production. </a:t>
            </a:r>
          </a:p>
          <a:p>
            <a:pPr algn="just">
              <a:lnSpc>
                <a:spcPct val="160000"/>
              </a:lnSpc>
            </a:pPr>
            <a:r>
              <a:rPr lang="en-IN" dirty="0" smtClean="0">
                <a:latin typeface="Times New Roman" pitchFamily="18" charset="0"/>
                <a:cs typeface="Times New Roman" pitchFamily="18" charset="0"/>
              </a:rPr>
              <a:t>A process of production is efficient when a given amount of output is produced with minimum cost. The choice of resources depends on their relative prices. Producer uses mo expensive resources in smaller quantities and less expensive resources in larger amounts. </a:t>
            </a:r>
          </a:p>
          <a:p>
            <a:pPr algn="just">
              <a:lnSpc>
                <a:spcPct val="160000"/>
              </a:lnSpc>
            </a:pPr>
            <a:r>
              <a:rPr lang="en-IN" dirty="0" smtClean="0">
                <a:latin typeface="Times New Roman" pitchFamily="18" charset="0"/>
                <a:cs typeface="Times New Roman" pitchFamily="18" charset="0"/>
              </a:rPr>
              <a:t>If labour is cheap, adoption of labour-intensive technology contributes to the least cost production. On the other hand, adoption of capital-intensive technology results in minimization, when it is available in abundant quantities. The producers who fail to adopt least cost methods of production find it difficult to survive in the business.</a:t>
            </a:r>
          </a:p>
          <a:p>
            <a:pPr>
              <a:buNone/>
            </a:pP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fontScale="70000" lnSpcReduction="20000"/>
          </a:bodyPr>
          <a:lstStyle/>
          <a:p>
            <a:pPr algn="just">
              <a:lnSpc>
                <a:spcPct val="160000"/>
              </a:lnSpc>
              <a:buNone/>
            </a:pPr>
            <a:r>
              <a:rPr lang="en-IN" b="1" dirty="0" smtClean="0">
                <a:latin typeface="Times New Roman" pitchFamily="18" charset="0"/>
                <a:cs typeface="Times New Roman" pitchFamily="18" charset="0"/>
              </a:rPr>
              <a:t>3. Prices Serve Basis for Allocation of Resources in the Production Process </a:t>
            </a:r>
            <a:endParaRPr lang="en-IN" dirty="0" smtClean="0">
              <a:latin typeface="Times New Roman" pitchFamily="18" charset="0"/>
              <a:cs typeface="Times New Roman" pitchFamily="18" charset="0"/>
            </a:endParaRPr>
          </a:p>
          <a:p>
            <a:pPr algn="just">
              <a:lnSpc>
                <a:spcPct val="160000"/>
              </a:lnSpc>
            </a:pPr>
            <a:r>
              <a:rPr lang="en-IN" dirty="0" smtClean="0">
                <a:latin typeface="Times New Roman" pitchFamily="18" charset="0"/>
                <a:cs typeface="Times New Roman" pitchFamily="18" charset="0"/>
              </a:rPr>
              <a:t>Employment of scarce resources viz., land, labour, capital, water, etc., are to be directed for producing the commodities, which are having higher price. If this is not followed it results in losses in the production, particularly when the economy is in inflation. This is to say that high value commodities should be produced so as to sustain in the process of production.</a:t>
            </a:r>
          </a:p>
          <a:p>
            <a:pPr algn="just">
              <a:lnSpc>
                <a:spcPct val="160000"/>
              </a:lnSpc>
              <a:buNone/>
            </a:pPr>
            <a:r>
              <a:rPr lang="en-IN" b="1" dirty="0" smtClean="0">
                <a:latin typeface="Times New Roman" pitchFamily="18" charset="0"/>
                <a:cs typeface="Times New Roman" pitchFamily="18" charset="0"/>
              </a:rPr>
              <a:t>4. Prices Help to Strike a Balance between Demand and Supply </a:t>
            </a:r>
            <a:endParaRPr lang="en-IN" dirty="0" smtClean="0">
              <a:latin typeface="Times New Roman" pitchFamily="18" charset="0"/>
              <a:cs typeface="Times New Roman" pitchFamily="18" charset="0"/>
            </a:endParaRPr>
          </a:p>
          <a:p>
            <a:pPr algn="just">
              <a:lnSpc>
                <a:spcPct val="160000"/>
              </a:lnSpc>
            </a:pPr>
            <a:r>
              <a:rPr lang="en-IN" dirty="0" smtClean="0">
                <a:latin typeface="Times New Roman" pitchFamily="18" charset="0"/>
                <a:cs typeface="Times New Roman" pitchFamily="18" charset="0"/>
              </a:rPr>
              <a:t>This means when the demand is more than the supply, prices would give incentives to the producers. Similarly when the supply is more than the demand prices are brought down to lower level.</a:t>
            </a:r>
          </a:p>
          <a:p>
            <a:pPr>
              <a:buNone/>
            </a:pP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fontScale="55000" lnSpcReduction="20000"/>
          </a:bodyPr>
          <a:lstStyle/>
          <a:p>
            <a:pPr algn="just">
              <a:lnSpc>
                <a:spcPct val="170000"/>
              </a:lnSpc>
              <a:buNone/>
            </a:pPr>
            <a:r>
              <a:rPr lang="en-IN" b="1" dirty="0" smtClean="0">
                <a:latin typeface="Times New Roman" pitchFamily="18" charset="0"/>
                <a:cs typeface="Times New Roman" pitchFamily="18" charset="0"/>
              </a:rPr>
              <a:t>5. Prices Help the Consumers to Allocate their Income in the Purchase of Goods and Services</a:t>
            </a:r>
            <a:endParaRPr lang="en-IN" dirty="0" smtClean="0">
              <a:latin typeface="Times New Roman" pitchFamily="18" charset="0"/>
              <a:cs typeface="Times New Roman" pitchFamily="18" charset="0"/>
            </a:endParaRPr>
          </a:p>
          <a:p>
            <a:pPr algn="just">
              <a:lnSpc>
                <a:spcPct val="170000"/>
              </a:lnSpc>
            </a:pPr>
            <a:r>
              <a:rPr lang="en-IN" dirty="0" smtClean="0">
                <a:latin typeface="Times New Roman" pitchFamily="18" charset="0"/>
                <a:cs typeface="Times New Roman" pitchFamily="18" charset="0"/>
              </a:rPr>
              <a:t>In purchasing the commodities consumers seek to maximize satisfaction from the given level of income. The low income consumers spend higher proportion of their income on necessaries i.e., food, clothing, etc., and they spend relatively less income on luxuries or manufactured goods like transistors, TVs, etc.</a:t>
            </a:r>
          </a:p>
          <a:p>
            <a:pPr algn="just">
              <a:lnSpc>
                <a:spcPct val="170000"/>
              </a:lnSpc>
            </a:pPr>
            <a:r>
              <a:rPr lang="en-IN" dirty="0" smtClean="0">
                <a:latin typeface="Times New Roman" pitchFamily="18" charset="0"/>
                <a:cs typeface="Times New Roman" pitchFamily="18" charset="0"/>
              </a:rPr>
              <a:t>But at higher level of their income, the proportion of income spent on necessaries decreases. This is the Engel's law of family consumption. </a:t>
            </a:r>
          </a:p>
          <a:p>
            <a:pPr algn="just">
              <a:lnSpc>
                <a:spcPct val="170000"/>
              </a:lnSpc>
            </a:pPr>
            <a:r>
              <a:rPr lang="en-IN" dirty="0" smtClean="0">
                <a:latin typeface="Times New Roman" pitchFamily="18" charset="0"/>
                <a:cs typeface="Times New Roman" pitchFamily="18" charset="0"/>
              </a:rPr>
              <a:t>Similarly, when relative prices of commodities are changing, low-income groups prefer low priced goods. Only high-income groups do have a preference to luxuries. Thus, the relative prices of the commodity help to allocate the consumers' income on different goods, which are having varying relative prices. Prices affect the transfer of income from the farm sector to non-farm sector through terms of trade."</a:t>
            </a:r>
          </a:p>
          <a:p>
            <a:pPr>
              <a:buNone/>
            </a:pP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55000" lnSpcReduction="20000"/>
          </a:bodyPr>
          <a:lstStyle/>
          <a:p>
            <a:pPr algn="just">
              <a:lnSpc>
                <a:spcPct val="170000"/>
              </a:lnSpc>
              <a:buNone/>
            </a:pPr>
            <a:r>
              <a:rPr lang="en-IN" b="1" dirty="0" smtClean="0">
                <a:latin typeface="Times New Roman" pitchFamily="18" charset="0"/>
                <a:cs typeface="Times New Roman" pitchFamily="18" charset="0"/>
              </a:rPr>
              <a:t>6. Distribution of Income among Different Groups of Farmers</a:t>
            </a:r>
            <a:endParaRPr lang="en-IN" dirty="0" smtClean="0">
              <a:latin typeface="Times New Roman" pitchFamily="18" charset="0"/>
              <a:cs typeface="Times New Roman" pitchFamily="18" charset="0"/>
            </a:endParaRPr>
          </a:p>
          <a:p>
            <a:pPr algn="just">
              <a:lnSpc>
                <a:spcPct val="170000"/>
              </a:lnSpc>
            </a:pPr>
            <a:r>
              <a:rPr lang="en-IN" dirty="0" smtClean="0">
                <a:latin typeface="Times New Roman" pitchFamily="18" charset="0"/>
                <a:cs typeface="Times New Roman" pitchFamily="18" charset="0"/>
              </a:rPr>
              <a:t>Marketable surplus would be high with the large farmers relative to small farmers. If there is a price rise for agricultural commodities, large farmers with substantial marketable surplus would be more benefited by the price rise of the commodity compared to small farmers with low marketable surplus.</a:t>
            </a:r>
          </a:p>
          <a:p>
            <a:pPr algn="just">
              <a:lnSpc>
                <a:spcPct val="170000"/>
              </a:lnSpc>
              <a:buNone/>
            </a:pPr>
            <a:r>
              <a:rPr lang="en-IN" b="1" dirty="0" smtClean="0">
                <a:latin typeface="Times New Roman" pitchFamily="18" charset="0"/>
                <a:cs typeface="Times New Roman" pitchFamily="18" charset="0"/>
              </a:rPr>
              <a:t>7. Movement of Commodities over Time and Place</a:t>
            </a:r>
            <a:endParaRPr lang="en-IN" dirty="0" smtClean="0">
              <a:latin typeface="Times New Roman" pitchFamily="18" charset="0"/>
              <a:cs typeface="Times New Roman" pitchFamily="18" charset="0"/>
            </a:endParaRPr>
          </a:p>
          <a:p>
            <a:pPr algn="just">
              <a:lnSpc>
                <a:spcPct val="170000"/>
              </a:lnSpc>
            </a:pPr>
            <a:r>
              <a:rPr lang="en-IN" dirty="0" smtClean="0">
                <a:latin typeface="Times New Roman" pitchFamily="18" charset="0"/>
                <a:cs typeface="Times New Roman" pitchFamily="18" charset="0"/>
              </a:rPr>
              <a:t>Transportation of commodities from one area to another area i.e., from surplus area to deficit area takes place due to changes in the price. As commodities are produced based on agro climatic characteristics and seasons, there is a great need for marketing of the commodities over space and time due to price differential and consumption needs. This is to say that commodities are transported to deficit areas and the movement and magnitude of goods is regulated by the price differentials and transport costs.</a:t>
            </a:r>
          </a:p>
          <a:p>
            <a:pPr>
              <a:buNone/>
            </a:pP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fontScale="62500" lnSpcReduction="20000"/>
          </a:bodyPr>
          <a:lstStyle/>
          <a:p>
            <a:pPr algn="just">
              <a:lnSpc>
                <a:spcPct val="170000"/>
              </a:lnSpc>
              <a:buNone/>
            </a:pPr>
            <a:r>
              <a:rPr lang="en-IN" b="1" dirty="0" smtClean="0">
                <a:latin typeface="Times New Roman" pitchFamily="18" charset="0"/>
                <a:cs typeface="Times New Roman" pitchFamily="18" charset="0"/>
              </a:rPr>
              <a:t>8. Capital Formation in Agriculture</a:t>
            </a:r>
            <a:endParaRPr lang="en-IN" dirty="0" smtClean="0">
              <a:latin typeface="Times New Roman" pitchFamily="18" charset="0"/>
              <a:cs typeface="Times New Roman" pitchFamily="18" charset="0"/>
            </a:endParaRPr>
          </a:p>
          <a:p>
            <a:pPr algn="just">
              <a:lnSpc>
                <a:spcPct val="170000"/>
              </a:lnSpc>
            </a:pPr>
            <a:r>
              <a:rPr lang="en-IN" dirty="0" smtClean="0">
                <a:latin typeface="Times New Roman" pitchFamily="18" charset="0"/>
                <a:cs typeface="Times New Roman" pitchFamily="18" charset="0"/>
              </a:rPr>
              <a:t>Prices affect capital formation in agriculture, industries and allied sectors. They also affect the production potential of these goods in the long run. </a:t>
            </a:r>
          </a:p>
          <a:p>
            <a:pPr algn="just">
              <a:lnSpc>
                <a:spcPct val="170000"/>
              </a:lnSpc>
            </a:pPr>
            <a:r>
              <a:rPr lang="en-IN" dirty="0" smtClean="0">
                <a:latin typeface="Times New Roman" pitchFamily="18" charset="0"/>
                <a:cs typeface="Times New Roman" pitchFamily="18" charset="0"/>
              </a:rPr>
              <a:t>Higher prices for farm products lead to increased value of farm output. Consequently farm investment increases and with the increased investment, there will be further increase in the value of farm output and this further leads to higher consumption and standard of living. </a:t>
            </a:r>
          </a:p>
          <a:p>
            <a:pPr algn="just">
              <a:lnSpc>
                <a:spcPct val="170000"/>
              </a:lnSpc>
            </a:pPr>
            <a:r>
              <a:rPr lang="en-IN" dirty="0" smtClean="0">
                <a:latin typeface="Times New Roman" pitchFamily="18" charset="0"/>
                <a:cs typeface="Times New Roman" pitchFamily="18" charset="0"/>
              </a:rPr>
              <a:t>Thus, capital formation takes place through accelerator and multiplier effect. Farm workers demand higher wages when prices are increased. This </a:t>
            </a:r>
            <a:r>
              <a:rPr lang="en-IN" dirty="0" err="1" smtClean="0">
                <a:latin typeface="Times New Roman" pitchFamily="18" charset="0"/>
                <a:cs typeface="Times New Roman" pitchFamily="18" charset="0"/>
              </a:rPr>
              <a:t>inturn</a:t>
            </a:r>
            <a:r>
              <a:rPr lang="en-IN" dirty="0" smtClean="0">
                <a:latin typeface="Times New Roman" pitchFamily="18" charset="0"/>
                <a:cs typeface="Times New Roman" pitchFamily="18" charset="0"/>
              </a:rPr>
              <a:t> squeezes farm profit and lowers the incentives to the farmers. </a:t>
            </a:r>
          </a:p>
          <a:p>
            <a:pPr algn="just">
              <a:lnSpc>
                <a:spcPct val="170000"/>
              </a:lnSpc>
            </a:pPr>
            <a:r>
              <a:rPr lang="en-IN" dirty="0" smtClean="0">
                <a:latin typeface="Times New Roman" pitchFamily="18" charset="0"/>
                <a:cs typeface="Times New Roman" pitchFamily="18" charset="0"/>
              </a:rPr>
              <a:t>On the other hand, the increased value of farm output would lead to investment in the non-farm sector partly. Thus capital formation would also take place in the non-farm sector.</a:t>
            </a:r>
          </a:p>
          <a:p>
            <a:pPr>
              <a:buNone/>
            </a:pP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fontScale="70000" lnSpcReduction="20000"/>
          </a:bodyPr>
          <a:lstStyle/>
          <a:p>
            <a:pPr algn="just">
              <a:lnSpc>
                <a:spcPct val="170000"/>
              </a:lnSpc>
              <a:buNone/>
            </a:pPr>
            <a:r>
              <a:rPr lang="en-IN" b="1" dirty="0" smtClean="0">
                <a:latin typeface="Times New Roman" pitchFamily="18" charset="0"/>
                <a:cs typeface="Times New Roman" pitchFamily="18" charset="0"/>
              </a:rPr>
              <a:t>9. High Prices and Inflation</a:t>
            </a:r>
            <a:endParaRPr lang="en-IN" dirty="0" smtClean="0">
              <a:latin typeface="Times New Roman" pitchFamily="18" charset="0"/>
              <a:cs typeface="Times New Roman" pitchFamily="18" charset="0"/>
            </a:endParaRPr>
          </a:p>
          <a:p>
            <a:pPr algn="just">
              <a:lnSpc>
                <a:spcPct val="170000"/>
              </a:lnSpc>
            </a:pPr>
            <a:r>
              <a:rPr lang="en-IN" dirty="0" smtClean="0">
                <a:latin typeface="Times New Roman" pitchFamily="18" charset="0"/>
                <a:cs typeface="Times New Roman" pitchFamily="18" charset="0"/>
              </a:rPr>
              <a:t>If the prices are persistently increasing, it leads to inflationary trends in the economy. As a result, a large number of economic variables like per capita income, per capita consumption, employment, real wages, interest rate policies, etc., are very much affected by the price rise. </a:t>
            </a:r>
          </a:p>
          <a:p>
            <a:pPr algn="just">
              <a:lnSpc>
                <a:spcPct val="170000"/>
              </a:lnSpc>
              <a:buNone/>
            </a:pPr>
            <a:r>
              <a:rPr lang="en-IN" b="1" dirty="0" smtClean="0">
                <a:latin typeface="Times New Roman" pitchFamily="18" charset="0"/>
                <a:cs typeface="Times New Roman" pitchFamily="18" charset="0"/>
              </a:rPr>
              <a:t>10. Monetary and Fiscal Policies</a:t>
            </a:r>
            <a:endParaRPr lang="en-IN" dirty="0" smtClean="0">
              <a:latin typeface="Times New Roman" pitchFamily="18" charset="0"/>
              <a:cs typeface="Times New Roman" pitchFamily="18" charset="0"/>
            </a:endParaRPr>
          </a:p>
          <a:p>
            <a:pPr algn="just">
              <a:lnSpc>
                <a:spcPct val="170000"/>
              </a:lnSpc>
            </a:pPr>
            <a:r>
              <a:rPr lang="en-IN" dirty="0" smtClean="0">
                <a:latin typeface="Times New Roman" pitchFamily="18" charset="0"/>
                <a:cs typeface="Times New Roman" pitchFamily="18" charset="0"/>
              </a:rPr>
              <a:t>When prices are changing we require appropriate monetary and fiscal policies to be formulated in the economy. The policies related to money supply, interest rates, deficit financing, direct and indirect taxes, subsidies, levies, quotas, etc., are to be regulated when prices are fluctuating widely in the economy.</a:t>
            </a:r>
            <a:endParaRPr lang="en-IN"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1483</Words>
  <Application>Microsoft Office PowerPoint</Application>
  <PresentationFormat>On-screen Show (4:3)</PresentationFormat>
  <Paragraphs>58</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Agricultural Prices and Policy</vt:lpstr>
      <vt:lpstr>Slide 2</vt:lpstr>
      <vt:lpstr>Slide 3</vt:lpstr>
      <vt:lpstr>Slide 4</vt:lpstr>
      <vt:lpstr>Slide 5</vt:lpstr>
      <vt:lpstr>Slide 6</vt:lpstr>
      <vt:lpstr>Slide 7</vt:lpstr>
      <vt:lpstr>Slide 8</vt:lpstr>
      <vt:lpstr>Slide 9</vt:lpstr>
      <vt:lpstr>Administered Prices</vt:lpstr>
      <vt:lpstr>Slide 11</vt:lpstr>
      <vt:lpstr>Slide 12</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Agricultural Prices and Policy</dc:title>
  <dc:creator>chandra kanth</dc:creator>
  <cp:lastModifiedBy>HP-PC</cp:lastModifiedBy>
  <cp:revision>3</cp:revision>
  <dcterms:created xsi:type="dcterms:W3CDTF">2006-08-16T00:00:00Z</dcterms:created>
  <dcterms:modified xsi:type="dcterms:W3CDTF">2022-06-27T12:16:44Z</dcterms:modified>
</cp:coreProperties>
</file>