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0" d="100"/>
          <a:sy n="80" d="100"/>
        </p:scale>
        <p:origin x="-1445"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2DD5C7-CA65-49A2-AA40-ED43F135F21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IN"/>
        </a:p>
      </dgm:t>
    </dgm:pt>
    <dgm:pt modelId="{77A49DE2-7AD4-4AF5-8874-DB674D105F73}">
      <dgm:prSet phldrT="[Text]"/>
      <dgm:spPr>
        <a:solidFill>
          <a:srgbClr val="FF0000"/>
        </a:solidFill>
      </dgm:spPr>
      <dgm:t>
        <a:bodyPr/>
        <a:lstStyle/>
        <a:p>
          <a:r>
            <a:rPr lang="en-IN" dirty="0"/>
            <a:t>Macro-finance-    R</a:t>
          </a:r>
          <a:r>
            <a:rPr lang="en-IN" b="0" i="0" dirty="0"/>
            <a:t>egional or national level</a:t>
          </a:r>
          <a:endParaRPr lang="en-IN" dirty="0"/>
        </a:p>
      </dgm:t>
    </dgm:pt>
    <dgm:pt modelId="{5B595724-A033-424B-B0CF-993FC5528053}" type="parTrans" cxnId="{D439A79C-F318-40BC-B95D-01E298308253}">
      <dgm:prSet/>
      <dgm:spPr/>
      <dgm:t>
        <a:bodyPr/>
        <a:lstStyle/>
        <a:p>
          <a:endParaRPr lang="en-IN"/>
        </a:p>
      </dgm:t>
    </dgm:pt>
    <dgm:pt modelId="{3E7D8FC3-CCF5-43F0-8476-0D8E6AC377BC}" type="sibTrans" cxnId="{D439A79C-F318-40BC-B95D-01E298308253}">
      <dgm:prSet/>
      <dgm:spPr/>
      <dgm:t>
        <a:bodyPr/>
        <a:lstStyle/>
        <a:p>
          <a:endParaRPr lang="en-IN"/>
        </a:p>
      </dgm:t>
    </dgm:pt>
    <dgm:pt modelId="{C7E45F63-0E24-4FAC-BB8F-42BBBD6A0BEF}">
      <dgm:prSet phldrT="[Text]"/>
      <dgm:spPr>
        <a:solidFill>
          <a:srgbClr val="00B050"/>
        </a:solidFill>
      </dgm:spPr>
      <dgm:t>
        <a:bodyPr/>
        <a:lstStyle/>
        <a:p>
          <a:r>
            <a:rPr lang="en-IN" dirty="0"/>
            <a:t>Micro-finance-     I</a:t>
          </a:r>
          <a:r>
            <a:rPr lang="en-IN" b="0" i="0" dirty="0"/>
            <a:t>ndividual level</a:t>
          </a:r>
          <a:endParaRPr lang="en-IN" dirty="0"/>
        </a:p>
      </dgm:t>
    </dgm:pt>
    <dgm:pt modelId="{1299F2F2-94E8-48EC-8ABA-4EA1D7640A56}" type="parTrans" cxnId="{9C25F3C6-FECE-411C-A7FF-218C0269AD43}">
      <dgm:prSet/>
      <dgm:spPr/>
      <dgm:t>
        <a:bodyPr/>
        <a:lstStyle/>
        <a:p>
          <a:endParaRPr lang="en-IN"/>
        </a:p>
      </dgm:t>
    </dgm:pt>
    <dgm:pt modelId="{573FF31A-2902-42F8-B9AC-E91606580E11}" type="sibTrans" cxnId="{9C25F3C6-FECE-411C-A7FF-218C0269AD43}">
      <dgm:prSet/>
      <dgm:spPr/>
      <dgm:t>
        <a:bodyPr/>
        <a:lstStyle/>
        <a:p>
          <a:endParaRPr lang="en-IN"/>
        </a:p>
      </dgm:t>
    </dgm:pt>
    <dgm:pt modelId="{DC1783DB-063B-430E-8EB0-11CE2CF2846F}" type="pres">
      <dgm:prSet presAssocID="{B02DD5C7-CA65-49A2-AA40-ED43F135F211}" presName="linear" presStyleCnt="0">
        <dgm:presLayoutVars>
          <dgm:dir/>
          <dgm:animLvl val="lvl"/>
          <dgm:resizeHandles val="exact"/>
        </dgm:presLayoutVars>
      </dgm:prSet>
      <dgm:spPr/>
      <dgm:t>
        <a:bodyPr/>
        <a:lstStyle/>
        <a:p>
          <a:endParaRPr lang="en-IN"/>
        </a:p>
      </dgm:t>
    </dgm:pt>
    <dgm:pt modelId="{B680EA90-9FFE-4DE1-B23F-E321CB62108A}" type="pres">
      <dgm:prSet presAssocID="{77A49DE2-7AD4-4AF5-8874-DB674D105F73}" presName="parentLin" presStyleCnt="0"/>
      <dgm:spPr/>
    </dgm:pt>
    <dgm:pt modelId="{F4A60903-3253-4B69-B103-FCD6BD145F3B}" type="pres">
      <dgm:prSet presAssocID="{77A49DE2-7AD4-4AF5-8874-DB674D105F73}" presName="parentLeftMargin" presStyleLbl="node1" presStyleIdx="0" presStyleCnt="2"/>
      <dgm:spPr/>
      <dgm:t>
        <a:bodyPr/>
        <a:lstStyle/>
        <a:p>
          <a:endParaRPr lang="en-IN"/>
        </a:p>
      </dgm:t>
    </dgm:pt>
    <dgm:pt modelId="{E2C90A0D-2B00-4ACD-BE17-B2C2712F022C}" type="pres">
      <dgm:prSet presAssocID="{77A49DE2-7AD4-4AF5-8874-DB674D105F73}" presName="parentText" presStyleLbl="node1" presStyleIdx="0" presStyleCnt="2">
        <dgm:presLayoutVars>
          <dgm:chMax val="0"/>
          <dgm:bulletEnabled val="1"/>
        </dgm:presLayoutVars>
      </dgm:prSet>
      <dgm:spPr/>
      <dgm:t>
        <a:bodyPr/>
        <a:lstStyle/>
        <a:p>
          <a:endParaRPr lang="en-IN"/>
        </a:p>
      </dgm:t>
    </dgm:pt>
    <dgm:pt modelId="{5A86F4DC-A064-4A6D-AAC9-C15D0F25827E}" type="pres">
      <dgm:prSet presAssocID="{77A49DE2-7AD4-4AF5-8874-DB674D105F73}" presName="negativeSpace" presStyleCnt="0"/>
      <dgm:spPr/>
    </dgm:pt>
    <dgm:pt modelId="{A2816FB4-5D90-46A5-939A-1A40BCDF40E5}" type="pres">
      <dgm:prSet presAssocID="{77A49DE2-7AD4-4AF5-8874-DB674D105F73}" presName="childText" presStyleLbl="conFgAcc1" presStyleIdx="0" presStyleCnt="2">
        <dgm:presLayoutVars>
          <dgm:bulletEnabled val="1"/>
        </dgm:presLayoutVars>
      </dgm:prSet>
      <dgm:spPr/>
    </dgm:pt>
    <dgm:pt modelId="{BF547C52-B53A-46BC-9E21-667973D6D10A}" type="pres">
      <dgm:prSet presAssocID="{3E7D8FC3-CCF5-43F0-8476-0D8E6AC377BC}" presName="spaceBetweenRectangles" presStyleCnt="0"/>
      <dgm:spPr/>
    </dgm:pt>
    <dgm:pt modelId="{A967C02E-6E47-41DB-A338-A1815467E453}" type="pres">
      <dgm:prSet presAssocID="{C7E45F63-0E24-4FAC-BB8F-42BBBD6A0BEF}" presName="parentLin" presStyleCnt="0"/>
      <dgm:spPr/>
    </dgm:pt>
    <dgm:pt modelId="{75E5D84B-FD87-475F-AE9A-59828AF31441}" type="pres">
      <dgm:prSet presAssocID="{C7E45F63-0E24-4FAC-BB8F-42BBBD6A0BEF}" presName="parentLeftMargin" presStyleLbl="node1" presStyleIdx="0" presStyleCnt="2"/>
      <dgm:spPr/>
      <dgm:t>
        <a:bodyPr/>
        <a:lstStyle/>
        <a:p>
          <a:endParaRPr lang="en-IN"/>
        </a:p>
      </dgm:t>
    </dgm:pt>
    <dgm:pt modelId="{731ADF03-E717-4B53-B7A2-BA78B45BF5D3}" type="pres">
      <dgm:prSet presAssocID="{C7E45F63-0E24-4FAC-BB8F-42BBBD6A0BEF}" presName="parentText" presStyleLbl="node1" presStyleIdx="1" presStyleCnt="2">
        <dgm:presLayoutVars>
          <dgm:chMax val="0"/>
          <dgm:bulletEnabled val="1"/>
        </dgm:presLayoutVars>
      </dgm:prSet>
      <dgm:spPr/>
      <dgm:t>
        <a:bodyPr/>
        <a:lstStyle/>
        <a:p>
          <a:endParaRPr lang="en-IN"/>
        </a:p>
      </dgm:t>
    </dgm:pt>
    <dgm:pt modelId="{6FC6C7C0-3B89-419A-A49D-1D38EAAD14B5}" type="pres">
      <dgm:prSet presAssocID="{C7E45F63-0E24-4FAC-BB8F-42BBBD6A0BEF}" presName="negativeSpace" presStyleCnt="0"/>
      <dgm:spPr/>
    </dgm:pt>
    <dgm:pt modelId="{50C580A7-83B8-4112-BC2F-C57F3D933AAE}" type="pres">
      <dgm:prSet presAssocID="{C7E45F63-0E24-4FAC-BB8F-42BBBD6A0BEF}" presName="childText" presStyleLbl="conFgAcc1" presStyleIdx="1" presStyleCnt="2">
        <dgm:presLayoutVars>
          <dgm:bulletEnabled val="1"/>
        </dgm:presLayoutVars>
      </dgm:prSet>
      <dgm:spPr/>
    </dgm:pt>
  </dgm:ptLst>
  <dgm:cxnLst>
    <dgm:cxn modelId="{F0BF4E7B-3EE1-42DC-8261-5E6DE21CF454}" type="presOf" srcId="{77A49DE2-7AD4-4AF5-8874-DB674D105F73}" destId="{E2C90A0D-2B00-4ACD-BE17-B2C2712F022C}" srcOrd="1" destOrd="0" presId="urn:microsoft.com/office/officeart/2005/8/layout/list1"/>
    <dgm:cxn modelId="{E5B385CD-F1CE-4103-9281-0D5391B582ED}" type="presOf" srcId="{77A49DE2-7AD4-4AF5-8874-DB674D105F73}" destId="{F4A60903-3253-4B69-B103-FCD6BD145F3B}" srcOrd="0" destOrd="0" presId="urn:microsoft.com/office/officeart/2005/8/layout/list1"/>
    <dgm:cxn modelId="{89A68117-39C0-428C-9086-92C30241FD6E}" type="presOf" srcId="{B02DD5C7-CA65-49A2-AA40-ED43F135F211}" destId="{DC1783DB-063B-430E-8EB0-11CE2CF2846F}" srcOrd="0" destOrd="0" presId="urn:microsoft.com/office/officeart/2005/8/layout/list1"/>
    <dgm:cxn modelId="{D439A79C-F318-40BC-B95D-01E298308253}" srcId="{B02DD5C7-CA65-49A2-AA40-ED43F135F211}" destId="{77A49DE2-7AD4-4AF5-8874-DB674D105F73}" srcOrd="0" destOrd="0" parTransId="{5B595724-A033-424B-B0CF-993FC5528053}" sibTransId="{3E7D8FC3-CCF5-43F0-8476-0D8E6AC377BC}"/>
    <dgm:cxn modelId="{A75E5195-DECD-4853-8E07-4F9E49B8585B}" type="presOf" srcId="{C7E45F63-0E24-4FAC-BB8F-42BBBD6A0BEF}" destId="{75E5D84B-FD87-475F-AE9A-59828AF31441}" srcOrd="0" destOrd="0" presId="urn:microsoft.com/office/officeart/2005/8/layout/list1"/>
    <dgm:cxn modelId="{9C25F3C6-FECE-411C-A7FF-218C0269AD43}" srcId="{B02DD5C7-CA65-49A2-AA40-ED43F135F211}" destId="{C7E45F63-0E24-4FAC-BB8F-42BBBD6A0BEF}" srcOrd="1" destOrd="0" parTransId="{1299F2F2-94E8-48EC-8ABA-4EA1D7640A56}" sibTransId="{573FF31A-2902-42F8-B9AC-E91606580E11}"/>
    <dgm:cxn modelId="{0B5C0C67-9A3E-4604-824E-E59D9C05256C}" type="presOf" srcId="{C7E45F63-0E24-4FAC-BB8F-42BBBD6A0BEF}" destId="{731ADF03-E717-4B53-B7A2-BA78B45BF5D3}" srcOrd="1" destOrd="0" presId="urn:microsoft.com/office/officeart/2005/8/layout/list1"/>
    <dgm:cxn modelId="{24ADFB61-2525-43EF-90E1-CEFC2F84FCDB}" type="presParOf" srcId="{DC1783DB-063B-430E-8EB0-11CE2CF2846F}" destId="{B680EA90-9FFE-4DE1-B23F-E321CB62108A}" srcOrd="0" destOrd="0" presId="urn:microsoft.com/office/officeart/2005/8/layout/list1"/>
    <dgm:cxn modelId="{E885509A-51C4-45EF-BB63-EB2F19745343}" type="presParOf" srcId="{B680EA90-9FFE-4DE1-B23F-E321CB62108A}" destId="{F4A60903-3253-4B69-B103-FCD6BD145F3B}" srcOrd="0" destOrd="0" presId="urn:microsoft.com/office/officeart/2005/8/layout/list1"/>
    <dgm:cxn modelId="{F614C22C-AB35-4DF4-8960-671D78E8F4A7}" type="presParOf" srcId="{B680EA90-9FFE-4DE1-B23F-E321CB62108A}" destId="{E2C90A0D-2B00-4ACD-BE17-B2C2712F022C}" srcOrd="1" destOrd="0" presId="urn:microsoft.com/office/officeart/2005/8/layout/list1"/>
    <dgm:cxn modelId="{52F0DA35-A799-488D-A06D-E17C2053C318}" type="presParOf" srcId="{DC1783DB-063B-430E-8EB0-11CE2CF2846F}" destId="{5A86F4DC-A064-4A6D-AAC9-C15D0F25827E}" srcOrd="1" destOrd="0" presId="urn:microsoft.com/office/officeart/2005/8/layout/list1"/>
    <dgm:cxn modelId="{BFA1BB98-C6EB-410F-BD6E-EC90915DA467}" type="presParOf" srcId="{DC1783DB-063B-430E-8EB0-11CE2CF2846F}" destId="{A2816FB4-5D90-46A5-939A-1A40BCDF40E5}" srcOrd="2" destOrd="0" presId="urn:microsoft.com/office/officeart/2005/8/layout/list1"/>
    <dgm:cxn modelId="{778A03FE-82FD-42C2-A001-CEA5165DC5F3}" type="presParOf" srcId="{DC1783DB-063B-430E-8EB0-11CE2CF2846F}" destId="{BF547C52-B53A-46BC-9E21-667973D6D10A}" srcOrd="3" destOrd="0" presId="urn:microsoft.com/office/officeart/2005/8/layout/list1"/>
    <dgm:cxn modelId="{80386881-B9DC-4C7B-9876-C2DCD44117C7}" type="presParOf" srcId="{DC1783DB-063B-430E-8EB0-11CE2CF2846F}" destId="{A967C02E-6E47-41DB-A338-A1815467E453}" srcOrd="4" destOrd="0" presId="urn:microsoft.com/office/officeart/2005/8/layout/list1"/>
    <dgm:cxn modelId="{C1A97B9C-0170-4C1F-8083-0F6E15B756BD}" type="presParOf" srcId="{A967C02E-6E47-41DB-A338-A1815467E453}" destId="{75E5D84B-FD87-475F-AE9A-59828AF31441}" srcOrd="0" destOrd="0" presId="urn:microsoft.com/office/officeart/2005/8/layout/list1"/>
    <dgm:cxn modelId="{5CCEFD33-CBEB-4D0E-B912-1AA93C935AB9}" type="presParOf" srcId="{A967C02E-6E47-41DB-A338-A1815467E453}" destId="{731ADF03-E717-4B53-B7A2-BA78B45BF5D3}" srcOrd="1" destOrd="0" presId="urn:microsoft.com/office/officeart/2005/8/layout/list1"/>
    <dgm:cxn modelId="{1B25DC37-A53E-4F2C-8CB0-C103DC29CEF3}" type="presParOf" srcId="{DC1783DB-063B-430E-8EB0-11CE2CF2846F}" destId="{6FC6C7C0-3B89-419A-A49D-1D38EAAD14B5}" srcOrd="5" destOrd="0" presId="urn:microsoft.com/office/officeart/2005/8/layout/list1"/>
    <dgm:cxn modelId="{A0069A1A-F43C-4E1D-A5A2-2F9C06466531}" type="presParOf" srcId="{DC1783DB-063B-430E-8EB0-11CE2CF2846F}" destId="{50C580A7-83B8-4112-BC2F-C57F3D933AAE}" srcOrd="6" destOrd="0" presId="urn:microsoft.com/office/officeart/2005/8/layout/list1"/>
  </dgm:cxnLst>
  <dgm:bg/>
  <dgm:whole/>
</dgm:dataModel>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
            <a:ext cx="8534400" cy="6629400"/>
          </a:xfrm>
        </p:spPr>
        <p:txBody>
          <a:bodyPr>
            <a:normAutofit fontScale="62500" lnSpcReduction="20000"/>
          </a:bodyPr>
          <a:lstStyle/>
          <a:p>
            <a:pPr algn="ctr">
              <a:lnSpc>
                <a:spcPct val="160000"/>
              </a:lnSpc>
              <a:buNone/>
            </a:pPr>
            <a:r>
              <a:rPr lang="en-US" sz="3800" b="1" dirty="0" smtClean="0">
                <a:solidFill>
                  <a:srgbClr val="FF0000"/>
                </a:solidFill>
                <a:latin typeface="Times New Roman" pitchFamily="18" charset="0"/>
                <a:cs typeface="Times New Roman" pitchFamily="18" charset="0"/>
              </a:rPr>
              <a:t>PUBLIC FINANCE</a:t>
            </a:r>
          </a:p>
          <a:p>
            <a:pPr algn="just">
              <a:lnSpc>
                <a:spcPct val="160000"/>
              </a:lnSpc>
              <a:buFont typeface="Wingdings" pitchFamily="2" charset="2"/>
              <a:buChar char="Ø"/>
            </a:pPr>
            <a:r>
              <a:rPr lang="en-US" sz="2900" dirty="0" smtClean="0">
                <a:latin typeface="Times New Roman" pitchFamily="18" charset="0"/>
                <a:cs typeface="Times New Roman" pitchFamily="18" charset="0"/>
              </a:rPr>
              <a:t>Public finance is the study of the role of the government in the </a:t>
            </a:r>
            <a:r>
              <a:rPr lang="en-US" sz="2900" dirty="0" smtClean="0">
                <a:latin typeface="Times New Roman" pitchFamily="18" charset="0"/>
                <a:cs typeface="Times New Roman" pitchFamily="18" charset="0"/>
              </a:rPr>
              <a:t>economy.</a:t>
            </a:r>
            <a:endParaRPr lang="en-US" sz="2900" dirty="0" smtClean="0">
              <a:latin typeface="Times New Roman" pitchFamily="18" charset="0"/>
              <a:cs typeface="Times New Roman" pitchFamily="18" charset="0"/>
            </a:endParaRPr>
          </a:p>
          <a:p>
            <a:pPr algn="just">
              <a:lnSpc>
                <a:spcPct val="160000"/>
              </a:lnSpc>
              <a:buFont typeface="Wingdings" pitchFamily="2" charset="2"/>
              <a:buChar char="Ø"/>
            </a:pPr>
            <a:r>
              <a:rPr lang="en-US" sz="2900" dirty="0" smtClean="0">
                <a:latin typeface="Times New Roman" pitchFamily="18" charset="0"/>
                <a:cs typeface="Times New Roman" pitchFamily="18" charset="0"/>
              </a:rPr>
              <a:t>It is the branch that assesses the government revenue and the government expenditure of the public authorities and adjustment of one or the other to achieve desirable effects and avoid undesirable ones.</a:t>
            </a:r>
          </a:p>
          <a:p>
            <a:pPr algn="ctr">
              <a:lnSpc>
                <a:spcPct val="160000"/>
              </a:lnSpc>
              <a:buNone/>
            </a:pPr>
            <a:r>
              <a:rPr lang="en-US" sz="3500" b="1" dirty="0" smtClean="0">
                <a:solidFill>
                  <a:srgbClr val="FF0000"/>
                </a:solidFill>
                <a:latin typeface="Times New Roman" pitchFamily="18" charset="0"/>
                <a:cs typeface="Times New Roman" pitchFamily="18" charset="0"/>
              </a:rPr>
              <a:t>AGRICULTURAL FINANCE</a:t>
            </a:r>
          </a:p>
          <a:p>
            <a:pPr algn="just">
              <a:lnSpc>
                <a:spcPct val="160000"/>
              </a:lnSpc>
              <a:buFont typeface="Wingdings" pitchFamily="2" charset="2"/>
              <a:buChar char="Ø"/>
            </a:pPr>
            <a:r>
              <a:rPr lang="en-US" sz="2900" dirty="0" smtClean="0">
                <a:latin typeface="Times New Roman" pitchFamily="18" charset="0"/>
                <a:cs typeface="Times New Roman" pitchFamily="18" charset="0"/>
              </a:rPr>
              <a:t>Agricultural finance is the study of financing and liquidity services credit provides to farm borrowers. It is also considered as the study of those financial intermediaries who provide loan funds to agriculture and the financial markets in which these intermediaries obtain their </a:t>
            </a:r>
            <a:r>
              <a:rPr lang="en-US" sz="2900" dirty="0" err="1" smtClean="0">
                <a:latin typeface="Times New Roman" pitchFamily="18" charset="0"/>
                <a:cs typeface="Times New Roman" pitchFamily="18" charset="0"/>
              </a:rPr>
              <a:t>loanable</a:t>
            </a:r>
            <a:r>
              <a:rPr lang="en-US" sz="2900" dirty="0" smtClean="0">
                <a:latin typeface="Times New Roman" pitchFamily="18" charset="0"/>
                <a:cs typeface="Times New Roman" pitchFamily="18" charset="0"/>
              </a:rPr>
              <a:t> funds” </a:t>
            </a:r>
          </a:p>
          <a:p>
            <a:pPr algn="just">
              <a:lnSpc>
                <a:spcPct val="160000"/>
              </a:lnSpc>
              <a:buFont typeface="Wingdings" pitchFamily="2" charset="2"/>
              <a:buChar char="Ø"/>
            </a:pPr>
            <a:r>
              <a:rPr lang="en-US" sz="2900" dirty="0" smtClean="0">
                <a:latin typeface="Times New Roman" pitchFamily="18" charset="0"/>
                <a:cs typeface="Times New Roman" pitchFamily="18" charset="0"/>
              </a:rPr>
              <a:t>Agricultural finance can be dealt at both micro level and macro level.</a:t>
            </a:r>
          </a:p>
          <a:p>
            <a:pPr algn="just">
              <a:lnSpc>
                <a:spcPct val="160000"/>
              </a:lnSpc>
              <a:buNone/>
            </a:pPr>
            <a:endParaRPr lang="en-US" dirty="0" smtClean="0">
              <a:latin typeface="Times New Roman" pitchFamily="18" charset="0"/>
              <a:cs typeface="Times New Roman" pitchFamily="18" charset="0"/>
            </a:endParaRPr>
          </a:p>
          <a:p>
            <a:pPr algn="just">
              <a:lnSpc>
                <a:spcPct val="160000"/>
              </a:lnSpc>
              <a:buNone/>
            </a:pPr>
            <a:endParaRPr lang="en-US" dirty="0" smtClean="0">
              <a:solidFill>
                <a:srgbClr val="3B3835"/>
              </a:solidFill>
              <a:latin typeface="Times New Roman" pitchFamily="18" charset="0"/>
              <a:cs typeface="Times New Roman" pitchFamily="18" charset="0"/>
            </a:endParaRPr>
          </a:p>
          <a:p>
            <a:pPr>
              <a:buNone/>
            </a:pPr>
            <a:r>
              <a:rPr lang="en-IN" dirty="0" smtClean="0">
                <a:solidFill>
                  <a:srgbClr val="3B3835"/>
                </a:solidFill>
                <a:latin typeface="Bell MT" panose="02020503060305020303" pitchFamily="18" charset="0"/>
              </a:rPr>
              <a:t> </a:t>
            </a:r>
            <a:endParaRPr lang="en-IN" dirty="0" smtClean="0">
              <a:latin typeface="Bell MT" panose="02020503060305020303" pitchFamily="18" charset="0"/>
            </a:endParaRPr>
          </a:p>
          <a:p>
            <a:pPr>
              <a:buNone/>
            </a:pPr>
            <a:endParaRPr lang="en-IN" b="1" dirty="0" smtClean="0">
              <a:latin typeface="Bell MT" panose="02020503060305020303" pitchFamily="18" charset="0"/>
            </a:endParaRPr>
          </a:p>
          <a:p>
            <a:pPr>
              <a:buNone/>
            </a:pPr>
            <a:endParaRPr lang="en-IN" dirty="0"/>
          </a:p>
        </p:txBody>
      </p:sp>
      <p:graphicFrame>
        <p:nvGraphicFramePr>
          <p:cNvPr id="6" name="Diagram 5">
            <a:extLst>
              <a:ext uri="{FF2B5EF4-FFF2-40B4-BE49-F238E27FC236}">
                <a16:creationId xmlns:a16="http://schemas.microsoft.com/office/drawing/2014/main" xmlns="" id="{848F85BA-05D9-4102-9401-A8266754E9D8}"/>
              </a:ext>
            </a:extLst>
          </p:cNvPr>
          <p:cNvGraphicFramePr/>
          <p:nvPr>
            <p:extLst>
              <p:ext uri="{D42A27DB-BD31-4B8C-83A1-F6EECF244321}">
                <p14:modId xmlns:p14="http://schemas.microsoft.com/office/powerpoint/2010/main" xmlns="" val="596375100"/>
              </p:ext>
            </p:extLst>
          </p:nvPr>
        </p:nvGraphicFramePr>
        <p:xfrm>
          <a:off x="990600" y="4927209"/>
          <a:ext cx="6752492" cy="14735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fontScale="70000" lnSpcReduction="20000"/>
          </a:bodyPr>
          <a:lstStyle/>
          <a:p>
            <a:pPr algn="just">
              <a:lnSpc>
                <a:spcPct val="160000"/>
              </a:lnSpc>
              <a:buNone/>
            </a:pPr>
            <a:r>
              <a:rPr lang="en-IN" b="1" dirty="0" smtClean="0">
                <a:solidFill>
                  <a:srgbClr val="FF0000"/>
                </a:solidFill>
                <a:latin typeface="Times New Roman" pitchFamily="18" charset="0"/>
                <a:cs typeface="Times New Roman" pitchFamily="18" charset="0"/>
              </a:rPr>
              <a:t>Macro Finance :</a:t>
            </a:r>
            <a:r>
              <a:rPr lang="en-IN"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Macro finance deals with different sources of raising funds for agriculture as a whole in the economy. It is also concerned with the lending procedure, rules, regulations, monitoring and controlling of different agricultural credit institutions. Hence macro-finance is related to financing of agriculture at aggregate level.</a:t>
            </a:r>
            <a:endParaRPr lang="en-IN" b="1" dirty="0" smtClean="0">
              <a:latin typeface="Times New Roman" pitchFamily="18" charset="0"/>
              <a:cs typeface="Times New Roman" pitchFamily="18" charset="0"/>
            </a:endParaRPr>
          </a:p>
          <a:p>
            <a:pPr algn="just">
              <a:lnSpc>
                <a:spcPct val="160000"/>
              </a:lnSpc>
              <a:buNone/>
            </a:pPr>
            <a:r>
              <a:rPr lang="en-IN" b="1" dirty="0" smtClean="0">
                <a:solidFill>
                  <a:srgbClr val="FF0000"/>
                </a:solidFill>
                <a:latin typeface="Times New Roman" pitchFamily="18" charset="0"/>
                <a:cs typeface="Times New Roman" pitchFamily="18" charset="0"/>
              </a:rPr>
              <a:t>Micro-finance:</a:t>
            </a:r>
            <a:r>
              <a:rPr lang="en-IN" b="1" dirty="0" smtClean="0">
                <a:latin typeface="Times New Roman" pitchFamily="18" charset="0"/>
                <a:cs typeface="Times New Roman" pitchFamily="18" charset="0"/>
              </a:rPr>
              <a:t>  </a:t>
            </a:r>
            <a:r>
              <a:rPr lang="en-IN" dirty="0" smtClean="0">
                <a:latin typeface="Times New Roman" pitchFamily="18" charset="0"/>
                <a:cs typeface="Times New Roman" pitchFamily="18" charset="0"/>
              </a:rPr>
              <a:t>I</a:t>
            </a:r>
            <a:r>
              <a:rPr lang="en-US" dirty="0" smtClean="0">
                <a:latin typeface="Times New Roman" pitchFamily="18" charset="0"/>
                <a:cs typeface="Times New Roman" pitchFamily="18" charset="0"/>
              </a:rPr>
              <a:t>t refers to financial management of the individual farm business units. And it is concerned with the study as to how the individual farmer considers various sources of credit, quantum of credit to be borrowed from each source and how he allocates the same among the alternative uses with in the farm. It is also concerned with the future use of funds.</a:t>
            </a:r>
            <a:endParaRPr lang="en-IN"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fontScale="77500" lnSpcReduction="20000"/>
          </a:bodyPr>
          <a:lstStyle/>
          <a:p>
            <a:pPr algn="just">
              <a:lnSpc>
                <a:spcPct val="160000"/>
              </a:lnSpc>
              <a:buNone/>
            </a:pPr>
            <a:r>
              <a:rPr lang="en-IN" b="1" dirty="0" smtClean="0">
                <a:solidFill>
                  <a:srgbClr val="FF0000"/>
                </a:solidFill>
                <a:latin typeface="Times New Roman" pitchFamily="18" charset="0"/>
                <a:cs typeface="Times New Roman" pitchFamily="18" charset="0"/>
              </a:rPr>
              <a:t>Need for Agricultural Finance</a:t>
            </a:r>
          </a:p>
          <a:p>
            <a:pPr algn="just">
              <a:lnSpc>
                <a:spcPct val="160000"/>
              </a:lnSpc>
            </a:pPr>
            <a:r>
              <a:rPr lang="en-US" dirty="0" smtClean="0">
                <a:latin typeface="Times New Roman" pitchFamily="18" charset="0"/>
                <a:cs typeface="Times New Roman" pitchFamily="18" charset="0"/>
              </a:rPr>
              <a:t>Agricultural influence on national income</a:t>
            </a:r>
          </a:p>
          <a:p>
            <a:pPr algn="just">
              <a:lnSpc>
                <a:spcPct val="160000"/>
              </a:lnSpc>
            </a:pPr>
            <a:r>
              <a:rPr lang="en-US" dirty="0" smtClean="0">
                <a:latin typeface="Times New Roman" pitchFamily="18" charset="0"/>
                <a:cs typeface="Times New Roman" pitchFamily="18" charset="0"/>
              </a:rPr>
              <a:t>Agriculture plays vital role in generating employment</a:t>
            </a:r>
          </a:p>
          <a:p>
            <a:pPr algn="just">
              <a:lnSpc>
                <a:spcPct val="160000"/>
              </a:lnSpc>
            </a:pPr>
            <a:r>
              <a:rPr lang="en-US" dirty="0" smtClean="0">
                <a:latin typeface="Times New Roman" pitchFamily="18" charset="0"/>
                <a:cs typeface="Times New Roman" pitchFamily="18" charset="0"/>
              </a:rPr>
              <a:t>Agriculture makes provision for food for the ever increasing population</a:t>
            </a:r>
          </a:p>
          <a:p>
            <a:pPr algn="just">
              <a:lnSpc>
                <a:spcPct val="160000"/>
              </a:lnSpc>
            </a:pPr>
            <a:r>
              <a:rPr lang="en-US" dirty="0" smtClean="0">
                <a:latin typeface="Times New Roman" pitchFamily="18" charset="0"/>
                <a:cs typeface="Times New Roman" pitchFamily="18" charset="0"/>
              </a:rPr>
              <a:t>Contribution to capital formation</a:t>
            </a:r>
          </a:p>
          <a:p>
            <a:pPr algn="just">
              <a:lnSpc>
                <a:spcPct val="160000"/>
              </a:lnSpc>
            </a:pPr>
            <a:r>
              <a:rPr lang="en-US" dirty="0" smtClean="0">
                <a:latin typeface="Times New Roman" pitchFamily="18" charset="0"/>
                <a:cs typeface="Times New Roman" pitchFamily="18" charset="0"/>
              </a:rPr>
              <a:t>Supply of raw material to agro-based industries </a:t>
            </a:r>
          </a:p>
          <a:p>
            <a:pPr algn="just">
              <a:lnSpc>
                <a:spcPct val="160000"/>
              </a:lnSpc>
            </a:pPr>
            <a:r>
              <a:rPr lang="en-US" dirty="0" smtClean="0">
                <a:latin typeface="Times New Roman" pitchFamily="18" charset="0"/>
                <a:cs typeface="Times New Roman" pitchFamily="18" charset="0"/>
              </a:rPr>
              <a:t>Market for industrial products</a:t>
            </a:r>
          </a:p>
          <a:p>
            <a:pPr algn="just">
              <a:lnSpc>
                <a:spcPct val="160000"/>
              </a:lnSpc>
            </a:pPr>
            <a:r>
              <a:rPr lang="en-US" dirty="0" smtClean="0">
                <a:latin typeface="Times New Roman" pitchFamily="18" charset="0"/>
                <a:cs typeface="Times New Roman" pitchFamily="18" charset="0"/>
              </a:rPr>
              <a:t>Influence on internal and external trade and commerce</a:t>
            </a:r>
          </a:p>
          <a:p>
            <a:pPr algn="just">
              <a:lnSpc>
                <a:spcPct val="160000"/>
              </a:lnSpc>
            </a:pPr>
            <a:r>
              <a:rPr lang="en-US" dirty="0" smtClean="0">
                <a:latin typeface="Times New Roman" pitchFamily="18" charset="0"/>
                <a:cs typeface="Times New Roman" pitchFamily="18" charset="0"/>
              </a:rPr>
              <a:t>Contribution in government budget </a:t>
            </a:r>
          </a:p>
          <a:p>
            <a:pPr>
              <a:buNone/>
            </a:pP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6400800"/>
          </a:xfrm>
        </p:spPr>
        <p:txBody>
          <a:bodyPr>
            <a:normAutofit fontScale="85000" lnSpcReduction="20000"/>
          </a:bodyPr>
          <a:lstStyle/>
          <a:p>
            <a:pPr algn="ctr">
              <a:lnSpc>
                <a:spcPct val="150000"/>
              </a:lnSpc>
              <a:buNone/>
            </a:pPr>
            <a:r>
              <a:rPr lang="en-IN" b="1" dirty="0" smtClean="0">
                <a:solidFill>
                  <a:srgbClr val="FF0000"/>
                </a:solidFill>
                <a:latin typeface="Times New Roman" pitchFamily="18" charset="0"/>
                <a:cs typeface="Times New Roman" pitchFamily="18" charset="0"/>
              </a:rPr>
              <a:t>PUBLIC EXPENDITURE</a:t>
            </a:r>
          </a:p>
          <a:p>
            <a:pPr algn="just">
              <a:lnSpc>
                <a:spcPct val="150000"/>
              </a:lnSpc>
              <a:buFont typeface="Wingdings" pitchFamily="2" charset="2"/>
              <a:buChar char="Ø"/>
            </a:pPr>
            <a:r>
              <a:rPr lang="en-IN" sz="2800" dirty="0" smtClean="0">
                <a:latin typeface="Times New Roman" pitchFamily="18" charset="0"/>
                <a:cs typeface="Times New Roman" pitchFamily="18" charset="0"/>
              </a:rPr>
              <a:t>Public expenditure is the expenditure incurred by the government in the various sectors of economy viz., agricultural sector, industrial sector, infrastructural sector, export-import sector etc.</a:t>
            </a:r>
          </a:p>
          <a:p>
            <a:pPr algn="just">
              <a:lnSpc>
                <a:spcPct val="150000"/>
              </a:lnSpc>
              <a:buNone/>
            </a:pPr>
            <a:r>
              <a:rPr lang="en-IN" sz="2800" b="1" dirty="0" smtClean="0">
                <a:solidFill>
                  <a:srgbClr val="FF0000"/>
                </a:solidFill>
                <a:latin typeface="Times New Roman" pitchFamily="18" charset="0"/>
                <a:cs typeface="Times New Roman" pitchFamily="18" charset="0"/>
              </a:rPr>
              <a:t>Need for Public Expenditure: </a:t>
            </a:r>
            <a:r>
              <a:rPr lang="en-IN" sz="2800" dirty="0" smtClean="0">
                <a:latin typeface="Times New Roman" pitchFamily="18" charset="0"/>
                <a:cs typeface="Times New Roman" pitchFamily="18" charset="0"/>
              </a:rPr>
              <a:t>In order to bring about desired and balanced growth between backward and developed regions in the country, we require huge amounts of public expenditure.</a:t>
            </a:r>
          </a:p>
          <a:p>
            <a:pPr algn="just">
              <a:lnSpc>
                <a:spcPct val="150000"/>
              </a:lnSpc>
              <a:buFont typeface="Wingdings" pitchFamily="2" charset="2"/>
              <a:buChar char="Ø"/>
            </a:pPr>
            <a:r>
              <a:rPr lang="en-IN" sz="2800" dirty="0" smtClean="0">
                <a:latin typeface="Times New Roman" pitchFamily="18" charset="0"/>
                <a:cs typeface="Times New Roman" pitchFamily="18" charset="0"/>
              </a:rPr>
              <a:t>Development of Agriculture</a:t>
            </a:r>
          </a:p>
          <a:p>
            <a:pPr algn="just">
              <a:lnSpc>
                <a:spcPct val="150000"/>
              </a:lnSpc>
              <a:buFont typeface="Wingdings" pitchFamily="2" charset="2"/>
              <a:buChar char="Ø"/>
            </a:pPr>
            <a:r>
              <a:rPr lang="en-IN" sz="2800" dirty="0" smtClean="0">
                <a:latin typeface="Times New Roman" pitchFamily="18" charset="0"/>
                <a:cs typeface="Times New Roman" pitchFamily="18" charset="0"/>
              </a:rPr>
              <a:t>Provision of Public Utilities</a:t>
            </a:r>
          </a:p>
          <a:p>
            <a:pPr algn="just">
              <a:lnSpc>
                <a:spcPct val="150000"/>
              </a:lnSpc>
              <a:buFont typeface="Wingdings" pitchFamily="2" charset="2"/>
              <a:buChar char="Ø"/>
            </a:pPr>
            <a:r>
              <a:rPr lang="en-IN" sz="2800" dirty="0" smtClean="0">
                <a:latin typeface="Times New Roman" pitchFamily="18" charset="0"/>
                <a:cs typeface="Times New Roman" pitchFamily="18" charset="0"/>
              </a:rPr>
              <a:t>Technological Changes</a:t>
            </a:r>
          </a:p>
          <a:p>
            <a:pPr algn="just">
              <a:lnSpc>
                <a:spcPct val="150000"/>
              </a:lnSpc>
              <a:buFont typeface="Wingdings" pitchFamily="2" charset="2"/>
              <a:buChar char="Ø"/>
            </a:pPr>
            <a:r>
              <a:rPr lang="en-IN" sz="2800" dirty="0" smtClean="0">
                <a:latin typeface="Times New Roman" pitchFamily="18" charset="0"/>
                <a:cs typeface="Times New Roman" pitchFamily="18" charset="0"/>
              </a:rPr>
              <a:t>Requirements of Employment</a:t>
            </a:r>
          </a:p>
          <a:p>
            <a:pPr algn="just">
              <a:lnSpc>
                <a:spcPct val="150000"/>
              </a:lnSpc>
              <a:buNone/>
            </a:pPr>
            <a:endParaRPr lang="en-IN" sz="26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172200"/>
          </a:xfrm>
        </p:spPr>
        <p:txBody>
          <a:bodyPr>
            <a:normAutofit fontScale="85000" lnSpcReduction="10000"/>
          </a:bodyPr>
          <a:lstStyle/>
          <a:p>
            <a:pPr algn="ctr">
              <a:lnSpc>
                <a:spcPct val="150000"/>
              </a:lnSpc>
              <a:buNone/>
            </a:pPr>
            <a:r>
              <a:rPr lang="en-IN" b="1" dirty="0" smtClean="0">
                <a:solidFill>
                  <a:srgbClr val="FF0000"/>
                </a:solidFill>
                <a:latin typeface="Times New Roman" pitchFamily="18" charset="0"/>
                <a:cs typeface="Times New Roman" pitchFamily="18" charset="0"/>
              </a:rPr>
              <a:t>PUBLIC REVENUE</a:t>
            </a:r>
          </a:p>
          <a:p>
            <a:pPr algn="just">
              <a:lnSpc>
                <a:spcPct val="150000"/>
              </a:lnSpc>
              <a:buFont typeface="Wingdings" pitchFamily="2" charset="2"/>
              <a:buChar char="Ø"/>
            </a:pPr>
            <a:r>
              <a:rPr lang="en-IN" dirty="0" smtClean="0">
                <a:latin typeface="Times New Roman" pitchFamily="18" charset="0"/>
                <a:cs typeface="Times New Roman" pitchFamily="18" charset="0"/>
              </a:rPr>
              <a:t>This is the revenue accrued to the government from different sources viz., direct taxes, indirect taxes, and non-tax revenue such as prices and other miscellaneous receipts. </a:t>
            </a:r>
          </a:p>
          <a:p>
            <a:pPr algn="just">
              <a:lnSpc>
                <a:spcPct val="150000"/>
              </a:lnSpc>
              <a:buFont typeface="Wingdings" pitchFamily="2" charset="2"/>
              <a:buChar char="Ø"/>
            </a:pPr>
            <a:r>
              <a:rPr lang="en-IN" dirty="0" smtClean="0">
                <a:latin typeface="Times New Roman" pitchFamily="18" charset="0"/>
                <a:cs typeface="Times New Roman" pitchFamily="18" charset="0"/>
              </a:rPr>
              <a:t>Thus the government would have two major sources of revenue i.e. taxes and prices.</a:t>
            </a:r>
          </a:p>
          <a:p>
            <a:pPr algn="just">
              <a:lnSpc>
                <a:spcPct val="150000"/>
              </a:lnSpc>
              <a:buFont typeface="Wingdings" pitchFamily="2" charset="2"/>
              <a:buChar char="Ø"/>
            </a:pPr>
            <a:r>
              <a:rPr lang="en-IN" dirty="0" smtClean="0">
                <a:latin typeface="Times New Roman" pitchFamily="18" charset="0"/>
                <a:cs typeface="Times New Roman" pitchFamily="18" charset="0"/>
              </a:rPr>
              <a:t>The minor sources are fee, special assessment, rates, fines, tributes and indemnities, grants, gifts and donations.</a:t>
            </a:r>
            <a:endParaRPr lang="en-IN"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92500" lnSpcReduction="20000"/>
          </a:bodyPr>
          <a:lstStyle/>
          <a:p>
            <a:pPr algn="ctr">
              <a:buNone/>
            </a:pPr>
            <a:r>
              <a:rPr lang="en-IN" b="1" dirty="0" smtClean="0">
                <a:solidFill>
                  <a:srgbClr val="FF0000"/>
                </a:solidFill>
                <a:latin typeface="Times New Roman" pitchFamily="18" charset="0"/>
                <a:cs typeface="Times New Roman" pitchFamily="18" charset="0"/>
              </a:rPr>
              <a:t>TAX</a:t>
            </a:r>
          </a:p>
          <a:p>
            <a:pPr algn="just">
              <a:lnSpc>
                <a:spcPct val="160000"/>
              </a:lnSpc>
              <a:buFont typeface="Wingdings" pitchFamily="2" charset="2"/>
              <a:buChar char="Ø"/>
            </a:pPr>
            <a:r>
              <a:rPr lang="en-IN" dirty="0" smtClean="0">
                <a:latin typeface="Times New Roman" pitchFamily="18" charset="0"/>
                <a:cs typeface="Times New Roman" pitchFamily="18" charset="0"/>
              </a:rPr>
              <a:t>A tax is a mandatory fee or financial charge by any government on an individual or an organization to collect revenue for public works providing the best facilities and infrastructure</a:t>
            </a:r>
          </a:p>
          <a:p>
            <a:pPr algn="just">
              <a:lnSpc>
                <a:spcPct val="160000"/>
              </a:lnSpc>
              <a:buFont typeface="Wingdings" pitchFamily="2" charset="2"/>
              <a:buChar char="Ø"/>
            </a:pPr>
            <a:r>
              <a:rPr lang="en-IN" dirty="0" smtClean="0">
                <a:latin typeface="Times New Roman" pitchFamily="18" charset="0"/>
                <a:cs typeface="Times New Roman" pitchFamily="18" charset="0"/>
              </a:rPr>
              <a:t>The collected fund is then used to fund different public expenditure programs.</a:t>
            </a:r>
          </a:p>
          <a:p>
            <a:pPr algn="just">
              <a:lnSpc>
                <a:spcPct val="160000"/>
              </a:lnSpc>
              <a:buFont typeface="Wingdings" pitchFamily="2" charset="2"/>
              <a:buChar char="Ø"/>
            </a:pPr>
            <a:r>
              <a:rPr lang="en-IN" dirty="0" smtClean="0">
                <a:latin typeface="Times New Roman" pitchFamily="18" charset="0"/>
                <a:cs typeface="Times New Roman" pitchFamily="18" charset="0"/>
              </a:rPr>
              <a:t>Taxes are classified as </a:t>
            </a:r>
            <a:r>
              <a:rPr lang="en-IN" dirty="0" smtClean="0">
                <a:solidFill>
                  <a:srgbClr val="FF0000"/>
                </a:solidFill>
                <a:latin typeface="Times New Roman" pitchFamily="18" charset="0"/>
                <a:cs typeface="Times New Roman" pitchFamily="18" charset="0"/>
              </a:rPr>
              <a:t>Proportional, </a:t>
            </a:r>
            <a:r>
              <a:rPr lang="en-IN" dirty="0" smtClean="0">
                <a:solidFill>
                  <a:srgbClr val="FF0000"/>
                </a:solidFill>
                <a:latin typeface="Times New Roman" pitchFamily="18" charset="0"/>
                <a:cs typeface="Times New Roman" pitchFamily="18" charset="0"/>
              </a:rPr>
              <a:t>Progressive, Regressive and </a:t>
            </a:r>
            <a:r>
              <a:rPr lang="en-IN" dirty="0" err="1" smtClean="0">
                <a:solidFill>
                  <a:srgbClr val="FF0000"/>
                </a:solidFill>
                <a:latin typeface="Times New Roman" pitchFamily="18" charset="0"/>
                <a:cs typeface="Times New Roman" pitchFamily="18" charset="0"/>
              </a:rPr>
              <a:t>Degressive</a:t>
            </a:r>
            <a:r>
              <a:rPr lang="en-IN" dirty="0" smtClean="0">
                <a:latin typeface="Times New Roman" pitchFamily="18" charset="0"/>
                <a:cs typeface="Times New Roman" pitchFamily="18" charset="0"/>
              </a:rPr>
              <a:t>.</a:t>
            </a:r>
            <a:endParaRPr lang="en-IN" dirty="0" smtClean="0">
              <a:latin typeface="Times New Roman" pitchFamily="18" charset="0"/>
              <a:cs typeface="Times New Roman" pitchFamily="18" charset="0"/>
            </a:endParaRPr>
          </a:p>
          <a:p>
            <a:pPr algn="just">
              <a:buNone/>
            </a:pPr>
            <a:endParaRPr lang="en-IN" dirty="0" smtClean="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2400"/>
            <a:ext cx="8382000" cy="6553200"/>
          </a:xfrm>
        </p:spPr>
        <p:txBody>
          <a:bodyPr>
            <a:normAutofit fontScale="70000" lnSpcReduction="20000"/>
          </a:bodyPr>
          <a:lstStyle/>
          <a:p>
            <a:pPr algn="just">
              <a:lnSpc>
                <a:spcPct val="170000"/>
              </a:lnSpc>
              <a:buFont typeface="Wingdings" pitchFamily="2" charset="2"/>
              <a:buChar char="Ø"/>
            </a:pPr>
            <a:r>
              <a:rPr lang="en-IN" dirty="0" smtClean="0">
                <a:latin typeface="Times New Roman" pitchFamily="18" charset="0"/>
                <a:cs typeface="Times New Roman" pitchFamily="18" charset="0"/>
              </a:rPr>
              <a:t>A </a:t>
            </a:r>
            <a:r>
              <a:rPr lang="en-IN" dirty="0" smtClean="0">
                <a:solidFill>
                  <a:srgbClr val="FF0000"/>
                </a:solidFill>
                <a:latin typeface="Times New Roman" pitchFamily="18" charset="0"/>
                <a:cs typeface="Times New Roman" pitchFamily="18" charset="0"/>
              </a:rPr>
              <a:t>Proportional</a:t>
            </a:r>
            <a:r>
              <a:rPr lang="en-IN" dirty="0" smtClean="0">
                <a:latin typeface="Times New Roman" pitchFamily="18" charset="0"/>
                <a:cs typeface="Times New Roman" pitchFamily="18" charset="0"/>
              </a:rPr>
              <a:t> tax is one in which same percentage is levied as tax irrespective of tax base or the size of the income.</a:t>
            </a:r>
          </a:p>
          <a:p>
            <a:pPr algn="just">
              <a:lnSpc>
                <a:spcPct val="170000"/>
              </a:lnSpc>
              <a:buNone/>
            </a:pPr>
            <a:r>
              <a:rPr lang="en-IN" b="1" dirty="0" err="1" smtClean="0">
                <a:solidFill>
                  <a:srgbClr val="FF0000"/>
                </a:solidFill>
                <a:latin typeface="Times New Roman" pitchFamily="18" charset="0"/>
                <a:cs typeface="Times New Roman" pitchFamily="18" charset="0"/>
              </a:rPr>
              <a:t>Eg</a:t>
            </a:r>
            <a:r>
              <a:rPr lang="en-IN" b="1" dirty="0" smtClean="0">
                <a:solidFill>
                  <a:srgbClr val="FF0000"/>
                </a:solidFill>
                <a:latin typeface="Times New Roman" pitchFamily="18" charset="0"/>
                <a:cs typeface="Times New Roman" pitchFamily="18" charset="0"/>
              </a:rPr>
              <a:t>:</a:t>
            </a:r>
            <a:r>
              <a:rPr lang="en-IN" dirty="0" smtClean="0">
                <a:latin typeface="Times New Roman" pitchFamily="18" charset="0"/>
                <a:cs typeface="Times New Roman" pitchFamily="18" charset="0"/>
              </a:rPr>
              <a:t> Sales tax, tithe </a:t>
            </a:r>
          </a:p>
          <a:p>
            <a:pPr algn="just">
              <a:lnSpc>
                <a:spcPct val="170000"/>
              </a:lnSpc>
              <a:buFont typeface="Wingdings" pitchFamily="2" charset="2"/>
              <a:buChar char="Ø"/>
            </a:pPr>
            <a:r>
              <a:rPr lang="en-IN" dirty="0" smtClean="0">
                <a:latin typeface="Times New Roman" pitchFamily="18" charset="0"/>
                <a:cs typeface="Times New Roman" pitchFamily="18" charset="0"/>
              </a:rPr>
              <a:t>A </a:t>
            </a:r>
            <a:r>
              <a:rPr lang="en-IN" dirty="0" smtClean="0">
                <a:solidFill>
                  <a:srgbClr val="FF0000"/>
                </a:solidFill>
                <a:latin typeface="Times New Roman" pitchFamily="18" charset="0"/>
                <a:cs typeface="Times New Roman" pitchFamily="18" charset="0"/>
              </a:rPr>
              <a:t>Progressive</a:t>
            </a:r>
            <a:r>
              <a:rPr lang="en-IN" dirty="0" smtClean="0">
                <a:latin typeface="Times New Roman" pitchFamily="18" charset="0"/>
                <a:cs typeface="Times New Roman" pitchFamily="18" charset="0"/>
              </a:rPr>
              <a:t> tax means the rate of tax increases as taxable income increases. Higher the income, greater would be tax amount.</a:t>
            </a:r>
          </a:p>
          <a:p>
            <a:pPr algn="just">
              <a:lnSpc>
                <a:spcPct val="170000"/>
              </a:lnSpc>
              <a:buNone/>
            </a:pPr>
            <a:r>
              <a:rPr lang="en-IN" b="1" dirty="0" err="1" smtClean="0">
                <a:solidFill>
                  <a:srgbClr val="FF0000"/>
                </a:solidFill>
                <a:latin typeface="Times New Roman" pitchFamily="18" charset="0"/>
                <a:cs typeface="Times New Roman" pitchFamily="18" charset="0"/>
              </a:rPr>
              <a:t>Eg</a:t>
            </a:r>
            <a:r>
              <a:rPr lang="en-IN" b="1" dirty="0" smtClean="0">
                <a:solidFill>
                  <a:srgbClr val="FF0000"/>
                </a:solidFill>
                <a:latin typeface="Times New Roman" pitchFamily="18" charset="0"/>
                <a:cs typeface="Times New Roman" pitchFamily="18" charset="0"/>
              </a:rPr>
              <a:t>:</a:t>
            </a:r>
            <a:r>
              <a:rPr lang="en-IN" dirty="0" smtClean="0">
                <a:latin typeface="Times New Roman" pitchFamily="18" charset="0"/>
                <a:cs typeface="Times New Roman" pitchFamily="18" charset="0"/>
              </a:rPr>
              <a:t> Income tax</a:t>
            </a:r>
          </a:p>
          <a:p>
            <a:pPr algn="just">
              <a:lnSpc>
                <a:spcPct val="170000"/>
              </a:lnSpc>
              <a:buFont typeface="Wingdings" pitchFamily="2" charset="2"/>
              <a:buChar char="Ø"/>
            </a:pPr>
            <a:r>
              <a:rPr lang="en-IN" dirty="0" smtClean="0">
                <a:latin typeface="Times New Roman" pitchFamily="18" charset="0"/>
                <a:cs typeface="Times New Roman" pitchFamily="18" charset="0"/>
              </a:rPr>
              <a:t>A tax is said to be </a:t>
            </a:r>
            <a:r>
              <a:rPr lang="en-IN" dirty="0" smtClean="0">
                <a:solidFill>
                  <a:srgbClr val="FF0000"/>
                </a:solidFill>
                <a:latin typeface="Times New Roman" pitchFamily="18" charset="0"/>
                <a:cs typeface="Times New Roman" pitchFamily="18" charset="0"/>
              </a:rPr>
              <a:t>Regressive</a:t>
            </a:r>
            <a:r>
              <a:rPr lang="en-IN" dirty="0" smtClean="0">
                <a:latin typeface="Times New Roman" pitchFamily="18" charset="0"/>
                <a:cs typeface="Times New Roman" pitchFamily="18" charset="0"/>
              </a:rPr>
              <a:t>, when it is affecting the poor rather the rich i.e., the burden of payment of tax would be more on the poor. It is just opposite to progressive tax.</a:t>
            </a:r>
          </a:p>
          <a:p>
            <a:pPr algn="just">
              <a:lnSpc>
                <a:spcPct val="170000"/>
              </a:lnSpc>
              <a:buNone/>
            </a:pPr>
            <a:r>
              <a:rPr lang="en-IN" b="1" dirty="0" err="1" smtClean="0">
                <a:solidFill>
                  <a:srgbClr val="FF0000"/>
                </a:solidFill>
                <a:latin typeface="Times New Roman" pitchFamily="18" charset="0"/>
                <a:cs typeface="Times New Roman" pitchFamily="18" charset="0"/>
              </a:rPr>
              <a:t>Eg</a:t>
            </a:r>
            <a:r>
              <a:rPr lang="en-IN" b="1" dirty="0" smtClean="0">
                <a:solidFill>
                  <a:srgbClr val="FF0000"/>
                </a:solidFill>
                <a:latin typeface="Times New Roman" pitchFamily="18" charset="0"/>
                <a:cs typeface="Times New Roman" pitchFamily="18" charset="0"/>
              </a:rPr>
              <a:t>:</a:t>
            </a:r>
            <a:r>
              <a:rPr lang="en-IN" dirty="0" smtClean="0">
                <a:latin typeface="Times New Roman" pitchFamily="18" charset="0"/>
                <a:cs typeface="Times New Roman" pitchFamily="18" charset="0"/>
              </a:rPr>
              <a:t> All commodity taxes</a:t>
            </a:r>
            <a:r>
              <a:rPr lang="en-IN" dirty="0" smtClean="0">
                <a:latin typeface="Times New Roman" pitchFamily="18" charset="0"/>
                <a:cs typeface="Times New Roman" pitchFamily="18" charset="0"/>
              </a:rPr>
              <a:t>.</a:t>
            </a:r>
            <a:endParaRPr lang="en-IN" dirty="0" smtClean="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fontScale="70000" lnSpcReduction="20000"/>
          </a:bodyPr>
          <a:lstStyle/>
          <a:p>
            <a:pPr>
              <a:lnSpc>
                <a:spcPct val="150000"/>
              </a:lnSpc>
              <a:buFont typeface="Wingdings" pitchFamily="2" charset="2"/>
              <a:buChar char="Ø"/>
            </a:pPr>
            <a:r>
              <a:rPr lang="en-IN" dirty="0" smtClean="0">
                <a:latin typeface="Times New Roman" pitchFamily="18" charset="0"/>
                <a:cs typeface="Times New Roman" pitchFamily="18" charset="0"/>
              </a:rPr>
              <a:t>A tax is called </a:t>
            </a:r>
            <a:r>
              <a:rPr lang="en-IN" dirty="0" err="1" smtClean="0">
                <a:solidFill>
                  <a:srgbClr val="FF0000"/>
                </a:solidFill>
                <a:latin typeface="Times New Roman" pitchFamily="18" charset="0"/>
                <a:cs typeface="Times New Roman" pitchFamily="18" charset="0"/>
              </a:rPr>
              <a:t>Degressive</a:t>
            </a:r>
            <a:r>
              <a:rPr lang="en-IN" dirty="0" smtClean="0">
                <a:latin typeface="Times New Roman" pitchFamily="18" charset="0"/>
                <a:cs typeface="Times New Roman" pitchFamily="18" charset="0"/>
              </a:rPr>
              <a:t>, when the higher income groups do not make due sacrifice. This happens when a tax is mildly progressive, but not steep. A tax is progressive up to certain limit, after which a uniform tax is levied. This tax also affects the poor than the rich</a:t>
            </a:r>
            <a:r>
              <a:rPr lang="en-IN" dirty="0" smtClean="0">
                <a:latin typeface="Times New Roman" pitchFamily="18" charset="0"/>
                <a:cs typeface="Times New Roman" pitchFamily="18" charset="0"/>
              </a:rPr>
              <a:t>.</a:t>
            </a:r>
            <a:endParaRPr lang="en-IN" dirty="0" smtClean="0">
              <a:latin typeface="Times New Roman" pitchFamily="18" charset="0"/>
              <a:cs typeface="Times New Roman" pitchFamily="18" charset="0"/>
            </a:endParaRPr>
          </a:p>
          <a:p>
            <a:pPr>
              <a:lnSpc>
                <a:spcPct val="150000"/>
              </a:lnSpc>
              <a:buFont typeface="Wingdings" pitchFamily="2" charset="2"/>
              <a:buChar char="v"/>
            </a:pPr>
            <a:r>
              <a:rPr lang="en-IN" dirty="0" smtClean="0">
                <a:latin typeface="Times New Roman" pitchFamily="18" charset="0"/>
                <a:cs typeface="Times New Roman" pitchFamily="18" charset="0"/>
              </a:rPr>
              <a:t>Taxes </a:t>
            </a:r>
            <a:r>
              <a:rPr lang="en-IN" dirty="0" smtClean="0">
                <a:latin typeface="Times New Roman" pitchFamily="18" charset="0"/>
                <a:cs typeface="Times New Roman" pitchFamily="18" charset="0"/>
              </a:rPr>
              <a:t>are also classified in to </a:t>
            </a:r>
            <a:r>
              <a:rPr lang="en-IN" dirty="0" smtClean="0">
                <a:solidFill>
                  <a:srgbClr val="FF0000"/>
                </a:solidFill>
                <a:latin typeface="Times New Roman" pitchFamily="18" charset="0"/>
                <a:cs typeface="Times New Roman" pitchFamily="18" charset="0"/>
              </a:rPr>
              <a:t>Direct</a:t>
            </a:r>
            <a:r>
              <a:rPr lang="en-IN" dirty="0" smtClean="0">
                <a:latin typeface="Times New Roman" pitchFamily="18" charset="0"/>
                <a:cs typeface="Times New Roman" pitchFamily="18" charset="0"/>
              </a:rPr>
              <a:t> and </a:t>
            </a:r>
            <a:r>
              <a:rPr lang="en-IN" dirty="0" smtClean="0">
                <a:solidFill>
                  <a:srgbClr val="FF0000"/>
                </a:solidFill>
                <a:latin typeface="Times New Roman" pitchFamily="18" charset="0"/>
                <a:cs typeface="Times New Roman" pitchFamily="18" charset="0"/>
              </a:rPr>
              <a:t>Indirect taxes</a:t>
            </a:r>
            <a:r>
              <a:rPr lang="en-IN" dirty="0" smtClean="0">
                <a:latin typeface="Times New Roman" pitchFamily="18" charset="0"/>
                <a:cs typeface="Times New Roman" pitchFamily="18" charset="0"/>
              </a:rPr>
              <a:t>.</a:t>
            </a:r>
          </a:p>
          <a:p>
            <a:pPr>
              <a:lnSpc>
                <a:spcPct val="150000"/>
              </a:lnSpc>
              <a:buFont typeface="Wingdings" pitchFamily="2" charset="2"/>
              <a:buChar char="Ø"/>
            </a:pPr>
            <a:r>
              <a:rPr lang="en-IN" dirty="0" smtClean="0">
                <a:solidFill>
                  <a:srgbClr val="FF0000"/>
                </a:solidFill>
                <a:latin typeface="Times New Roman" pitchFamily="18" charset="0"/>
                <a:cs typeface="Times New Roman" pitchFamily="18" charset="0"/>
              </a:rPr>
              <a:t>Direct taxes</a:t>
            </a:r>
            <a:r>
              <a:rPr lang="en-IN" dirty="0" smtClean="0">
                <a:latin typeface="Times New Roman" pitchFamily="18" charset="0"/>
                <a:cs typeface="Times New Roman" pitchFamily="18" charset="0"/>
              </a:rPr>
              <a:t> are the taxes directly paid by the persons. In other words, the person who pays the tax is also intended to bear it.</a:t>
            </a:r>
          </a:p>
          <a:p>
            <a:pPr>
              <a:lnSpc>
                <a:spcPct val="150000"/>
              </a:lnSpc>
              <a:buNone/>
            </a:pPr>
            <a:r>
              <a:rPr lang="en-IN" b="1" dirty="0" err="1" smtClean="0">
                <a:solidFill>
                  <a:srgbClr val="FF0000"/>
                </a:solidFill>
                <a:latin typeface="Times New Roman" pitchFamily="18" charset="0"/>
                <a:cs typeface="Times New Roman" pitchFamily="18" charset="0"/>
              </a:rPr>
              <a:t>Eg</a:t>
            </a:r>
            <a:r>
              <a:rPr lang="en-IN" b="1" dirty="0" smtClean="0">
                <a:solidFill>
                  <a:srgbClr val="FF0000"/>
                </a:solidFill>
                <a:latin typeface="Times New Roman" pitchFamily="18" charset="0"/>
                <a:cs typeface="Times New Roman" pitchFamily="18" charset="0"/>
              </a:rPr>
              <a:t>:</a:t>
            </a:r>
            <a:r>
              <a:rPr lang="en-IN" dirty="0" smtClean="0">
                <a:latin typeface="Times New Roman" pitchFamily="18" charset="0"/>
                <a:cs typeface="Times New Roman" pitchFamily="18" charset="0"/>
              </a:rPr>
              <a:t> Income Tax</a:t>
            </a:r>
          </a:p>
          <a:p>
            <a:pPr>
              <a:lnSpc>
                <a:spcPct val="150000"/>
              </a:lnSpc>
              <a:buFont typeface="Wingdings" pitchFamily="2" charset="2"/>
              <a:buChar char="Ø"/>
            </a:pPr>
            <a:r>
              <a:rPr lang="en-IN" dirty="0" smtClean="0">
                <a:solidFill>
                  <a:srgbClr val="FF0000"/>
                </a:solidFill>
                <a:latin typeface="Times New Roman" pitchFamily="18" charset="0"/>
                <a:cs typeface="Times New Roman" pitchFamily="18" charset="0"/>
              </a:rPr>
              <a:t>Indirect taxes</a:t>
            </a:r>
            <a:r>
              <a:rPr lang="en-IN" dirty="0" smtClean="0">
                <a:latin typeface="Times New Roman" pitchFamily="18" charset="0"/>
                <a:cs typeface="Times New Roman" pitchFamily="18" charset="0"/>
              </a:rPr>
              <a:t> are the commodity taxes. They are indirectly paid by the consumer through the dealers.</a:t>
            </a:r>
          </a:p>
          <a:p>
            <a:pPr>
              <a:lnSpc>
                <a:spcPct val="150000"/>
              </a:lnSpc>
              <a:buNone/>
            </a:pPr>
            <a:r>
              <a:rPr lang="en-IN" b="1" dirty="0" err="1" smtClean="0">
                <a:solidFill>
                  <a:srgbClr val="FF0000"/>
                </a:solidFill>
                <a:latin typeface="Times New Roman" pitchFamily="18" charset="0"/>
                <a:cs typeface="Times New Roman" pitchFamily="18" charset="0"/>
              </a:rPr>
              <a:t>Eg</a:t>
            </a:r>
            <a:r>
              <a:rPr lang="en-IN" b="1" dirty="0" smtClean="0">
                <a:solidFill>
                  <a:srgbClr val="FF0000"/>
                </a:solidFill>
                <a:latin typeface="Times New Roman" pitchFamily="18" charset="0"/>
                <a:cs typeface="Times New Roman" pitchFamily="18" charset="0"/>
              </a:rPr>
              <a:t>:</a:t>
            </a:r>
            <a:r>
              <a:rPr lang="en-IN" dirty="0" smtClean="0">
                <a:latin typeface="Times New Roman" pitchFamily="18" charset="0"/>
                <a:cs typeface="Times New Roman" pitchFamily="18" charset="0"/>
              </a:rPr>
              <a:t> Sales Tax</a:t>
            </a:r>
          </a:p>
          <a:p>
            <a:pPr>
              <a:buNone/>
            </a:pPr>
            <a:endParaRPr lang="en-IN" dirty="0" smtClean="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590</Words>
  <Application>Microsoft Office PowerPoint</Application>
  <PresentationFormat>On-screen Show (4:3)</PresentationFormat>
  <Paragraphs>49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Slide 4</vt:lpstr>
      <vt:lpstr>Slide 5</vt:lpstr>
      <vt:lpstr>Slide 6</vt:lpstr>
      <vt:lpstr>Slide 7</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chandra kanth</dc:creator>
  <cp:lastModifiedBy>HP-PC</cp:lastModifiedBy>
  <cp:revision>10</cp:revision>
  <dcterms:created xsi:type="dcterms:W3CDTF">2006-08-16T00:00:00Z</dcterms:created>
  <dcterms:modified xsi:type="dcterms:W3CDTF">2022-02-17T08:55:00Z</dcterms:modified>
</cp:coreProperties>
</file>