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algn="l"/>
            <a:r>
              <a:rPr lang="en-US" sz="1800" b="1" dirty="0" smtClean="0">
                <a:solidFill>
                  <a:srgbClr val="FFC000"/>
                </a:solidFill>
              </a:rPr>
              <a:t>Reproduction in fungi :</a:t>
            </a:r>
            <a:endParaRPr lang="en-US" sz="1800" dirty="0" smtClean="0">
              <a:solidFill>
                <a:srgbClr val="FFC000"/>
              </a:solidFill>
            </a:endParaRPr>
          </a:p>
          <a:p>
            <a:pPr algn="l"/>
            <a:r>
              <a:rPr lang="en-US" sz="1800" dirty="0" smtClean="0"/>
              <a:t>Reproduction is the formation of new individuals having all the characteristics of the species.</a:t>
            </a:r>
          </a:p>
          <a:p>
            <a:pPr algn="l"/>
            <a:r>
              <a:rPr lang="en-US" sz="1800" b="1" dirty="0" smtClean="0">
                <a:solidFill>
                  <a:srgbClr val="FFC000"/>
                </a:solidFill>
              </a:rPr>
              <a:t>Types of reproduction</a:t>
            </a:r>
            <a:r>
              <a:rPr lang="en-US" sz="1800" dirty="0" smtClean="0">
                <a:solidFill>
                  <a:srgbClr val="FFC000"/>
                </a:solidFill>
              </a:rPr>
              <a:t>:</a:t>
            </a:r>
            <a:r>
              <a:rPr lang="en-US" sz="1800" dirty="0" smtClean="0"/>
              <a:t> 1. Asexual /non-sexual / vegetative / somatic reproduction 2. Sexual reproduction.</a:t>
            </a:r>
          </a:p>
          <a:p>
            <a:pPr algn="l"/>
            <a:r>
              <a:rPr lang="en-US" sz="1800" b="1" dirty="0" smtClean="0"/>
              <a:t>Methods of asexual reproduction :</a:t>
            </a:r>
            <a:endParaRPr lang="en-US" sz="1800" dirty="0" smtClean="0"/>
          </a:p>
          <a:p>
            <a:pPr algn="l"/>
            <a:r>
              <a:rPr lang="en-US" sz="1800" dirty="0" smtClean="0"/>
              <a:t>1. Fragmentation 2. Fission. 3. Budding 4. </a:t>
            </a:r>
            <a:r>
              <a:rPr lang="en-US" sz="1800" dirty="0" err="1" smtClean="0"/>
              <a:t>Sporulation</a:t>
            </a:r>
            <a:r>
              <a:rPr lang="en-US" sz="1800" dirty="0" smtClean="0"/>
              <a:t> ( production of spores)</a:t>
            </a:r>
          </a:p>
          <a:p>
            <a:pPr marL="342900" indent="-342900" algn="l"/>
            <a:r>
              <a:rPr lang="en-US" sz="1800" b="1" dirty="0" smtClean="0"/>
              <a:t>1Fragmentation </a:t>
            </a:r>
            <a:r>
              <a:rPr lang="en-US" sz="1800" dirty="0" smtClean="0"/>
              <a:t>:</a:t>
            </a:r>
            <a:r>
              <a:rPr lang="en-US" sz="1800" dirty="0" err="1" smtClean="0"/>
              <a:t>Hypha</a:t>
            </a:r>
            <a:r>
              <a:rPr lang="en-US" sz="1800" dirty="0" smtClean="0"/>
              <a:t> of fungus breaks into small pieces, each broken piece is</a:t>
            </a:r>
          </a:p>
          <a:p>
            <a:pPr marL="342900" indent="-342900" algn="l"/>
            <a:r>
              <a:rPr lang="en-US" sz="1800" dirty="0" smtClean="0"/>
              <a:t>called a fragment, which grows into a new mycelium.</a:t>
            </a:r>
          </a:p>
          <a:p>
            <a:pPr marL="342900" indent="-342900" algn="l"/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Oidium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Geotrichum</a:t>
            </a:r>
            <a:endParaRPr lang="en-US" sz="1800" i="1" dirty="0" smtClean="0"/>
          </a:p>
          <a:p>
            <a:pPr marL="342900" indent="-342900" algn="l"/>
            <a:r>
              <a:rPr lang="en-US" sz="1800" b="1" dirty="0" smtClean="0"/>
              <a:t>2. Fission / Transverse fission: </a:t>
            </a:r>
            <a:r>
              <a:rPr lang="en-US" sz="1800" dirty="0" smtClean="0"/>
              <a:t>The parent cell </a:t>
            </a:r>
            <a:r>
              <a:rPr lang="en-US" sz="1800" dirty="0" err="1" smtClean="0"/>
              <a:t>elongates,nucleus</a:t>
            </a:r>
            <a:r>
              <a:rPr lang="en-US" sz="1800" dirty="0" smtClean="0"/>
              <a:t> under go mitotic</a:t>
            </a:r>
          </a:p>
          <a:p>
            <a:pPr marL="342900" indent="-342900" algn="l"/>
            <a:r>
              <a:rPr lang="en-US" sz="1800" dirty="0" smtClean="0"/>
              <a:t>division and forms two nuclei, then the contents divide into equal halves by the</a:t>
            </a:r>
          </a:p>
          <a:p>
            <a:pPr marL="342900" indent="-342900" algn="l"/>
            <a:r>
              <a:rPr lang="en-US" sz="1800" dirty="0" smtClean="0"/>
              <a:t>formation of a transverse septum and separates into two daughter cells.</a:t>
            </a:r>
          </a:p>
          <a:p>
            <a:pPr marL="342900" indent="-342900" algn="l"/>
            <a:r>
              <a:rPr lang="en-US" sz="1800" dirty="0" err="1" smtClean="0"/>
              <a:t>Eg.</a:t>
            </a:r>
            <a:r>
              <a:rPr lang="en-US" sz="1800" i="1" dirty="0" err="1" smtClean="0"/>
              <a:t>Saccharomyces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cerevisiae</a:t>
            </a:r>
            <a:r>
              <a:rPr lang="en-US" sz="1800" i="1" dirty="0" smtClean="0"/>
              <a:t>.</a:t>
            </a:r>
          </a:p>
          <a:p>
            <a:pPr marL="342900" indent="-342900" algn="l"/>
            <a:r>
              <a:rPr lang="en-US" sz="1800" b="1" dirty="0" smtClean="0"/>
              <a:t>3.Budding: </a:t>
            </a:r>
            <a:r>
              <a:rPr lang="en-US" sz="1800" dirty="0" smtClean="0"/>
              <a:t>The parent cell puts out initially a small out growth called bud /sprout</a:t>
            </a:r>
          </a:p>
          <a:p>
            <a:pPr marL="342900" indent="-342900" algn="l"/>
            <a:r>
              <a:rPr lang="en-US" sz="1800" dirty="0" smtClean="0"/>
              <a:t>which increases in size and nucleus divides, one daughter nucleus accompanied by a</a:t>
            </a:r>
          </a:p>
          <a:p>
            <a:pPr marL="342900" indent="-342900" algn="l"/>
            <a:r>
              <a:rPr lang="en-US" sz="1800" dirty="0" smtClean="0"/>
              <a:t>portion of cytoplasm migrates into bud and the other nucleus remains in the parent cell.</a:t>
            </a:r>
          </a:p>
          <a:p>
            <a:pPr marL="342900" indent="-342900" algn="l"/>
            <a:r>
              <a:rPr lang="en-US" sz="1800" dirty="0" smtClean="0"/>
              <a:t>Later, the bud increases in size and a constriction is formed at the base of bud, cutting</a:t>
            </a:r>
          </a:p>
          <a:p>
            <a:pPr marL="342900" indent="-342900" algn="l"/>
            <a:r>
              <a:rPr lang="en-US" sz="1800" dirty="0" smtClean="0"/>
              <a:t>off completely from parent cell .</a:t>
            </a:r>
          </a:p>
          <a:p>
            <a:pPr marL="342900" indent="-342900" algn="l"/>
            <a:r>
              <a:rPr lang="en-US" sz="1800" dirty="0" smtClean="0"/>
              <a:t> </a:t>
            </a:r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Saccharomyces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cerevisiae</a:t>
            </a:r>
            <a:r>
              <a:rPr lang="en-US" sz="1800" i="1" dirty="0" smtClean="0"/>
              <a:t>.</a:t>
            </a:r>
            <a:endParaRPr lang="en-US" sz="1800" dirty="0" smtClean="0"/>
          </a:p>
          <a:p>
            <a:pPr marL="342900" indent="-342900" algn="l"/>
            <a:endParaRPr lang="en-US" sz="1800" dirty="0" smtClean="0"/>
          </a:p>
          <a:p>
            <a:pPr marL="342900" indent="-342900" algn="l"/>
            <a:endParaRPr lang="en-US" sz="1800" i="1" dirty="0" smtClean="0"/>
          </a:p>
          <a:p>
            <a:pPr marL="342900" indent="-342900" algn="l"/>
            <a:endParaRPr lang="en-US" sz="1800" dirty="0" smtClean="0"/>
          </a:p>
          <a:p>
            <a:pPr marL="342900" indent="-342900" algn="l"/>
            <a:endParaRPr lang="en-US" sz="1800" i="1" dirty="0" smtClean="0"/>
          </a:p>
          <a:p>
            <a:pPr marL="342900" indent="-342900" algn="l"/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algn="l"/>
            <a:r>
              <a:rPr lang="en-US" sz="1800" b="1" dirty="0" smtClean="0"/>
              <a:t>4. </a:t>
            </a:r>
            <a:r>
              <a:rPr lang="en-US" sz="1800" b="1" dirty="0" err="1" smtClean="0"/>
              <a:t>Sporulation</a:t>
            </a:r>
            <a:r>
              <a:rPr lang="en-US" sz="1800" b="1" dirty="0" smtClean="0"/>
              <a:t> ( spores): </a:t>
            </a:r>
            <a:r>
              <a:rPr lang="en-US" sz="1800" dirty="0" smtClean="0"/>
              <a:t>The process of production of spores is called </a:t>
            </a:r>
            <a:r>
              <a:rPr lang="en-US" sz="1800" dirty="0" err="1" smtClean="0"/>
              <a:t>sporulation</a:t>
            </a:r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6858000" cy="32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3124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Fragmentation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762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 Fission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5334000" y="2286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 Budding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4" descr="figure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267200"/>
            <a:ext cx="487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 flipH="1">
            <a:off x="1447800" y="4648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</a:t>
            </a:r>
            <a:r>
              <a:rPr lang="en-US" b="1" dirty="0" err="1" smtClean="0">
                <a:solidFill>
                  <a:srgbClr val="FF0000"/>
                </a:solidFill>
              </a:rPr>
              <a:t>Sporulation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algn="l"/>
            <a:r>
              <a:rPr lang="en-US" sz="1800" b="1" dirty="0" smtClean="0"/>
              <a:t>Asexual fruiting bodies </a:t>
            </a:r>
            <a:r>
              <a:rPr lang="en-US" sz="1800" dirty="0" smtClean="0"/>
              <a:t>:</a:t>
            </a:r>
          </a:p>
          <a:p>
            <a:pPr algn="l"/>
            <a:r>
              <a:rPr lang="en-US" sz="1800" b="1" dirty="0" smtClean="0"/>
              <a:t>(a) </a:t>
            </a:r>
            <a:r>
              <a:rPr lang="en-US" sz="1800" b="1" dirty="0" err="1" smtClean="0"/>
              <a:t>Pycnidium</a:t>
            </a:r>
            <a:r>
              <a:rPr lang="en-US" sz="1800" b="1" dirty="0" smtClean="0"/>
              <a:t>: ( </a:t>
            </a:r>
            <a:r>
              <a:rPr lang="en-US" sz="1800" dirty="0" err="1" smtClean="0"/>
              <a:t>pl.pycnidia</a:t>
            </a:r>
            <a:r>
              <a:rPr lang="en-US" sz="1800" dirty="0" smtClean="0"/>
              <a:t> ) It is a </a:t>
            </a:r>
            <a:r>
              <a:rPr lang="en-US" sz="1800" dirty="0" err="1" smtClean="0"/>
              <a:t>globose</a:t>
            </a:r>
            <a:r>
              <a:rPr lang="en-US" sz="1800" dirty="0" smtClean="0"/>
              <a:t> or flask shaped fruiting body lined inside with conidiophores which produce conidia. It may be completely closed or may have an opening called </a:t>
            </a:r>
            <a:r>
              <a:rPr lang="en-US" sz="1800" dirty="0" err="1" smtClean="0"/>
              <a:t>ostiole</a:t>
            </a:r>
            <a:r>
              <a:rPr lang="en-US" sz="1800" dirty="0" smtClean="0"/>
              <a:t>. </a:t>
            </a:r>
            <a:r>
              <a:rPr lang="en-US" sz="1800" dirty="0" err="1" smtClean="0"/>
              <a:t>Eg.</a:t>
            </a:r>
            <a:r>
              <a:rPr lang="en-US" sz="1800" i="1" dirty="0" err="1" smtClean="0"/>
              <a:t>Phomopsis</a:t>
            </a:r>
            <a:r>
              <a:rPr lang="en-US" sz="1800" i="1" dirty="0" smtClean="0"/>
              <a:t>.</a:t>
            </a:r>
            <a:endParaRPr lang="en-US" sz="1800" b="1" dirty="0" smtClean="0"/>
          </a:p>
          <a:p>
            <a:pPr algn="l"/>
            <a:r>
              <a:rPr lang="en-US" sz="1800" b="1" dirty="0" smtClean="0"/>
              <a:t>(b) </a:t>
            </a:r>
            <a:r>
              <a:rPr lang="en-US" sz="1800" b="1" dirty="0" err="1" smtClean="0"/>
              <a:t>Acervulus</a:t>
            </a:r>
            <a:r>
              <a:rPr lang="en-US" sz="1800" dirty="0" smtClean="0"/>
              <a:t>: ( </a:t>
            </a:r>
            <a:r>
              <a:rPr lang="en-US" sz="1800" dirty="0" err="1" smtClean="0"/>
              <a:t>pl.acervuli</a:t>
            </a:r>
            <a:r>
              <a:rPr lang="en-US" sz="1800" dirty="0" smtClean="0"/>
              <a:t> ) A flat or saucer shaped fruiting body with a </a:t>
            </a:r>
            <a:r>
              <a:rPr lang="en-US" sz="1800" dirty="0" err="1" smtClean="0"/>
              <a:t>stromatic</a:t>
            </a:r>
            <a:r>
              <a:rPr lang="en-US" sz="1800" dirty="0" smtClean="0"/>
              <a:t> mat of </a:t>
            </a:r>
            <a:r>
              <a:rPr lang="en-US" sz="1800" dirty="0" err="1" smtClean="0"/>
              <a:t>hyphae</a:t>
            </a:r>
            <a:r>
              <a:rPr lang="en-US" sz="1800" dirty="0" smtClean="0"/>
              <a:t> producing conidia on short </a:t>
            </a:r>
            <a:r>
              <a:rPr lang="en-US" sz="1800" dirty="0" err="1" smtClean="0"/>
              <a:t>conidiophore</a:t>
            </a:r>
            <a:r>
              <a:rPr lang="en-US" sz="1800" dirty="0" smtClean="0"/>
              <a:t> . </a:t>
            </a:r>
            <a:r>
              <a:rPr lang="en-US" sz="1800" dirty="0" err="1" smtClean="0"/>
              <a:t>Eg.</a:t>
            </a:r>
            <a:r>
              <a:rPr lang="en-US" sz="1800" i="1" dirty="0" err="1" smtClean="0"/>
              <a:t>Colletotrichum,Pestalotiopsis</a:t>
            </a:r>
            <a:r>
              <a:rPr lang="en-US" sz="1800" i="1" dirty="0" smtClean="0"/>
              <a:t>.</a:t>
            </a:r>
            <a:endParaRPr lang="en-US" sz="1800" dirty="0" smtClean="0"/>
          </a:p>
          <a:p>
            <a:pPr algn="l"/>
            <a:r>
              <a:rPr lang="en-US" sz="1800" b="1" dirty="0" smtClean="0"/>
              <a:t>(c) </a:t>
            </a:r>
            <a:r>
              <a:rPr lang="en-US" sz="1800" b="1" dirty="0" err="1" smtClean="0"/>
              <a:t>Sporodochium</a:t>
            </a:r>
            <a:r>
              <a:rPr lang="en-US" sz="1800" b="1" dirty="0" smtClean="0"/>
              <a:t> : </a:t>
            </a:r>
            <a:r>
              <a:rPr lang="en-US" sz="1800" dirty="0" smtClean="0"/>
              <a:t>(</a:t>
            </a:r>
            <a:r>
              <a:rPr lang="en-US" sz="1800" dirty="0" err="1" smtClean="0"/>
              <a:t>pl.sporodochia</a:t>
            </a:r>
            <a:r>
              <a:rPr lang="en-US" sz="1800" b="1" dirty="0" smtClean="0"/>
              <a:t>) </a:t>
            </a:r>
            <a:r>
              <a:rPr lang="en-US" sz="1800" dirty="0" smtClean="0"/>
              <a:t>A cushion shaped asexual fruiting </a:t>
            </a:r>
            <a:r>
              <a:rPr lang="en-US" sz="1800" dirty="0" err="1" smtClean="0"/>
              <a:t>body.Conidiophores</a:t>
            </a:r>
            <a:r>
              <a:rPr lang="en-US" sz="1800" dirty="0" smtClean="0"/>
              <a:t> arise from a central </a:t>
            </a:r>
            <a:r>
              <a:rPr lang="en-US" sz="1800" dirty="0" err="1" smtClean="0"/>
              <a:t>stroma</a:t>
            </a:r>
            <a:r>
              <a:rPr lang="en-US" sz="1800" dirty="0" smtClean="0"/>
              <a:t> and they are woven together on a mass of </a:t>
            </a:r>
            <a:r>
              <a:rPr lang="en-US" sz="1800" dirty="0" err="1" smtClean="0"/>
              <a:t>hyphae</a:t>
            </a:r>
            <a:r>
              <a:rPr lang="en-US" sz="1800" dirty="0" smtClean="0"/>
              <a:t> and produce conidia. </a:t>
            </a:r>
            <a:r>
              <a:rPr lang="en-US" sz="1800" dirty="0" err="1" smtClean="0"/>
              <a:t>Eg.</a:t>
            </a:r>
            <a:r>
              <a:rPr lang="en-US" sz="1800" i="1" dirty="0" err="1" smtClean="0"/>
              <a:t>Fusarium</a:t>
            </a:r>
            <a:r>
              <a:rPr lang="en-US" sz="1800" i="1" dirty="0" smtClean="0"/>
              <a:t>.</a:t>
            </a:r>
            <a:endParaRPr lang="en-US" sz="1800" dirty="0" smtClean="0"/>
          </a:p>
          <a:p>
            <a:pPr algn="l"/>
            <a:r>
              <a:rPr lang="en-US" sz="1800" b="1" dirty="0" smtClean="0"/>
              <a:t>(d) </a:t>
            </a:r>
            <a:r>
              <a:rPr lang="en-US" sz="1800" b="1" dirty="0" err="1" smtClean="0"/>
              <a:t>Synnemata</a:t>
            </a:r>
            <a:r>
              <a:rPr lang="en-US" sz="1800" b="1" dirty="0" smtClean="0"/>
              <a:t>: </a:t>
            </a:r>
            <a:r>
              <a:rPr lang="en-US" sz="1800" dirty="0" smtClean="0"/>
              <a:t>( </a:t>
            </a:r>
            <a:r>
              <a:rPr lang="en-US" sz="1800" dirty="0" err="1" smtClean="0"/>
              <a:t>pl.synnema</a:t>
            </a:r>
            <a:r>
              <a:rPr lang="en-US" sz="1800" dirty="0" smtClean="0"/>
              <a:t> ) A group of conidiophores often united at the base and free at the top. Conidia may be formed at its tip or along the length of </a:t>
            </a:r>
            <a:r>
              <a:rPr lang="en-US" sz="1800" dirty="0" err="1" smtClean="0"/>
              <a:t>synnema</a:t>
            </a:r>
            <a:r>
              <a:rPr lang="en-US" sz="1800" dirty="0" smtClean="0"/>
              <a:t>, resembling a long handled feather duster. </a:t>
            </a:r>
            <a:r>
              <a:rPr lang="en-US" sz="1800" dirty="0" err="1" smtClean="0"/>
              <a:t>Eg.</a:t>
            </a:r>
            <a:r>
              <a:rPr lang="en-US" sz="1800" i="1" dirty="0" err="1" smtClean="0"/>
              <a:t>Graphium</a:t>
            </a:r>
            <a:r>
              <a:rPr lang="en-US" sz="1800" i="1" dirty="0" smtClean="0"/>
              <a:t>.</a:t>
            </a:r>
          </a:p>
          <a:p>
            <a:pPr algn="l"/>
            <a:endParaRPr lang="en-US" sz="1800" i="1" dirty="0" smtClean="0"/>
          </a:p>
          <a:p>
            <a:pPr algn="l"/>
            <a:endParaRPr lang="en-US" sz="1800" dirty="0" smtClean="0"/>
          </a:p>
          <a:p>
            <a:pPr marL="342900" indent="-342900" algn="l">
              <a:buAutoNum type="alphaLcParenBoth"/>
            </a:pPr>
            <a:endParaRPr lang="en-US" sz="1800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962400"/>
            <a:ext cx="1981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1" y="4038600"/>
            <a:ext cx="1981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0" y="566832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Acervulus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038600"/>
            <a:ext cx="2133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1" y="40386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876800" y="5715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Synnemata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5791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Sporodochium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392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venki</dc:creator>
  <cp:lastModifiedBy>user</cp:lastModifiedBy>
  <cp:revision>25</cp:revision>
  <dcterms:created xsi:type="dcterms:W3CDTF">2006-08-16T00:00:00Z</dcterms:created>
  <dcterms:modified xsi:type="dcterms:W3CDTF">2023-07-07T02:31:45Z</dcterms:modified>
</cp:coreProperties>
</file>