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7" r:id="rId6"/>
    <p:sldId id="256" r:id="rId7"/>
    <p:sldId id="257" r:id="rId8"/>
    <p:sldId id="258" r:id="rId9"/>
    <p:sldId id="259" r:id="rId10"/>
    <p:sldId id="260" r:id="rId11"/>
    <p:sldId id="261"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DEEF-9362-5D21-9AFB-C92078B14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677BEA2-55E0-FA68-3297-ED5A197D5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C77DA2A-A21D-BA03-FD6D-26EECA39C9A4}"/>
              </a:ext>
            </a:extLst>
          </p:cNvPr>
          <p:cNvSpPr>
            <a:spLocks noGrp="1"/>
          </p:cNvSpPr>
          <p:nvPr>
            <p:ph type="dt" sz="half" idx="10"/>
          </p:nvPr>
        </p:nvSpPr>
        <p:spPr/>
        <p:txBody>
          <a:bodyPr/>
          <a:lstStyle/>
          <a:p>
            <a:fld id="{6D52D559-76D3-460D-95B0-3FCAB2003398}" type="datetimeFigureOut">
              <a:rPr lang="en-IN" smtClean="0"/>
              <a:t>22-12-2022</a:t>
            </a:fld>
            <a:endParaRPr lang="en-IN"/>
          </a:p>
        </p:txBody>
      </p:sp>
      <p:sp>
        <p:nvSpPr>
          <p:cNvPr id="5" name="Footer Placeholder 4">
            <a:extLst>
              <a:ext uri="{FF2B5EF4-FFF2-40B4-BE49-F238E27FC236}">
                <a16:creationId xmlns:a16="http://schemas.microsoft.com/office/drawing/2014/main" id="{8F5783F1-45E4-2256-ECC3-4FB58D2381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DDB102-ED19-06B5-D861-1E53CEC3FBCE}"/>
              </a:ext>
            </a:extLst>
          </p:cNvPr>
          <p:cNvSpPr>
            <a:spLocks noGrp="1"/>
          </p:cNvSpPr>
          <p:nvPr>
            <p:ph type="sldNum" sz="quarter" idx="12"/>
          </p:nvPr>
        </p:nvSpPr>
        <p:spPr/>
        <p:txBody>
          <a:bodyPr/>
          <a:lstStyle/>
          <a:p>
            <a:fld id="{34229521-5623-4965-9441-3C4374099D57}" type="slidenum">
              <a:rPr lang="en-IN" smtClean="0"/>
              <a:t>‹#›</a:t>
            </a:fld>
            <a:endParaRPr lang="en-IN"/>
          </a:p>
        </p:txBody>
      </p:sp>
    </p:spTree>
    <p:extLst>
      <p:ext uri="{BB962C8B-B14F-4D97-AF65-F5344CB8AC3E}">
        <p14:creationId xmlns:p14="http://schemas.microsoft.com/office/powerpoint/2010/main" val="305603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651-BDBA-C77A-8984-1E2A7545896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4C64FD5-CC4F-7ED6-83FF-765BEEAD13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9FF7E6-2677-CB7C-29E6-E8F31ABF81F8}"/>
              </a:ext>
            </a:extLst>
          </p:cNvPr>
          <p:cNvSpPr>
            <a:spLocks noGrp="1"/>
          </p:cNvSpPr>
          <p:nvPr>
            <p:ph type="dt" sz="half" idx="10"/>
          </p:nvPr>
        </p:nvSpPr>
        <p:spPr/>
        <p:txBody>
          <a:bodyPr/>
          <a:lstStyle/>
          <a:p>
            <a:fld id="{6D52D559-76D3-460D-95B0-3FCAB2003398}" type="datetimeFigureOut">
              <a:rPr lang="en-IN" smtClean="0"/>
              <a:t>22-12-2022</a:t>
            </a:fld>
            <a:endParaRPr lang="en-IN"/>
          </a:p>
        </p:txBody>
      </p:sp>
      <p:sp>
        <p:nvSpPr>
          <p:cNvPr id="5" name="Footer Placeholder 4">
            <a:extLst>
              <a:ext uri="{FF2B5EF4-FFF2-40B4-BE49-F238E27FC236}">
                <a16:creationId xmlns:a16="http://schemas.microsoft.com/office/drawing/2014/main" id="{A238F7C2-814A-2CF9-485D-36F9B542AF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D863963-5F80-4761-2D66-6C37FCB3F9DB}"/>
              </a:ext>
            </a:extLst>
          </p:cNvPr>
          <p:cNvSpPr>
            <a:spLocks noGrp="1"/>
          </p:cNvSpPr>
          <p:nvPr>
            <p:ph type="sldNum" sz="quarter" idx="12"/>
          </p:nvPr>
        </p:nvSpPr>
        <p:spPr/>
        <p:txBody>
          <a:bodyPr/>
          <a:lstStyle/>
          <a:p>
            <a:fld id="{34229521-5623-4965-9441-3C4374099D57}" type="slidenum">
              <a:rPr lang="en-IN" smtClean="0"/>
              <a:t>‹#›</a:t>
            </a:fld>
            <a:endParaRPr lang="en-IN"/>
          </a:p>
        </p:txBody>
      </p:sp>
    </p:spTree>
    <p:extLst>
      <p:ext uri="{BB962C8B-B14F-4D97-AF65-F5344CB8AC3E}">
        <p14:creationId xmlns:p14="http://schemas.microsoft.com/office/powerpoint/2010/main" val="30158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8E4355-F217-26A6-3B1A-FB26F3F4BA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80C30B6-238B-8D3D-81A2-D3A7BDF84B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6DDECE8-14B2-562B-23A1-1DB2ACDA1780}"/>
              </a:ext>
            </a:extLst>
          </p:cNvPr>
          <p:cNvSpPr>
            <a:spLocks noGrp="1"/>
          </p:cNvSpPr>
          <p:nvPr>
            <p:ph type="dt" sz="half" idx="10"/>
          </p:nvPr>
        </p:nvSpPr>
        <p:spPr/>
        <p:txBody>
          <a:bodyPr/>
          <a:lstStyle/>
          <a:p>
            <a:fld id="{6D52D559-76D3-460D-95B0-3FCAB2003398}" type="datetimeFigureOut">
              <a:rPr lang="en-IN" smtClean="0"/>
              <a:t>22-12-2022</a:t>
            </a:fld>
            <a:endParaRPr lang="en-IN"/>
          </a:p>
        </p:txBody>
      </p:sp>
      <p:sp>
        <p:nvSpPr>
          <p:cNvPr id="5" name="Footer Placeholder 4">
            <a:extLst>
              <a:ext uri="{FF2B5EF4-FFF2-40B4-BE49-F238E27FC236}">
                <a16:creationId xmlns:a16="http://schemas.microsoft.com/office/drawing/2014/main" id="{33E58C0D-C94C-8015-C3AF-4EB6994D9D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FA595E-1EFD-8A49-E50C-9E5B071F5C25}"/>
              </a:ext>
            </a:extLst>
          </p:cNvPr>
          <p:cNvSpPr>
            <a:spLocks noGrp="1"/>
          </p:cNvSpPr>
          <p:nvPr>
            <p:ph type="sldNum" sz="quarter" idx="12"/>
          </p:nvPr>
        </p:nvSpPr>
        <p:spPr/>
        <p:txBody>
          <a:bodyPr/>
          <a:lstStyle/>
          <a:p>
            <a:fld id="{34229521-5623-4965-9441-3C4374099D57}" type="slidenum">
              <a:rPr lang="en-IN" smtClean="0"/>
              <a:t>‹#›</a:t>
            </a:fld>
            <a:endParaRPr lang="en-IN"/>
          </a:p>
        </p:txBody>
      </p:sp>
    </p:spTree>
    <p:extLst>
      <p:ext uri="{BB962C8B-B14F-4D97-AF65-F5344CB8AC3E}">
        <p14:creationId xmlns:p14="http://schemas.microsoft.com/office/powerpoint/2010/main" val="113374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0A79-AD8B-D109-DC41-0162515629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69B2DD5-6E3D-02B1-1DEF-28BC1DE128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1EB855-460B-2B3B-DDFC-9BD65AC00409}"/>
              </a:ext>
            </a:extLst>
          </p:cNvPr>
          <p:cNvSpPr>
            <a:spLocks noGrp="1"/>
          </p:cNvSpPr>
          <p:nvPr>
            <p:ph type="dt" sz="half" idx="10"/>
          </p:nvPr>
        </p:nvSpPr>
        <p:spPr/>
        <p:txBody>
          <a:bodyPr/>
          <a:lstStyle/>
          <a:p>
            <a:fld id="{6D52D559-76D3-460D-95B0-3FCAB2003398}" type="datetimeFigureOut">
              <a:rPr lang="en-IN" smtClean="0"/>
              <a:t>22-12-2022</a:t>
            </a:fld>
            <a:endParaRPr lang="en-IN"/>
          </a:p>
        </p:txBody>
      </p:sp>
      <p:sp>
        <p:nvSpPr>
          <p:cNvPr id="5" name="Footer Placeholder 4">
            <a:extLst>
              <a:ext uri="{FF2B5EF4-FFF2-40B4-BE49-F238E27FC236}">
                <a16:creationId xmlns:a16="http://schemas.microsoft.com/office/drawing/2014/main" id="{1B28D4C1-2DD4-D665-3661-E3D94E3443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6881B40-35C1-401D-7521-CD2098C2ADB2}"/>
              </a:ext>
            </a:extLst>
          </p:cNvPr>
          <p:cNvSpPr>
            <a:spLocks noGrp="1"/>
          </p:cNvSpPr>
          <p:nvPr>
            <p:ph type="sldNum" sz="quarter" idx="12"/>
          </p:nvPr>
        </p:nvSpPr>
        <p:spPr/>
        <p:txBody>
          <a:bodyPr/>
          <a:lstStyle/>
          <a:p>
            <a:fld id="{34229521-5623-4965-9441-3C4374099D57}" type="slidenum">
              <a:rPr lang="en-IN" smtClean="0"/>
              <a:t>‹#›</a:t>
            </a:fld>
            <a:endParaRPr lang="en-IN"/>
          </a:p>
        </p:txBody>
      </p:sp>
    </p:spTree>
    <p:extLst>
      <p:ext uri="{BB962C8B-B14F-4D97-AF65-F5344CB8AC3E}">
        <p14:creationId xmlns:p14="http://schemas.microsoft.com/office/powerpoint/2010/main" val="267918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96FE-42A6-6883-B7E6-9E45CA361B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2C01E8C-5BFD-6E6B-F1A9-B07AFDC59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6B2A3E-304F-476C-09EE-229C73B3D3DB}"/>
              </a:ext>
            </a:extLst>
          </p:cNvPr>
          <p:cNvSpPr>
            <a:spLocks noGrp="1"/>
          </p:cNvSpPr>
          <p:nvPr>
            <p:ph type="dt" sz="half" idx="10"/>
          </p:nvPr>
        </p:nvSpPr>
        <p:spPr/>
        <p:txBody>
          <a:bodyPr/>
          <a:lstStyle/>
          <a:p>
            <a:fld id="{6D52D559-76D3-460D-95B0-3FCAB2003398}" type="datetimeFigureOut">
              <a:rPr lang="en-IN" smtClean="0"/>
              <a:t>22-12-2022</a:t>
            </a:fld>
            <a:endParaRPr lang="en-IN"/>
          </a:p>
        </p:txBody>
      </p:sp>
      <p:sp>
        <p:nvSpPr>
          <p:cNvPr id="5" name="Footer Placeholder 4">
            <a:extLst>
              <a:ext uri="{FF2B5EF4-FFF2-40B4-BE49-F238E27FC236}">
                <a16:creationId xmlns:a16="http://schemas.microsoft.com/office/drawing/2014/main" id="{4DB86B41-9B67-7B0D-FDB9-08E6ACD5F4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E02F6F-F614-8439-3268-C32C4B572CE8}"/>
              </a:ext>
            </a:extLst>
          </p:cNvPr>
          <p:cNvSpPr>
            <a:spLocks noGrp="1"/>
          </p:cNvSpPr>
          <p:nvPr>
            <p:ph type="sldNum" sz="quarter" idx="12"/>
          </p:nvPr>
        </p:nvSpPr>
        <p:spPr/>
        <p:txBody>
          <a:bodyPr/>
          <a:lstStyle/>
          <a:p>
            <a:fld id="{34229521-5623-4965-9441-3C4374099D57}" type="slidenum">
              <a:rPr lang="en-IN" smtClean="0"/>
              <a:t>‹#›</a:t>
            </a:fld>
            <a:endParaRPr lang="en-IN"/>
          </a:p>
        </p:txBody>
      </p:sp>
    </p:spTree>
    <p:extLst>
      <p:ext uri="{BB962C8B-B14F-4D97-AF65-F5344CB8AC3E}">
        <p14:creationId xmlns:p14="http://schemas.microsoft.com/office/powerpoint/2010/main" val="364999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8840-9D37-AA59-4C17-BF26B21004F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52806F6-2A15-4D70-2C14-0067366D61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8B6BA79-3AE1-A421-32B7-378AFF7F3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FDC9021-EF6E-1BBF-CB2C-86E748A6F83D}"/>
              </a:ext>
            </a:extLst>
          </p:cNvPr>
          <p:cNvSpPr>
            <a:spLocks noGrp="1"/>
          </p:cNvSpPr>
          <p:nvPr>
            <p:ph type="dt" sz="half" idx="10"/>
          </p:nvPr>
        </p:nvSpPr>
        <p:spPr/>
        <p:txBody>
          <a:bodyPr/>
          <a:lstStyle/>
          <a:p>
            <a:fld id="{6D52D559-76D3-460D-95B0-3FCAB2003398}" type="datetimeFigureOut">
              <a:rPr lang="en-IN" smtClean="0"/>
              <a:t>22-12-2022</a:t>
            </a:fld>
            <a:endParaRPr lang="en-IN"/>
          </a:p>
        </p:txBody>
      </p:sp>
      <p:sp>
        <p:nvSpPr>
          <p:cNvPr id="6" name="Footer Placeholder 5">
            <a:extLst>
              <a:ext uri="{FF2B5EF4-FFF2-40B4-BE49-F238E27FC236}">
                <a16:creationId xmlns:a16="http://schemas.microsoft.com/office/drawing/2014/main" id="{8BD5F164-5EBA-FBE0-A46C-51782DF6EEC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C875F7A-7F80-C2FE-A52D-2C8E561CDB01}"/>
              </a:ext>
            </a:extLst>
          </p:cNvPr>
          <p:cNvSpPr>
            <a:spLocks noGrp="1"/>
          </p:cNvSpPr>
          <p:nvPr>
            <p:ph type="sldNum" sz="quarter" idx="12"/>
          </p:nvPr>
        </p:nvSpPr>
        <p:spPr/>
        <p:txBody>
          <a:bodyPr/>
          <a:lstStyle/>
          <a:p>
            <a:fld id="{34229521-5623-4965-9441-3C4374099D57}" type="slidenum">
              <a:rPr lang="en-IN" smtClean="0"/>
              <a:t>‹#›</a:t>
            </a:fld>
            <a:endParaRPr lang="en-IN"/>
          </a:p>
        </p:txBody>
      </p:sp>
    </p:spTree>
    <p:extLst>
      <p:ext uri="{BB962C8B-B14F-4D97-AF65-F5344CB8AC3E}">
        <p14:creationId xmlns:p14="http://schemas.microsoft.com/office/powerpoint/2010/main" val="115580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A6CD-9112-A942-81D9-FB955C78CEB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61C9928-A963-6ABA-2B0A-B385E0108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71CFA-6EB3-9CDB-983F-3CB6F82B15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ED1FE95-0013-EE97-2D4F-8483BD3D7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3A04A4-DCB4-0CC9-54BD-F6542B6439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3D23404-342E-BE6C-647B-7279DE4C6C68}"/>
              </a:ext>
            </a:extLst>
          </p:cNvPr>
          <p:cNvSpPr>
            <a:spLocks noGrp="1"/>
          </p:cNvSpPr>
          <p:nvPr>
            <p:ph type="dt" sz="half" idx="10"/>
          </p:nvPr>
        </p:nvSpPr>
        <p:spPr/>
        <p:txBody>
          <a:bodyPr/>
          <a:lstStyle/>
          <a:p>
            <a:fld id="{6D52D559-76D3-460D-95B0-3FCAB2003398}" type="datetimeFigureOut">
              <a:rPr lang="en-IN" smtClean="0"/>
              <a:t>22-12-2022</a:t>
            </a:fld>
            <a:endParaRPr lang="en-IN"/>
          </a:p>
        </p:txBody>
      </p:sp>
      <p:sp>
        <p:nvSpPr>
          <p:cNvPr id="8" name="Footer Placeholder 7">
            <a:extLst>
              <a:ext uri="{FF2B5EF4-FFF2-40B4-BE49-F238E27FC236}">
                <a16:creationId xmlns:a16="http://schemas.microsoft.com/office/drawing/2014/main" id="{13CA2463-E5D2-F739-A5F4-B4952EAE700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898FE2F-82CB-61CF-A8FD-7AA870ACF1E4}"/>
              </a:ext>
            </a:extLst>
          </p:cNvPr>
          <p:cNvSpPr>
            <a:spLocks noGrp="1"/>
          </p:cNvSpPr>
          <p:nvPr>
            <p:ph type="sldNum" sz="quarter" idx="12"/>
          </p:nvPr>
        </p:nvSpPr>
        <p:spPr/>
        <p:txBody>
          <a:bodyPr/>
          <a:lstStyle/>
          <a:p>
            <a:fld id="{34229521-5623-4965-9441-3C4374099D57}" type="slidenum">
              <a:rPr lang="en-IN" smtClean="0"/>
              <a:t>‹#›</a:t>
            </a:fld>
            <a:endParaRPr lang="en-IN"/>
          </a:p>
        </p:txBody>
      </p:sp>
    </p:spTree>
    <p:extLst>
      <p:ext uri="{BB962C8B-B14F-4D97-AF65-F5344CB8AC3E}">
        <p14:creationId xmlns:p14="http://schemas.microsoft.com/office/powerpoint/2010/main" val="45279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B56B-043C-09DC-0627-60C05FDB0CA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47B9462-5EC6-BB17-A77E-CF40BEC0A3EC}"/>
              </a:ext>
            </a:extLst>
          </p:cNvPr>
          <p:cNvSpPr>
            <a:spLocks noGrp="1"/>
          </p:cNvSpPr>
          <p:nvPr>
            <p:ph type="dt" sz="half" idx="10"/>
          </p:nvPr>
        </p:nvSpPr>
        <p:spPr/>
        <p:txBody>
          <a:bodyPr/>
          <a:lstStyle/>
          <a:p>
            <a:fld id="{6D52D559-76D3-460D-95B0-3FCAB2003398}" type="datetimeFigureOut">
              <a:rPr lang="en-IN" smtClean="0"/>
              <a:t>22-12-2022</a:t>
            </a:fld>
            <a:endParaRPr lang="en-IN"/>
          </a:p>
        </p:txBody>
      </p:sp>
      <p:sp>
        <p:nvSpPr>
          <p:cNvPr id="4" name="Footer Placeholder 3">
            <a:extLst>
              <a:ext uri="{FF2B5EF4-FFF2-40B4-BE49-F238E27FC236}">
                <a16:creationId xmlns:a16="http://schemas.microsoft.com/office/drawing/2014/main" id="{4C016FB9-E30E-0F54-19BA-24BE431AEF5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6679645-D1B3-2F56-6E04-DAE2CE3692F1}"/>
              </a:ext>
            </a:extLst>
          </p:cNvPr>
          <p:cNvSpPr>
            <a:spLocks noGrp="1"/>
          </p:cNvSpPr>
          <p:nvPr>
            <p:ph type="sldNum" sz="quarter" idx="12"/>
          </p:nvPr>
        </p:nvSpPr>
        <p:spPr/>
        <p:txBody>
          <a:bodyPr/>
          <a:lstStyle/>
          <a:p>
            <a:fld id="{34229521-5623-4965-9441-3C4374099D57}" type="slidenum">
              <a:rPr lang="en-IN" smtClean="0"/>
              <a:t>‹#›</a:t>
            </a:fld>
            <a:endParaRPr lang="en-IN"/>
          </a:p>
        </p:txBody>
      </p:sp>
    </p:spTree>
    <p:extLst>
      <p:ext uri="{BB962C8B-B14F-4D97-AF65-F5344CB8AC3E}">
        <p14:creationId xmlns:p14="http://schemas.microsoft.com/office/powerpoint/2010/main" val="319047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84E8C-8EE4-851C-1240-F4AD9E713859}"/>
              </a:ext>
            </a:extLst>
          </p:cNvPr>
          <p:cNvSpPr>
            <a:spLocks noGrp="1"/>
          </p:cNvSpPr>
          <p:nvPr>
            <p:ph type="dt" sz="half" idx="10"/>
          </p:nvPr>
        </p:nvSpPr>
        <p:spPr/>
        <p:txBody>
          <a:bodyPr/>
          <a:lstStyle/>
          <a:p>
            <a:fld id="{6D52D559-76D3-460D-95B0-3FCAB2003398}" type="datetimeFigureOut">
              <a:rPr lang="en-IN" smtClean="0"/>
              <a:t>22-12-2022</a:t>
            </a:fld>
            <a:endParaRPr lang="en-IN"/>
          </a:p>
        </p:txBody>
      </p:sp>
      <p:sp>
        <p:nvSpPr>
          <p:cNvPr id="3" name="Footer Placeholder 2">
            <a:extLst>
              <a:ext uri="{FF2B5EF4-FFF2-40B4-BE49-F238E27FC236}">
                <a16:creationId xmlns:a16="http://schemas.microsoft.com/office/drawing/2014/main" id="{3D1011B2-24CC-827D-7105-68E3CDC2707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0C59F8E-E279-5524-5FEC-140EF4AF14C6}"/>
              </a:ext>
            </a:extLst>
          </p:cNvPr>
          <p:cNvSpPr>
            <a:spLocks noGrp="1"/>
          </p:cNvSpPr>
          <p:nvPr>
            <p:ph type="sldNum" sz="quarter" idx="12"/>
          </p:nvPr>
        </p:nvSpPr>
        <p:spPr/>
        <p:txBody>
          <a:bodyPr/>
          <a:lstStyle/>
          <a:p>
            <a:fld id="{34229521-5623-4965-9441-3C4374099D57}" type="slidenum">
              <a:rPr lang="en-IN" smtClean="0"/>
              <a:t>‹#›</a:t>
            </a:fld>
            <a:endParaRPr lang="en-IN"/>
          </a:p>
        </p:txBody>
      </p:sp>
    </p:spTree>
    <p:extLst>
      <p:ext uri="{BB962C8B-B14F-4D97-AF65-F5344CB8AC3E}">
        <p14:creationId xmlns:p14="http://schemas.microsoft.com/office/powerpoint/2010/main" val="75490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FDA83-8423-D9FB-4CBE-6B5A76E29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D948B25-EE9B-F8F6-E189-B0DA2B9164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B640E56-ED75-B962-F808-9B45BDE17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5C528-398B-DAF1-E801-63177CCD5C5C}"/>
              </a:ext>
            </a:extLst>
          </p:cNvPr>
          <p:cNvSpPr>
            <a:spLocks noGrp="1"/>
          </p:cNvSpPr>
          <p:nvPr>
            <p:ph type="dt" sz="half" idx="10"/>
          </p:nvPr>
        </p:nvSpPr>
        <p:spPr/>
        <p:txBody>
          <a:bodyPr/>
          <a:lstStyle/>
          <a:p>
            <a:fld id="{6D52D559-76D3-460D-95B0-3FCAB2003398}" type="datetimeFigureOut">
              <a:rPr lang="en-IN" smtClean="0"/>
              <a:t>22-12-2022</a:t>
            </a:fld>
            <a:endParaRPr lang="en-IN"/>
          </a:p>
        </p:txBody>
      </p:sp>
      <p:sp>
        <p:nvSpPr>
          <p:cNvPr id="6" name="Footer Placeholder 5">
            <a:extLst>
              <a:ext uri="{FF2B5EF4-FFF2-40B4-BE49-F238E27FC236}">
                <a16:creationId xmlns:a16="http://schemas.microsoft.com/office/drawing/2014/main" id="{4B988454-2E9F-6EC3-0CDB-1CBFF7F8DAA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B9358B1-B308-7CA0-171F-95E4791D99C3}"/>
              </a:ext>
            </a:extLst>
          </p:cNvPr>
          <p:cNvSpPr>
            <a:spLocks noGrp="1"/>
          </p:cNvSpPr>
          <p:nvPr>
            <p:ph type="sldNum" sz="quarter" idx="12"/>
          </p:nvPr>
        </p:nvSpPr>
        <p:spPr/>
        <p:txBody>
          <a:bodyPr/>
          <a:lstStyle/>
          <a:p>
            <a:fld id="{34229521-5623-4965-9441-3C4374099D57}" type="slidenum">
              <a:rPr lang="en-IN" smtClean="0"/>
              <a:t>‹#›</a:t>
            </a:fld>
            <a:endParaRPr lang="en-IN"/>
          </a:p>
        </p:txBody>
      </p:sp>
    </p:spTree>
    <p:extLst>
      <p:ext uri="{BB962C8B-B14F-4D97-AF65-F5344CB8AC3E}">
        <p14:creationId xmlns:p14="http://schemas.microsoft.com/office/powerpoint/2010/main" val="152184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86FF-377F-39F6-E2CE-9C61D7365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E00EED7-EF53-0EC1-3D65-FE42475B78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0F457A8-FC57-9DC0-7A5C-5CDE5F17D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E6CA2-C69A-D2EA-0050-48F1F9A87039}"/>
              </a:ext>
            </a:extLst>
          </p:cNvPr>
          <p:cNvSpPr>
            <a:spLocks noGrp="1"/>
          </p:cNvSpPr>
          <p:nvPr>
            <p:ph type="dt" sz="half" idx="10"/>
          </p:nvPr>
        </p:nvSpPr>
        <p:spPr/>
        <p:txBody>
          <a:bodyPr/>
          <a:lstStyle/>
          <a:p>
            <a:fld id="{6D52D559-76D3-460D-95B0-3FCAB2003398}" type="datetimeFigureOut">
              <a:rPr lang="en-IN" smtClean="0"/>
              <a:t>22-12-2022</a:t>
            </a:fld>
            <a:endParaRPr lang="en-IN"/>
          </a:p>
        </p:txBody>
      </p:sp>
      <p:sp>
        <p:nvSpPr>
          <p:cNvPr id="6" name="Footer Placeholder 5">
            <a:extLst>
              <a:ext uri="{FF2B5EF4-FFF2-40B4-BE49-F238E27FC236}">
                <a16:creationId xmlns:a16="http://schemas.microsoft.com/office/drawing/2014/main" id="{F4795896-7A1C-10C1-769D-42335F40BDC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37974F-CB6F-4147-DE78-AE199271F717}"/>
              </a:ext>
            </a:extLst>
          </p:cNvPr>
          <p:cNvSpPr>
            <a:spLocks noGrp="1"/>
          </p:cNvSpPr>
          <p:nvPr>
            <p:ph type="sldNum" sz="quarter" idx="12"/>
          </p:nvPr>
        </p:nvSpPr>
        <p:spPr/>
        <p:txBody>
          <a:bodyPr/>
          <a:lstStyle/>
          <a:p>
            <a:fld id="{34229521-5623-4965-9441-3C4374099D57}" type="slidenum">
              <a:rPr lang="en-IN" smtClean="0"/>
              <a:t>‹#›</a:t>
            </a:fld>
            <a:endParaRPr lang="en-IN"/>
          </a:p>
        </p:txBody>
      </p:sp>
    </p:spTree>
    <p:extLst>
      <p:ext uri="{BB962C8B-B14F-4D97-AF65-F5344CB8AC3E}">
        <p14:creationId xmlns:p14="http://schemas.microsoft.com/office/powerpoint/2010/main" val="47863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EC69EA-2E6C-5530-0A26-0345F6A68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1E9CC9C-815B-7948-08B0-F7440D722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977C39-7772-19A9-887B-C71A17A4A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2D559-76D3-460D-95B0-3FCAB2003398}" type="datetimeFigureOut">
              <a:rPr lang="en-IN" smtClean="0"/>
              <a:t>22-12-2022</a:t>
            </a:fld>
            <a:endParaRPr lang="en-IN"/>
          </a:p>
        </p:txBody>
      </p:sp>
      <p:sp>
        <p:nvSpPr>
          <p:cNvPr id="5" name="Footer Placeholder 4">
            <a:extLst>
              <a:ext uri="{FF2B5EF4-FFF2-40B4-BE49-F238E27FC236}">
                <a16:creationId xmlns:a16="http://schemas.microsoft.com/office/drawing/2014/main" id="{5D182E2F-F04A-9076-3D25-F629434AB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91D8628-A1A6-B33D-DCE9-D5B5B4F9B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29521-5623-4965-9441-3C4374099D57}" type="slidenum">
              <a:rPr lang="en-IN" smtClean="0"/>
              <a:t>‹#›</a:t>
            </a:fld>
            <a:endParaRPr lang="en-IN"/>
          </a:p>
        </p:txBody>
      </p:sp>
    </p:spTree>
    <p:extLst>
      <p:ext uri="{BB962C8B-B14F-4D97-AF65-F5344CB8AC3E}">
        <p14:creationId xmlns:p14="http://schemas.microsoft.com/office/powerpoint/2010/main" val="1442399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iologydiscussion.com/wp-content/uploads/2016/08/clip_image004-204.jpg" TargetMode="Externa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iologydiscussion.com/wp-content/uploads/2016/08/clip_image004-229.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4CCACC-2556-DF59-1995-A904AE835B74}"/>
              </a:ext>
            </a:extLst>
          </p:cNvPr>
          <p:cNvSpPr txBox="1"/>
          <p:nvPr/>
        </p:nvSpPr>
        <p:spPr>
          <a:xfrm>
            <a:off x="2155004" y="92737"/>
            <a:ext cx="6097712" cy="400110"/>
          </a:xfrm>
          <a:prstGeom prst="rect">
            <a:avLst/>
          </a:prstGeom>
          <a:noFill/>
        </p:spPr>
        <p:txBody>
          <a:bodyPr wrap="square">
            <a:spAutoFit/>
          </a:bodyPr>
          <a:lstStyle/>
          <a:p>
            <a:pPr algn="ctr"/>
            <a:r>
              <a:rPr lang="en-IN" sz="2000" b="1" i="0" dirty="0">
                <a:solidFill>
                  <a:srgbClr val="000000"/>
                </a:solidFill>
                <a:effectLst/>
                <a:latin typeface="arial-rounded"/>
              </a:rPr>
              <a:t>Asteraceae:</a:t>
            </a:r>
            <a:endParaRPr lang="en-IN" sz="2000" dirty="0"/>
          </a:p>
        </p:txBody>
      </p:sp>
      <p:sp>
        <p:nvSpPr>
          <p:cNvPr id="5" name="TextBox 4">
            <a:extLst>
              <a:ext uri="{FF2B5EF4-FFF2-40B4-BE49-F238E27FC236}">
                <a16:creationId xmlns:a16="http://schemas.microsoft.com/office/drawing/2014/main" id="{5C9D0BAA-D102-DA4B-2F12-593B87304E10}"/>
              </a:ext>
            </a:extLst>
          </p:cNvPr>
          <p:cNvSpPr txBox="1"/>
          <p:nvPr/>
        </p:nvSpPr>
        <p:spPr>
          <a:xfrm>
            <a:off x="0" y="689443"/>
            <a:ext cx="12192000" cy="5444054"/>
          </a:xfrm>
          <a:prstGeom prst="rect">
            <a:avLst/>
          </a:prstGeom>
          <a:noFill/>
        </p:spPr>
        <p:txBody>
          <a:bodyPr wrap="square">
            <a:spAutoFit/>
          </a:bodyPr>
          <a:lstStyle/>
          <a:p>
            <a:pPr algn="just">
              <a:lnSpc>
                <a:spcPct val="150000"/>
              </a:lnSpc>
            </a:pPr>
            <a:r>
              <a:rPr lang="en-US" b="0" i="0" dirty="0">
                <a:solidFill>
                  <a:srgbClr val="050002"/>
                </a:solidFill>
                <a:effectLst/>
                <a:latin typeface="Times New Roman" panose="02020603050405020304" pitchFamily="18" charset="0"/>
                <a:cs typeface="Times New Roman" panose="02020603050405020304" pitchFamily="18" charset="0"/>
              </a:rPr>
              <a:t>Asteraceae is also known as Compositae. It is one of the largest families of flowering plants. This family includes 900 genera and about 13,000 species. These form more than ten per cent of the total number of species of flowering plants.</a:t>
            </a:r>
          </a:p>
          <a:p>
            <a:pPr algn="just">
              <a:lnSpc>
                <a:spcPct val="150000"/>
              </a:lnSpc>
            </a:pPr>
            <a:r>
              <a:rPr lang="en-US" b="1" i="0" dirty="0">
                <a:solidFill>
                  <a:srgbClr val="993366"/>
                </a:solidFill>
                <a:effectLst/>
                <a:latin typeface="Times New Roman" panose="02020603050405020304" pitchFamily="18" charset="0"/>
                <a:cs typeface="Times New Roman" panose="02020603050405020304" pitchFamily="18" charset="0"/>
              </a:rPr>
              <a:t>Distribution:</a:t>
            </a:r>
            <a:r>
              <a:rPr lang="en-US" b="1" i="0" dirty="0">
                <a:solidFill>
                  <a:srgbClr val="050002"/>
                </a:solidFill>
                <a:effectLst/>
                <a:latin typeface="Times New Roman" panose="02020603050405020304" pitchFamily="18" charset="0"/>
                <a:cs typeface="Times New Roman" panose="02020603050405020304" pitchFamily="18" charset="0"/>
              </a:rPr>
              <a:t> </a:t>
            </a:r>
            <a:r>
              <a:rPr lang="en-US" b="0" i="0" dirty="0">
                <a:solidFill>
                  <a:srgbClr val="050002"/>
                </a:solidFill>
                <a:effectLst/>
                <a:latin typeface="Times New Roman" panose="02020603050405020304" pitchFamily="18" charset="0"/>
                <a:cs typeface="Times New Roman" panose="02020603050405020304" pitchFamily="18" charset="0"/>
              </a:rPr>
              <a:t>The members of this family are distributed throughout the world. They inhabit every conceivable situation. In India this family is represented by about 138 genera and 708 species. The members of this family are found chiefly in Himalayas and mountains of southern and western India.</a:t>
            </a:r>
          </a:p>
          <a:p>
            <a:pPr algn="just">
              <a:lnSpc>
                <a:spcPct val="150000"/>
              </a:lnSpc>
            </a:pPr>
            <a:r>
              <a:rPr lang="en-US" b="1" i="0" dirty="0">
                <a:solidFill>
                  <a:srgbClr val="993366"/>
                </a:solidFill>
                <a:effectLst/>
                <a:latin typeface="Times New Roman" panose="02020603050405020304" pitchFamily="18" charset="0"/>
                <a:cs typeface="Times New Roman" panose="02020603050405020304" pitchFamily="18" charset="0"/>
              </a:rPr>
              <a:t>Habitat:</a:t>
            </a:r>
            <a:r>
              <a:rPr lang="en-US" b="0" i="0" dirty="0">
                <a:solidFill>
                  <a:srgbClr val="050002"/>
                </a:solidFill>
                <a:effectLst/>
                <a:latin typeface="Times New Roman" panose="02020603050405020304" pitchFamily="18" charset="0"/>
                <a:cs typeface="Times New Roman" panose="02020603050405020304" pitchFamily="18" charset="0"/>
              </a:rPr>
              <a:t> Members of this family are mostly </a:t>
            </a:r>
            <a:r>
              <a:rPr lang="en-US" b="0" i="0" dirty="0" err="1">
                <a:solidFill>
                  <a:srgbClr val="050002"/>
                </a:solidFill>
                <a:effectLst/>
                <a:latin typeface="Times New Roman" panose="02020603050405020304" pitchFamily="18" charset="0"/>
                <a:cs typeface="Times New Roman" panose="02020603050405020304" pitchFamily="18" charset="0"/>
              </a:rPr>
              <a:t>mesophytes</a:t>
            </a:r>
            <a:r>
              <a:rPr lang="en-US" b="0" i="0" dirty="0">
                <a:solidFill>
                  <a:srgbClr val="050002"/>
                </a:solidFill>
                <a:effectLst/>
                <a:latin typeface="Times New Roman" panose="02020603050405020304" pitchFamily="18" charset="0"/>
                <a:cs typeface="Times New Roman" panose="02020603050405020304" pitchFamily="18" charset="0"/>
              </a:rPr>
              <a:t> and some xerophytes are also known in this family.</a:t>
            </a:r>
          </a:p>
          <a:p>
            <a:pPr algn="just">
              <a:lnSpc>
                <a:spcPct val="150000"/>
              </a:lnSpc>
            </a:pPr>
            <a:r>
              <a:rPr lang="en-US" b="1" i="0" dirty="0">
                <a:solidFill>
                  <a:srgbClr val="993366"/>
                </a:solidFill>
                <a:effectLst/>
                <a:latin typeface="Times New Roman" panose="02020603050405020304" pitchFamily="18" charset="0"/>
                <a:cs typeface="Times New Roman" panose="02020603050405020304" pitchFamily="18" charset="0"/>
              </a:rPr>
              <a:t>Habit:</a:t>
            </a:r>
            <a:r>
              <a:rPr lang="en-US" b="0" i="0" dirty="0">
                <a:solidFill>
                  <a:srgbClr val="050002"/>
                </a:solidFill>
                <a:effectLst/>
                <a:latin typeface="Times New Roman" panose="02020603050405020304" pitchFamily="18" charset="0"/>
                <a:cs typeface="Times New Roman" panose="02020603050405020304" pitchFamily="18" charset="0"/>
              </a:rPr>
              <a:t> Mostly annual or perennial herbs, rarely shrubs (</a:t>
            </a:r>
            <a:r>
              <a:rPr lang="en-US" b="0" i="1" dirty="0">
                <a:solidFill>
                  <a:srgbClr val="050002"/>
                </a:solidFill>
                <a:effectLst/>
                <a:latin typeface="Times New Roman" panose="02020603050405020304" pitchFamily="18" charset="0"/>
                <a:cs typeface="Times New Roman" panose="02020603050405020304" pitchFamily="18" charset="0"/>
              </a:rPr>
              <a:t>Helianthus annus</a:t>
            </a:r>
            <a:r>
              <a:rPr lang="en-US" b="0" i="0" dirty="0">
                <a:solidFill>
                  <a:srgbClr val="050002"/>
                </a:solidFill>
                <a:effectLst/>
                <a:latin typeface="Times New Roman" panose="02020603050405020304" pitchFamily="18" charset="0"/>
                <a:cs typeface="Times New Roman" panose="02020603050405020304" pitchFamily="18" charset="0"/>
              </a:rPr>
              <a:t>) and trees (</a:t>
            </a:r>
            <a:r>
              <a:rPr lang="en-US" b="0" i="0" dirty="0" err="1">
                <a:solidFill>
                  <a:srgbClr val="050002"/>
                </a:solidFill>
                <a:effectLst/>
                <a:latin typeface="Times New Roman" panose="02020603050405020304" pitchFamily="18" charset="0"/>
                <a:cs typeface="Times New Roman" panose="02020603050405020304" pitchFamily="18" charset="0"/>
              </a:rPr>
              <a:t>Veronia</a:t>
            </a:r>
            <a:r>
              <a:rPr lang="en-US" b="0" i="0" dirty="0">
                <a:solidFill>
                  <a:srgbClr val="050002"/>
                </a:solidFill>
                <a:effectLst/>
                <a:latin typeface="Times New Roman" panose="02020603050405020304" pitchFamily="18" charset="0"/>
                <a:cs typeface="Times New Roman" panose="02020603050405020304" pitchFamily="18" charset="0"/>
              </a:rPr>
              <a:t>). Occasionally marsh plants (</a:t>
            </a:r>
            <a:r>
              <a:rPr lang="en-US" b="0" i="1" dirty="0" err="1">
                <a:solidFill>
                  <a:srgbClr val="050002"/>
                </a:solidFill>
                <a:effectLst/>
                <a:latin typeface="Times New Roman" panose="02020603050405020304" pitchFamily="18" charset="0"/>
                <a:cs typeface="Times New Roman" panose="02020603050405020304" pitchFamily="18" charset="0"/>
              </a:rPr>
              <a:t>Caesulia</a:t>
            </a:r>
            <a:r>
              <a:rPr lang="en-US" b="0" i="0" dirty="0">
                <a:solidFill>
                  <a:srgbClr val="050002"/>
                </a:solidFill>
                <a:effectLst/>
                <a:latin typeface="Times New Roman" panose="02020603050405020304" pitchFamily="18" charset="0"/>
                <a:cs typeface="Times New Roman" panose="02020603050405020304" pitchFamily="18" charset="0"/>
              </a:rPr>
              <a:t>) also occur in this family.</a:t>
            </a:r>
          </a:p>
          <a:p>
            <a:pPr algn="just">
              <a:lnSpc>
                <a:spcPct val="150000"/>
              </a:lnSpc>
            </a:pPr>
            <a:r>
              <a:rPr lang="en-US" b="1" i="0" dirty="0">
                <a:solidFill>
                  <a:srgbClr val="993366"/>
                </a:solidFill>
                <a:effectLst/>
                <a:latin typeface="Times New Roman" panose="02020603050405020304" pitchFamily="18" charset="0"/>
                <a:cs typeface="Times New Roman" panose="02020603050405020304" pitchFamily="18" charset="0"/>
              </a:rPr>
              <a:t>Root system:</a:t>
            </a:r>
            <a:r>
              <a:rPr lang="en-US" b="0" i="0" dirty="0">
                <a:solidFill>
                  <a:srgbClr val="050002"/>
                </a:solidFill>
                <a:effectLst/>
                <a:latin typeface="Times New Roman" panose="02020603050405020304" pitchFamily="18" charset="0"/>
                <a:cs typeface="Times New Roman" panose="02020603050405020304" pitchFamily="18" charset="0"/>
              </a:rPr>
              <a:t> Generally the root system is branched taproot system. Tuberous are present in </a:t>
            </a:r>
            <a:r>
              <a:rPr lang="en-US" b="0" i="1" dirty="0" err="1">
                <a:solidFill>
                  <a:srgbClr val="050002"/>
                </a:solidFill>
                <a:effectLst/>
                <a:latin typeface="Times New Roman" panose="02020603050405020304" pitchFamily="18" charset="0"/>
                <a:cs typeface="Times New Roman" panose="02020603050405020304" pitchFamily="18" charset="0"/>
              </a:rPr>
              <a:t>Dhalia</a:t>
            </a:r>
            <a:r>
              <a:rPr lang="en-US" b="0" i="0" dirty="0" err="1">
                <a:solidFill>
                  <a:srgbClr val="050002"/>
                </a:solidFill>
                <a:effectLst/>
                <a:latin typeface="Times New Roman" panose="02020603050405020304" pitchFamily="18" charset="0"/>
                <a:cs typeface="Times New Roman" panose="02020603050405020304" pitchFamily="18" charset="0"/>
              </a:rPr>
              <a:t>.The</a:t>
            </a:r>
            <a:r>
              <a:rPr lang="en-US" b="0" i="0" dirty="0">
                <a:solidFill>
                  <a:srgbClr val="050002"/>
                </a:solidFill>
                <a:effectLst/>
                <a:latin typeface="Times New Roman" panose="02020603050405020304" pitchFamily="18" charset="0"/>
                <a:cs typeface="Times New Roman" panose="02020603050405020304" pitchFamily="18" charset="0"/>
              </a:rPr>
              <a:t> roots and stem may contain oil passages.</a:t>
            </a:r>
          </a:p>
          <a:p>
            <a:pPr algn="just">
              <a:lnSpc>
                <a:spcPct val="150000"/>
              </a:lnSpc>
            </a:pPr>
            <a:r>
              <a:rPr lang="en-US" b="1" i="0" dirty="0">
                <a:solidFill>
                  <a:srgbClr val="993366"/>
                </a:solidFill>
                <a:effectLst/>
                <a:latin typeface="Times New Roman" panose="02020603050405020304" pitchFamily="18" charset="0"/>
                <a:cs typeface="Times New Roman" panose="02020603050405020304" pitchFamily="18" charset="0"/>
              </a:rPr>
              <a:t>Stem:</a:t>
            </a:r>
            <a:r>
              <a:rPr lang="en-US" b="1" i="0" dirty="0">
                <a:solidFill>
                  <a:srgbClr val="050002"/>
                </a:solidFill>
                <a:effectLst/>
                <a:latin typeface="Times New Roman" panose="02020603050405020304" pitchFamily="18" charset="0"/>
                <a:cs typeface="Times New Roman" panose="02020603050405020304" pitchFamily="18" charset="0"/>
              </a:rPr>
              <a:t> </a:t>
            </a:r>
            <a:r>
              <a:rPr lang="en-US" b="0" i="0" dirty="0">
                <a:solidFill>
                  <a:srgbClr val="050002"/>
                </a:solidFill>
                <a:effectLst/>
                <a:latin typeface="Times New Roman" panose="02020603050405020304" pitchFamily="18" charset="0"/>
                <a:cs typeface="Times New Roman" panose="02020603050405020304" pitchFamily="18" charset="0"/>
              </a:rPr>
              <a:t>Herbaceous or woody, erect, branched.  </a:t>
            </a:r>
            <a:r>
              <a:rPr lang="en-US" b="0" i="1" dirty="0">
                <a:solidFill>
                  <a:srgbClr val="050002"/>
                </a:solidFill>
                <a:effectLst/>
                <a:latin typeface="Times New Roman" panose="02020603050405020304" pitchFamily="18" charset="0"/>
                <a:cs typeface="Times New Roman" panose="02020603050405020304" pitchFamily="18" charset="0"/>
              </a:rPr>
              <a:t>Helianthus tuberoses</a:t>
            </a:r>
            <a:r>
              <a:rPr lang="en-US" b="0" i="0" dirty="0">
                <a:solidFill>
                  <a:srgbClr val="050002"/>
                </a:solidFill>
                <a:effectLst/>
                <a:latin typeface="Times New Roman" panose="02020603050405020304" pitchFamily="18" charset="0"/>
                <a:cs typeface="Times New Roman" panose="02020603050405020304" pitchFamily="18" charset="0"/>
              </a:rPr>
              <a:t> produces stem tubers. Many species have milky white sap. Stems are often covered by trichomes.</a:t>
            </a:r>
          </a:p>
          <a:p>
            <a:pPr algn="just">
              <a:lnSpc>
                <a:spcPct val="150000"/>
              </a:lnSpc>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1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2435FB-A774-EDB1-659C-75630A83BD93}"/>
              </a:ext>
            </a:extLst>
          </p:cNvPr>
          <p:cNvSpPr txBox="1"/>
          <p:nvPr/>
        </p:nvSpPr>
        <p:spPr>
          <a:xfrm>
            <a:off x="3047144" y="103011"/>
            <a:ext cx="6097712" cy="369332"/>
          </a:xfrm>
          <a:prstGeom prst="rect">
            <a:avLst/>
          </a:prstGeom>
          <a:noFill/>
        </p:spPr>
        <p:txBody>
          <a:bodyPr wrap="square">
            <a:spAutoFit/>
          </a:bodyPr>
          <a:lstStyle/>
          <a:p>
            <a:pPr algn="ctr"/>
            <a:r>
              <a:rPr lang="en-IN" b="1" dirty="0" err="1"/>
              <a:t>Poaceae</a:t>
            </a:r>
            <a:r>
              <a:rPr lang="en-IN" b="1" dirty="0"/>
              <a:t> (Gramineae) : Grass Family</a:t>
            </a:r>
          </a:p>
        </p:txBody>
      </p:sp>
      <p:sp>
        <p:nvSpPr>
          <p:cNvPr id="5" name="TextBox 4">
            <a:extLst>
              <a:ext uri="{FF2B5EF4-FFF2-40B4-BE49-F238E27FC236}">
                <a16:creationId xmlns:a16="http://schemas.microsoft.com/office/drawing/2014/main" id="{64D45943-4D66-D0BA-F9E7-513F6ABFADBD}"/>
              </a:ext>
            </a:extLst>
          </p:cNvPr>
          <p:cNvSpPr txBox="1"/>
          <p:nvPr/>
        </p:nvSpPr>
        <p:spPr>
          <a:xfrm>
            <a:off x="154112" y="693976"/>
            <a:ext cx="11866652" cy="6038641"/>
          </a:xfrm>
          <a:prstGeom prst="rect">
            <a:avLst/>
          </a:prstGeom>
          <a:noFill/>
        </p:spPr>
        <p:txBody>
          <a:bodyPr wrap="square">
            <a:spAutoFit/>
          </a:bodyPr>
          <a:lstStyle/>
          <a:p>
            <a:pPr algn="just" fontAlgn="base">
              <a:lnSpc>
                <a:spcPct val="150000"/>
              </a:lnSpc>
            </a:pPr>
            <a:r>
              <a:rPr lang="en-IN" sz="2000" b="1" dirty="0">
                <a:effectLst/>
                <a:latin typeface="Times New Roman" panose="02020603050405020304" pitchFamily="18" charset="0"/>
                <a:cs typeface="Times New Roman" panose="02020603050405020304" pitchFamily="18" charset="0"/>
              </a:rPr>
              <a:t>Habit:</a:t>
            </a:r>
            <a:endParaRPr lang="en-IN" sz="2000" b="0" dirty="0">
              <a:effectLst/>
              <a:latin typeface="Times New Roman" panose="02020603050405020304" pitchFamily="18" charset="0"/>
              <a:cs typeface="Times New Roman" panose="02020603050405020304" pitchFamily="18" charset="0"/>
            </a:endParaRPr>
          </a:p>
          <a:p>
            <a:pPr algn="just" fontAlgn="base">
              <a:lnSpc>
                <a:spcPct val="150000"/>
              </a:lnSpc>
            </a:pPr>
            <a:r>
              <a:rPr lang="en-IN" sz="2000" b="0" dirty="0">
                <a:effectLst/>
                <a:latin typeface="Times New Roman" panose="02020603050405020304" pitchFamily="18" charset="0"/>
                <a:cs typeface="Times New Roman" panose="02020603050405020304" pitchFamily="18" charset="0"/>
              </a:rPr>
              <a:t>Herbs, annuals or perennials or shrubs, sometimes tree like (</a:t>
            </a:r>
            <a:r>
              <a:rPr lang="en-IN" sz="2000" b="0" dirty="0" err="1">
                <a:effectLst/>
                <a:latin typeface="Times New Roman" panose="02020603050405020304" pitchFamily="18" charset="0"/>
                <a:cs typeface="Times New Roman" panose="02020603050405020304" pitchFamily="18" charset="0"/>
              </a:rPr>
              <a:t>Bambusa</a:t>
            </a:r>
            <a:r>
              <a:rPr lang="en-IN" sz="2000" b="0" dirty="0">
                <a:effectLst/>
                <a:latin typeface="Times New Roman" panose="02020603050405020304" pitchFamily="18" charset="0"/>
                <a:cs typeface="Times New Roman" panose="02020603050405020304" pitchFamily="18" charset="0"/>
              </a:rPr>
              <a:t>, </a:t>
            </a:r>
            <a:r>
              <a:rPr lang="en-IN" sz="2000" b="0" dirty="0" err="1">
                <a:effectLst/>
                <a:latin typeface="Times New Roman" panose="02020603050405020304" pitchFamily="18" charset="0"/>
                <a:cs typeface="Times New Roman" panose="02020603050405020304" pitchFamily="18" charset="0"/>
              </a:rPr>
              <a:t>Dendrocalamus</a:t>
            </a:r>
            <a:r>
              <a:rPr lang="en-IN" sz="2000" b="0" dirty="0">
                <a:effectLst/>
                <a:latin typeface="Times New Roman" panose="02020603050405020304" pitchFamily="18" charset="0"/>
                <a:cs typeface="Times New Roman" panose="02020603050405020304" pitchFamily="18" charset="0"/>
              </a:rPr>
              <a:t>).</a:t>
            </a:r>
          </a:p>
          <a:p>
            <a:pPr algn="just" fontAlgn="base">
              <a:lnSpc>
                <a:spcPct val="150000"/>
              </a:lnSpc>
            </a:pPr>
            <a:r>
              <a:rPr lang="en-IN" sz="2000" b="1" dirty="0">
                <a:effectLst/>
                <a:latin typeface="Times New Roman" panose="02020603050405020304" pitchFamily="18" charset="0"/>
                <a:cs typeface="Times New Roman" panose="02020603050405020304" pitchFamily="18" charset="0"/>
              </a:rPr>
              <a:t>Root:</a:t>
            </a:r>
            <a:endParaRPr lang="en-IN" sz="2000" b="0" dirty="0">
              <a:effectLst/>
              <a:latin typeface="Times New Roman" panose="02020603050405020304" pitchFamily="18" charset="0"/>
              <a:cs typeface="Times New Roman" panose="02020603050405020304" pitchFamily="18" charset="0"/>
            </a:endParaRPr>
          </a:p>
          <a:p>
            <a:pPr algn="just" fontAlgn="base">
              <a:lnSpc>
                <a:spcPct val="150000"/>
              </a:lnSpc>
            </a:pPr>
            <a:r>
              <a:rPr lang="en-IN" sz="2000" b="0" dirty="0">
                <a:effectLst/>
                <a:latin typeface="Times New Roman" panose="02020603050405020304" pitchFamily="18" charset="0"/>
                <a:cs typeface="Times New Roman" panose="02020603050405020304" pitchFamily="18" charset="0"/>
              </a:rPr>
              <a:t>Adventitious, fibrous, branched, fascicled or stilt (</a:t>
            </a:r>
            <a:r>
              <a:rPr lang="en-IN" sz="2000" b="0" dirty="0" err="1">
                <a:effectLst/>
                <a:latin typeface="Times New Roman" panose="02020603050405020304" pitchFamily="18" charset="0"/>
                <a:cs typeface="Times New Roman" panose="02020603050405020304" pitchFamily="18" charset="0"/>
              </a:rPr>
              <a:t>Zea</a:t>
            </a:r>
            <a:r>
              <a:rPr lang="en-IN" sz="2000" b="0" dirty="0">
                <a:effectLst/>
                <a:latin typeface="Times New Roman" panose="02020603050405020304" pitchFamily="18" charset="0"/>
                <a:cs typeface="Times New Roman" panose="02020603050405020304" pitchFamily="18" charset="0"/>
              </a:rPr>
              <a:t> mays).</a:t>
            </a:r>
          </a:p>
          <a:p>
            <a:pPr algn="just" fontAlgn="base">
              <a:lnSpc>
                <a:spcPct val="150000"/>
              </a:lnSpc>
            </a:pPr>
            <a:r>
              <a:rPr lang="en-IN" sz="2000" b="1" dirty="0">
                <a:effectLst/>
                <a:latin typeface="Times New Roman" panose="02020603050405020304" pitchFamily="18" charset="0"/>
                <a:cs typeface="Times New Roman" panose="02020603050405020304" pitchFamily="18" charset="0"/>
              </a:rPr>
              <a:t>Stem:</a:t>
            </a:r>
            <a:endParaRPr lang="en-IN" sz="2000" b="0" dirty="0">
              <a:effectLst/>
              <a:latin typeface="Times New Roman" panose="02020603050405020304" pitchFamily="18" charset="0"/>
              <a:cs typeface="Times New Roman" panose="02020603050405020304" pitchFamily="18" charset="0"/>
            </a:endParaRPr>
          </a:p>
          <a:p>
            <a:pPr algn="just" fontAlgn="base">
              <a:lnSpc>
                <a:spcPct val="150000"/>
              </a:lnSpc>
            </a:pPr>
            <a:r>
              <a:rPr lang="en-IN" sz="2000" b="0" dirty="0">
                <a:effectLst/>
                <a:latin typeface="Times New Roman" panose="02020603050405020304" pitchFamily="18" charset="0"/>
                <a:cs typeface="Times New Roman" panose="02020603050405020304" pitchFamily="18" charset="0"/>
              </a:rPr>
              <a:t>Underground rhizome in all perennial grasses, cylindrical, culm with conspicuous nodes and internodes, internodes hollow, herbaceous or woody, </a:t>
            </a:r>
            <a:r>
              <a:rPr lang="en-IN" sz="2000" b="0" dirty="0" err="1">
                <a:effectLst/>
                <a:latin typeface="Times New Roman" panose="02020603050405020304" pitchFamily="18" charset="0"/>
                <a:cs typeface="Times New Roman" panose="02020603050405020304" pitchFamily="18" charset="0"/>
              </a:rPr>
              <a:t>glabrous</a:t>
            </a:r>
            <a:r>
              <a:rPr lang="en-IN" sz="2000" b="0" dirty="0">
                <a:effectLst/>
                <a:latin typeface="Times New Roman" panose="02020603050405020304" pitchFamily="18" charset="0"/>
                <a:cs typeface="Times New Roman" panose="02020603050405020304" pitchFamily="18" charset="0"/>
              </a:rPr>
              <a:t> or glaucous, vegetative shoots are arising from the base of aerial stem or from underground stems are called tillers.</a:t>
            </a:r>
          </a:p>
          <a:p>
            <a:pPr algn="just" fontAlgn="base">
              <a:lnSpc>
                <a:spcPct val="150000"/>
              </a:lnSpc>
            </a:pPr>
            <a:r>
              <a:rPr lang="en-US" sz="2000" b="1" dirty="0">
                <a:effectLst/>
                <a:latin typeface="Times New Roman" panose="02020603050405020304" pitchFamily="18" charset="0"/>
                <a:cs typeface="Times New Roman" panose="02020603050405020304" pitchFamily="18" charset="0"/>
              </a:rPr>
              <a:t>Leaves:</a:t>
            </a:r>
            <a:endParaRPr lang="en-US" sz="2000" b="0" dirty="0">
              <a:effectLst/>
              <a:latin typeface="Times New Roman" panose="02020603050405020304" pitchFamily="18" charset="0"/>
              <a:cs typeface="Times New Roman" panose="02020603050405020304" pitchFamily="18" charset="0"/>
            </a:endParaRPr>
          </a:p>
          <a:p>
            <a:pPr algn="just" fontAlgn="base">
              <a:lnSpc>
                <a:spcPct val="150000"/>
              </a:lnSpc>
            </a:pPr>
            <a:r>
              <a:rPr lang="en-US" sz="2000" b="0" dirty="0">
                <a:effectLst/>
                <a:latin typeface="Times New Roman" panose="02020603050405020304" pitchFamily="18" charset="0"/>
                <a:cs typeface="Times New Roman" panose="02020603050405020304" pitchFamily="18" charset="0"/>
              </a:rPr>
              <a:t>Alternate, simple, distichous, exstipulate, sessile, ligulate (absent in </a:t>
            </a:r>
            <a:r>
              <a:rPr lang="en-US" sz="2000" b="0" dirty="0" err="1">
                <a:effectLst/>
                <a:latin typeface="Times New Roman" panose="02020603050405020304" pitchFamily="18" charset="0"/>
                <a:cs typeface="Times New Roman" panose="02020603050405020304" pitchFamily="18" charset="0"/>
              </a:rPr>
              <a:t>Echinochloa</a:t>
            </a:r>
            <a:r>
              <a:rPr lang="en-US" sz="2000" b="0" dirty="0">
                <a:effectLst/>
                <a:latin typeface="Times New Roman" panose="02020603050405020304" pitchFamily="18" charset="0"/>
                <a:cs typeface="Times New Roman" panose="02020603050405020304" pitchFamily="18" charset="0"/>
              </a:rPr>
              <a:t>), leaf base forming tubular sheath, sheath open, surrounding internode incompletely, ligule is present at the junction of the lamina and sheath, entire, hairy or rough, linear, parallel venation.</a:t>
            </a:r>
          </a:p>
          <a:p>
            <a:pPr algn="just">
              <a:lnSpc>
                <a:spcPct val="150000"/>
              </a:lnSpc>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1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06D175-B60B-0FCB-4358-36A6B9DDB060}"/>
              </a:ext>
            </a:extLst>
          </p:cNvPr>
          <p:cNvSpPr txBox="1"/>
          <p:nvPr/>
        </p:nvSpPr>
        <p:spPr>
          <a:xfrm>
            <a:off x="0" y="211897"/>
            <a:ext cx="12041312" cy="6690550"/>
          </a:xfrm>
          <a:prstGeom prst="rect">
            <a:avLst/>
          </a:prstGeom>
          <a:noFill/>
        </p:spPr>
        <p:txBody>
          <a:bodyPr wrap="square">
            <a:spAutoFit/>
          </a:bodyPr>
          <a:lstStyle/>
          <a:p>
            <a:pPr algn="just" fontAlgn="base">
              <a:lnSpc>
                <a:spcPct val="150000"/>
              </a:lnSpc>
            </a:pPr>
            <a:r>
              <a:rPr lang="en-US" b="1" dirty="0">
                <a:effectLst/>
                <a:latin typeface="Times New Roman" panose="02020603050405020304" pitchFamily="18" charset="0"/>
                <a:cs typeface="Times New Roman" panose="02020603050405020304" pitchFamily="18" charset="0"/>
              </a:rPr>
              <a:t>Inflorescence:</a:t>
            </a:r>
            <a:endParaRPr lang="en-US" b="0" dirty="0">
              <a:effectLst/>
              <a:latin typeface="Times New Roman" panose="02020603050405020304" pitchFamily="18" charset="0"/>
              <a:cs typeface="Times New Roman" panose="02020603050405020304" pitchFamily="18" charset="0"/>
            </a:endParaRPr>
          </a:p>
          <a:p>
            <a:pPr algn="just" fontAlgn="base">
              <a:lnSpc>
                <a:spcPct val="150000"/>
              </a:lnSpc>
            </a:pPr>
            <a:r>
              <a:rPr lang="en-US" b="0" dirty="0">
                <a:effectLst/>
                <a:latin typeface="Times New Roman" panose="02020603050405020304" pitchFamily="18" charset="0"/>
                <a:cs typeface="Times New Roman" panose="02020603050405020304" pitchFamily="18" charset="0"/>
              </a:rPr>
              <a:t>Compound spike which may be sessile or stalked. Each unit of inflorescence is spikelet. The </a:t>
            </a:r>
            <a:r>
              <a:rPr lang="en-US" b="0" dirty="0" err="1">
                <a:effectLst/>
                <a:latin typeface="Times New Roman" panose="02020603050405020304" pitchFamily="18" charset="0"/>
                <a:cs typeface="Times New Roman" panose="02020603050405020304" pitchFamily="18" charset="0"/>
              </a:rPr>
              <a:t>spikelets</a:t>
            </a:r>
            <a:r>
              <a:rPr lang="en-US" b="0" dirty="0">
                <a:effectLst/>
                <a:latin typeface="Times New Roman" panose="02020603050405020304" pitchFamily="18" charset="0"/>
                <a:cs typeface="Times New Roman" panose="02020603050405020304" pitchFamily="18" charset="0"/>
              </a:rPr>
              <a:t> are arranged in various ways on the main axis called rachilla. A compound inflorescence may be spike of </a:t>
            </a:r>
            <a:r>
              <a:rPr lang="en-US" b="0" dirty="0" err="1">
                <a:effectLst/>
                <a:latin typeface="Times New Roman" panose="02020603050405020304" pitchFamily="18" charset="0"/>
                <a:cs typeface="Times New Roman" panose="02020603050405020304" pitchFamily="18" charset="0"/>
              </a:rPr>
              <a:t>spikelets</a:t>
            </a:r>
            <a:r>
              <a:rPr lang="en-US" b="0" dirty="0">
                <a:effectLst/>
                <a:latin typeface="Times New Roman" panose="02020603050405020304" pitchFamily="18" charset="0"/>
                <a:cs typeface="Times New Roman" panose="02020603050405020304" pitchFamily="18" charset="0"/>
              </a:rPr>
              <a:t> (Triticum), panicle of </a:t>
            </a:r>
            <a:r>
              <a:rPr lang="en-US" b="0" dirty="0" err="1">
                <a:effectLst/>
                <a:latin typeface="Times New Roman" panose="02020603050405020304" pitchFamily="18" charset="0"/>
                <a:cs typeface="Times New Roman" panose="02020603050405020304" pitchFamily="18" charset="0"/>
              </a:rPr>
              <a:t>spikelets</a:t>
            </a:r>
            <a:r>
              <a:rPr lang="en-US" b="0" dirty="0">
                <a:effectLst/>
                <a:latin typeface="Times New Roman" panose="02020603050405020304" pitchFamily="18" charset="0"/>
                <a:cs typeface="Times New Roman" panose="02020603050405020304" pitchFamily="18" charset="0"/>
              </a:rPr>
              <a:t>.</a:t>
            </a:r>
          </a:p>
          <a:p>
            <a:pPr algn="just" fontAlgn="base">
              <a:lnSpc>
                <a:spcPct val="150000"/>
              </a:lnSpc>
            </a:pPr>
            <a:r>
              <a:rPr lang="en-US" b="1" dirty="0">
                <a:effectLst/>
                <a:latin typeface="Times New Roman" panose="02020603050405020304" pitchFamily="18" charset="0"/>
                <a:cs typeface="Times New Roman" panose="02020603050405020304" pitchFamily="18" charset="0"/>
              </a:rPr>
              <a:t>Flower:</a:t>
            </a:r>
            <a:endParaRPr lang="en-US" b="0" dirty="0">
              <a:effectLst/>
              <a:latin typeface="Times New Roman" panose="02020603050405020304" pitchFamily="18" charset="0"/>
              <a:cs typeface="Times New Roman" panose="02020603050405020304" pitchFamily="18" charset="0"/>
            </a:endParaRPr>
          </a:p>
          <a:p>
            <a:pPr algn="just" fontAlgn="base">
              <a:lnSpc>
                <a:spcPct val="150000"/>
              </a:lnSpc>
            </a:pPr>
            <a:r>
              <a:rPr lang="en-US" b="0" dirty="0">
                <a:effectLst/>
                <a:latin typeface="Times New Roman" panose="02020603050405020304" pitchFamily="18" charset="0"/>
                <a:cs typeface="Times New Roman" panose="02020603050405020304" pitchFamily="18" charset="0"/>
              </a:rPr>
              <a:t>Bracteate and bracteolate, sessile, incomplete, hermaphrodite, or unisexual (</a:t>
            </a:r>
            <a:r>
              <a:rPr lang="en-US" b="0" dirty="0" err="1">
                <a:effectLst/>
                <a:latin typeface="Times New Roman" panose="02020603050405020304" pitchFamily="18" charset="0"/>
                <a:cs typeface="Times New Roman" panose="02020603050405020304" pitchFamily="18" charset="0"/>
              </a:rPr>
              <a:t>Zea</a:t>
            </a:r>
            <a:r>
              <a:rPr lang="en-US" b="0" dirty="0">
                <a:effectLst/>
                <a:latin typeface="Times New Roman" panose="02020603050405020304" pitchFamily="18" charset="0"/>
                <a:cs typeface="Times New Roman" panose="02020603050405020304" pitchFamily="18" charset="0"/>
              </a:rPr>
              <a:t> mays), irregular, zygomorphic, hypogynous, cyclic.</a:t>
            </a:r>
          </a:p>
          <a:p>
            <a:pPr algn="just" fontAlgn="base">
              <a:lnSpc>
                <a:spcPct val="150000"/>
              </a:lnSpc>
            </a:pPr>
            <a:r>
              <a:rPr lang="en-US" b="1" dirty="0">
                <a:effectLst/>
                <a:latin typeface="Times New Roman" panose="02020603050405020304" pitchFamily="18" charset="0"/>
                <a:cs typeface="Times New Roman" panose="02020603050405020304" pitchFamily="18" charset="0"/>
              </a:rPr>
              <a:t>Perianth:</a:t>
            </a:r>
            <a:endParaRPr lang="en-US" b="0" dirty="0">
              <a:effectLst/>
              <a:latin typeface="Times New Roman" panose="02020603050405020304" pitchFamily="18" charset="0"/>
              <a:cs typeface="Times New Roman" panose="02020603050405020304" pitchFamily="18" charset="0"/>
            </a:endParaRPr>
          </a:p>
          <a:p>
            <a:pPr algn="just" fontAlgn="base">
              <a:lnSpc>
                <a:spcPct val="150000"/>
              </a:lnSpc>
            </a:pPr>
            <a:r>
              <a:rPr lang="en-US" b="0" dirty="0">
                <a:effectLst/>
                <a:latin typeface="Times New Roman" panose="02020603050405020304" pitchFamily="18" charset="0"/>
                <a:cs typeface="Times New Roman" panose="02020603050405020304" pitchFamily="18" charset="0"/>
              </a:rPr>
              <a:t>Represented by membranous scales called the lodicules. The lodicules are situated above and opposite the superior palea or may be absent, or many (</a:t>
            </a:r>
            <a:r>
              <a:rPr lang="en-US" b="0" dirty="0" err="1">
                <a:effectLst/>
                <a:latin typeface="Times New Roman" panose="02020603050405020304" pitchFamily="18" charset="0"/>
                <a:cs typeface="Times New Roman" panose="02020603050405020304" pitchFamily="18" charset="0"/>
              </a:rPr>
              <a:t>Ochlandra</a:t>
            </a:r>
            <a:r>
              <a:rPr lang="en-US" b="0" dirty="0">
                <a:effectLst/>
                <a:latin typeface="Times New Roman" panose="02020603050405020304" pitchFamily="18" charset="0"/>
                <a:cs typeface="Times New Roman" panose="02020603050405020304" pitchFamily="18" charset="0"/>
              </a:rPr>
              <a:t>), or 2 or 3.</a:t>
            </a:r>
          </a:p>
          <a:p>
            <a:pPr algn="just" fontAlgn="base">
              <a:lnSpc>
                <a:spcPct val="150000"/>
              </a:lnSpc>
            </a:pPr>
            <a:r>
              <a:rPr lang="en-IN" b="1" dirty="0">
                <a:effectLst/>
                <a:latin typeface="Times New Roman" panose="02020603050405020304" pitchFamily="18" charset="0"/>
                <a:cs typeface="Times New Roman" panose="02020603050405020304" pitchFamily="18" charset="0"/>
              </a:rPr>
              <a:t>Androecium:</a:t>
            </a:r>
            <a:endParaRPr lang="en-IN" b="0" dirty="0">
              <a:effectLst/>
              <a:latin typeface="Times New Roman" panose="02020603050405020304" pitchFamily="18" charset="0"/>
              <a:cs typeface="Times New Roman" panose="02020603050405020304" pitchFamily="18" charset="0"/>
            </a:endParaRPr>
          </a:p>
          <a:p>
            <a:pPr algn="just" fontAlgn="base">
              <a:lnSpc>
                <a:spcPct val="150000"/>
              </a:lnSpc>
            </a:pPr>
            <a:r>
              <a:rPr lang="en-IN" b="0" dirty="0">
                <a:effectLst/>
                <a:latin typeface="Times New Roman" panose="02020603050405020304" pitchFamily="18" charset="0"/>
                <a:cs typeface="Times New Roman" panose="02020603050405020304" pitchFamily="18" charset="0"/>
              </a:rPr>
              <a:t>Usually stamens 3, rarely 6 (</a:t>
            </a:r>
            <a:r>
              <a:rPr lang="en-IN" b="0" dirty="0" err="1">
                <a:effectLst/>
                <a:latin typeface="Times New Roman" panose="02020603050405020304" pitchFamily="18" charset="0"/>
                <a:cs typeface="Times New Roman" panose="02020603050405020304" pitchFamily="18" charset="0"/>
              </a:rPr>
              <a:t>Bambusa</a:t>
            </a:r>
            <a:r>
              <a:rPr lang="en-IN" b="0" dirty="0">
                <a:effectLst/>
                <a:latin typeface="Times New Roman" panose="02020603050405020304" pitchFamily="18" charset="0"/>
                <a:cs typeface="Times New Roman" panose="02020603050405020304" pitchFamily="18" charset="0"/>
              </a:rPr>
              <a:t>, Oryza) and one in various species of </a:t>
            </a:r>
            <a:r>
              <a:rPr lang="en-IN" b="0" dirty="0" err="1">
                <a:effectLst/>
                <a:latin typeface="Times New Roman" panose="02020603050405020304" pitchFamily="18" charset="0"/>
                <a:cs typeface="Times New Roman" panose="02020603050405020304" pitchFamily="18" charset="0"/>
              </a:rPr>
              <a:t>Anrostis</a:t>
            </a:r>
            <a:r>
              <a:rPr lang="en-IN" b="0" dirty="0">
                <a:effectLst/>
                <a:latin typeface="Times New Roman" panose="02020603050405020304" pitchFamily="18" charset="0"/>
                <a:cs typeface="Times New Roman" panose="02020603050405020304" pitchFamily="18" charset="0"/>
              </a:rPr>
              <a:t>, </a:t>
            </a:r>
            <a:r>
              <a:rPr lang="en-IN" b="0" dirty="0" err="1">
                <a:effectLst/>
                <a:latin typeface="Times New Roman" panose="02020603050405020304" pitchFamily="18" charset="0"/>
                <a:cs typeface="Times New Roman" panose="02020603050405020304" pitchFamily="18" charset="0"/>
              </a:rPr>
              <a:t>Lepturus</a:t>
            </a:r>
            <a:r>
              <a:rPr lang="en-IN" b="0" dirty="0">
                <a:effectLst/>
                <a:latin typeface="Times New Roman" panose="02020603050405020304" pitchFamily="18" charset="0"/>
                <a:cs typeface="Times New Roman" panose="02020603050405020304" pitchFamily="18" charset="0"/>
              </a:rPr>
              <a:t>; polyandrous, filaments long, anthers </a:t>
            </a:r>
            <a:r>
              <a:rPr lang="en-IN" b="0" dirty="0" err="1">
                <a:effectLst/>
                <a:latin typeface="Times New Roman" panose="02020603050405020304" pitchFamily="18" charset="0"/>
                <a:cs typeface="Times New Roman" panose="02020603050405020304" pitchFamily="18" charset="0"/>
              </a:rPr>
              <a:t>dithecous</a:t>
            </a:r>
            <a:r>
              <a:rPr lang="en-IN" b="0" dirty="0">
                <a:effectLst/>
                <a:latin typeface="Times New Roman" panose="02020603050405020304" pitchFamily="18" charset="0"/>
                <a:cs typeface="Times New Roman" panose="02020603050405020304" pitchFamily="18" charset="0"/>
              </a:rPr>
              <a:t>, versatile, linear, </a:t>
            </a:r>
            <a:r>
              <a:rPr lang="en-IN" b="0" dirty="0" err="1">
                <a:effectLst/>
                <a:latin typeface="Times New Roman" panose="02020603050405020304" pitchFamily="18" charset="0"/>
                <a:cs typeface="Times New Roman" panose="02020603050405020304" pitchFamily="18" charset="0"/>
              </a:rPr>
              <a:t>extrorse</a:t>
            </a:r>
            <a:r>
              <a:rPr lang="en-IN" b="0" dirty="0">
                <a:effectLst/>
                <a:latin typeface="Times New Roman" panose="02020603050405020304" pitchFamily="18" charset="0"/>
                <a:cs typeface="Times New Roman" panose="02020603050405020304" pitchFamily="18" charset="0"/>
              </a:rPr>
              <a:t>; pollen grains dry.</a:t>
            </a:r>
          </a:p>
          <a:p>
            <a:pPr algn="just" fontAlgn="base">
              <a:lnSpc>
                <a:spcPct val="150000"/>
              </a:lnSpc>
            </a:pPr>
            <a:r>
              <a:rPr lang="en-IN" b="1" dirty="0">
                <a:effectLst/>
                <a:latin typeface="Times New Roman" panose="02020603050405020304" pitchFamily="18" charset="0"/>
                <a:cs typeface="Times New Roman" panose="02020603050405020304" pitchFamily="18" charset="0"/>
              </a:rPr>
              <a:t>Gynoecium:</a:t>
            </a:r>
            <a:endParaRPr lang="en-IN" b="0" dirty="0">
              <a:effectLst/>
              <a:latin typeface="Times New Roman" panose="02020603050405020304" pitchFamily="18" charset="0"/>
              <a:cs typeface="Times New Roman" panose="02020603050405020304" pitchFamily="18" charset="0"/>
            </a:endParaRPr>
          </a:p>
          <a:p>
            <a:pPr algn="just" fontAlgn="base">
              <a:lnSpc>
                <a:spcPct val="150000"/>
              </a:lnSpc>
            </a:pPr>
            <a:r>
              <a:rPr lang="en-IN" b="0" dirty="0">
                <a:effectLst/>
                <a:latin typeface="Times New Roman" panose="02020603050405020304" pitchFamily="18" charset="0"/>
                <a:cs typeface="Times New Roman" panose="02020603050405020304" pitchFamily="18" charset="0"/>
              </a:rPr>
              <a:t>Monocarpellary, according to some authors carpels 3, of which 2 are abortive, ovary superior, unilocular with single ovule, basal placentation, style short or absent; stigmas two feathery or papillate and branched.</a:t>
            </a:r>
          </a:p>
          <a:p>
            <a:pPr algn="just" fontAlgn="base">
              <a:lnSpc>
                <a:spcPct val="150000"/>
              </a:lnSpc>
            </a:pPr>
            <a:endParaRPr lang="en-US"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43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77824D-BB44-8D55-D875-CD7F5A44222D}"/>
              </a:ext>
            </a:extLst>
          </p:cNvPr>
          <p:cNvSpPr txBox="1"/>
          <p:nvPr/>
        </p:nvSpPr>
        <p:spPr>
          <a:xfrm>
            <a:off x="-1" y="284220"/>
            <a:ext cx="12072135" cy="1754326"/>
          </a:xfrm>
          <a:prstGeom prst="rect">
            <a:avLst/>
          </a:prstGeom>
          <a:noFill/>
        </p:spPr>
        <p:txBody>
          <a:bodyPr wrap="square">
            <a:spAutoFit/>
          </a:bodyPr>
          <a:lstStyle/>
          <a:p>
            <a:pPr algn="l" fontAlgn="base"/>
            <a:r>
              <a:rPr lang="en-US" b="1" dirty="0">
                <a:solidFill>
                  <a:srgbClr val="424142"/>
                </a:solidFill>
                <a:effectLst/>
                <a:latin typeface="Georgia" panose="02040502050405020303" pitchFamily="18" charset="0"/>
              </a:rPr>
              <a:t>Fruit:</a:t>
            </a:r>
            <a:endParaRPr lang="en-US" b="0" dirty="0">
              <a:solidFill>
                <a:srgbClr val="424142"/>
              </a:solidFill>
              <a:effectLst/>
              <a:latin typeface="Georgia" panose="02040502050405020303" pitchFamily="18" charset="0"/>
            </a:endParaRPr>
          </a:p>
          <a:p>
            <a:pPr algn="l" fontAlgn="base"/>
            <a:r>
              <a:rPr lang="en-US" b="0" dirty="0">
                <a:solidFill>
                  <a:srgbClr val="424142"/>
                </a:solidFill>
                <a:effectLst/>
                <a:latin typeface="Georgia" panose="02040502050405020303" pitchFamily="18" charset="0"/>
              </a:rPr>
              <a:t>Caryopsis (achene with pericarp completely united or adherent with the seed coat) or rarely nut (</a:t>
            </a:r>
            <a:r>
              <a:rPr lang="en-US" b="0" dirty="0" err="1">
                <a:solidFill>
                  <a:srgbClr val="424142"/>
                </a:solidFill>
                <a:effectLst/>
                <a:latin typeface="Georgia" panose="02040502050405020303" pitchFamily="18" charset="0"/>
              </a:rPr>
              <a:t>Dendrocalamus</a:t>
            </a:r>
            <a:r>
              <a:rPr lang="en-US" b="0" dirty="0">
                <a:solidFill>
                  <a:srgbClr val="424142"/>
                </a:solidFill>
                <a:effectLst/>
                <a:latin typeface="Georgia" panose="02040502050405020303" pitchFamily="18" charset="0"/>
              </a:rPr>
              <a:t>) or berry (</a:t>
            </a:r>
            <a:r>
              <a:rPr lang="en-US" b="0" dirty="0" err="1">
                <a:solidFill>
                  <a:srgbClr val="424142"/>
                </a:solidFill>
                <a:effectLst/>
                <a:latin typeface="Georgia" panose="02040502050405020303" pitchFamily="18" charset="0"/>
              </a:rPr>
              <a:t>Bambusa</a:t>
            </a:r>
            <a:r>
              <a:rPr lang="en-US" b="0" dirty="0">
                <a:solidFill>
                  <a:srgbClr val="424142"/>
                </a:solidFill>
                <a:effectLst/>
                <a:latin typeface="Georgia" panose="02040502050405020303" pitchFamily="18" charset="0"/>
              </a:rPr>
              <a:t>).</a:t>
            </a:r>
          </a:p>
          <a:p>
            <a:pPr algn="l" fontAlgn="base"/>
            <a:r>
              <a:rPr lang="en-US" b="1" dirty="0">
                <a:solidFill>
                  <a:srgbClr val="424142"/>
                </a:solidFill>
                <a:effectLst/>
                <a:latin typeface="Georgia" panose="02040502050405020303" pitchFamily="18" charset="0"/>
              </a:rPr>
              <a:t>Seed:</a:t>
            </a:r>
            <a:endParaRPr lang="en-US" b="0" dirty="0">
              <a:solidFill>
                <a:srgbClr val="424142"/>
              </a:solidFill>
              <a:effectLst/>
              <a:latin typeface="Georgia" panose="02040502050405020303" pitchFamily="18" charset="0"/>
            </a:endParaRPr>
          </a:p>
          <a:p>
            <a:pPr algn="l" fontAlgn="base"/>
            <a:r>
              <a:rPr lang="en-US" b="0" dirty="0">
                <a:solidFill>
                  <a:srgbClr val="424142"/>
                </a:solidFill>
                <a:effectLst/>
                <a:latin typeface="Georgia" panose="02040502050405020303" pitchFamily="18" charset="0"/>
              </a:rPr>
              <a:t>Endospermic and containing a single cotyledon called scutellum, which is shield shaped and pressed against the endosperm.</a:t>
            </a:r>
          </a:p>
        </p:txBody>
      </p:sp>
      <p:pic>
        <p:nvPicPr>
          <p:cNvPr id="2050" name="Picture 2">
            <a:hlinkClick r:id="rId2"/>
            <a:extLst>
              <a:ext uri="{FF2B5EF4-FFF2-40B4-BE49-F238E27FC236}">
                <a16:creationId xmlns:a16="http://schemas.microsoft.com/office/drawing/2014/main" id="{09BED8ED-09DC-F153-76FE-1A989B77A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8546"/>
            <a:ext cx="6968180" cy="4907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F5076A-72D8-30FF-A815-300A0FC4F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458" y="2445249"/>
            <a:ext cx="7372830" cy="4338014"/>
          </a:xfrm>
          <a:prstGeom prst="rect">
            <a:avLst/>
          </a:prstGeom>
        </p:spPr>
      </p:pic>
    </p:spTree>
    <p:extLst>
      <p:ext uri="{BB962C8B-B14F-4D97-AF65-F5344CB8AC3E}">
        <p14:creationId xmlns:p14="http://schemas.microsoft.com/office/powerpoint/2010/main" val="240982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F253F3-C465-4592-C8ED-4E695F76A481}"/>
              </a:ext>
            </a:extLst>
          </p:cNvPr>
          <p:cNvSpPr txBox="1"/>
          <p:nvPr/>
        </p:nvSpPr>
        <p:spPr>
          <a:xfrm>
            <a:off x="80481" y="196688"/>
            <a:ext cx="12031038" cy="1200329"/>
          </a:xfrm>
          <a:prstGeom prst="rect">
            <a:avLst/>
          </a:prstGeom>
          <a:noFill/>
        </p:spPr>
        <p:txBody>
          <a:bodyPr wrap="square">
            <a:spAutoFit/>
          </a:bodyPr>
          <a:lstStyle/>
          <a:p>
            <a:r>
              <a:rPr lang="en-US" b="1" i="0" dirty="0">
                <a:solidFill>
                  <a:srgbClr val="993366"/>
                </a:solidFill>
                <a:effectLst/>
                <a:latin typeface="Verdana" panose="020B0604030504040204" pitchFamily="34" charset="0"/>
              </a:rPr>
              <a:t>Leaf:</a:t>
            </a:r>
            <a:r>
              <a:rPr lang="en-US" b="1" i="0" dirty="0">
                <a:solidFill>
                  <a:srgbClr val="050002"/>
                </a:solidFill>
                <a:effectLst/>
                <a:latin typeface="Verdana" panose="020B0604030504040204" pitchFamily="34" charset="0"/>
              </a:rPr>
              <a:t> </a:t>
            </a:r>
            <a:r>
              <a:rPr lang="en-US" b="0" i="0" dirty="0">
                <a:solidFill>
                  <a:srgbClr val="050002"/>
                </a:solidFill>
                <a:effectLst/>
                <a:latin typeface="Verdana" panose="020B0604030504040204" pitchFamily="34" charset="0"/>
              </a:rPr>
              <a:t>Leaves are simple, alternate or opposite (</a:t>
            </a:r>
            <a:r>
              <a:rPr lang="en-US" b="0" i="1" dirty="0">
                <a:solidFill>
                  <a:srgbClr val="050002"/>
                </a:solidFill>
                <a:effectLst/>
                <a:latin typeface="Verdana" panose="020B0604030504040204" pitchFamily="34" charset="0"/>
              </a:rPr>
              <a:t>Helianthus</a:t>
            </a:r>
            <a:r>
              <a:rPr lang="en-US" b="0" i="0" dirty="0">
                <a:solidFill>
                  <a:srgbClr val="050002"/>
                </a:solidFill>
                <a:effectLst/>
                <a:latin typeface="Verdana" panose="020B0604030504040204" pitchFamily="34" charset="0"/>
              </a:rPr>
              <a:t>) or whorled (</a:t>
            </a:r>
            <a:r>
              <a:rPr lang="en-US" b="0" i="1" dirty="0">
                <a:solidFill>
                  <a:srgbClr val="050002"/>
                </a:solidFill>
                <a:effectLst/>
                <a:latin typeface="Verdana" panose="020B0604030504040204" pitchFamily="34" charset="0"/>
              </a:rPr>
              <a:t>Eupatorium</a:t>
            </a:r>
            <a:r>
              <a:rPr lang="en-US" b="0" i="0" dirty="0">
                <a:solidFill>
                  <a:srgbClr val="050002"/>
                </a:solidFill>
                <a:effectLst/>
                <a:latin typeface="Verdana" panose="020B0604030504040204" pitchFamily="34" charset="0"/>
              </a:rPr>
              <a:t>), exstipulate, petiolate, hairy, reticulate venation. They are simple or pinnately or palmately lobed. In </a:t>
            </a:r>
            <a:r>
              <a:rPr lang="en-US" b="0" i="0" dirty="0" err="1">
                <a:solidFill>
                  <a:srgbClr val="050002"/>
                </a:solidFill>
                <a:effectLst/>
                <a:latin typeface="Verdana" panose="020B0604030504040204" pitchFamily="34" charset="0"/>
              </a:rPr>
              <a:t>Corymbium</a:t>
            </a:r>
            <a:r>
              <a:rPr lang="en-US" b="0" i="0" dirty="0">
                <a:solidFill>
                  <a:srgbClr val="050002"/>
                </a:solidFill>
                <a:effectLst/>
                <a:latin typeface="Verdana" panose="020B0604030504040204" pitchFamily="34" charset="0"/>
              </a:rPr>
              <a:t> the leaves are parallel veined. Sometimes leaves are present in basal rosettes as in Taraxacum.</a:t>
            </a:r>
          </a:p>
          <a:p>
            <a:endParaRPr lang="en-IN" dirty="0"/>
          </a:p>
        </p:txBody>
      </p:sp>
      <p:pic>
        <p:nvPicPr>
          <p:cNvPr id="5" name="Picture 4">
            <a:extLst>
              <a:ext uri="{FF2B5EF4-FFF2-40B4-BE49-F238E27FC236}">
                <a16:creationId xmlns:a16="http://schemas.microsoft.com/office/drawing/2014/main" id="{6CDEC11D-26D3-3BE3-C127-F8E71A984B39}"/>
              </a:ext>
            </a:extLst>
          </p:cNvPr>
          <p:cNvPicPr>
            <a:picLocks noChangeAspect="1"/>
          </p:cNvPicPr>
          <p:nvPr/>
        </p:nvPicPr>
        <p:blipFill rotWithShape="1">
          <a:blip r:embed="rId2">
            <a:extLst>
              <a:ext uri="{28A0092B-C50C-407E-A947-70E740481C1C}">
                <a14:useLocalDpi xmlns:a14="http://schemas.microsoft.com/office/drawing/2010/main" val="0"/>
              </a:ext>
            </a:extLst>
          </a:blip>
          <a:srcRect l="17444" t="23670" r="41095" b="14607"/>
          <a:stretch/>
        </p:blipFill>
        <p:spPr>
          <a:xfrm>
            <a:off x="2907587" y="1312523"/>
            <a:ext cx="5054886" cy="4232954"/>
          </a:xfrm>
          <a:prstGeom prst="rect">
            <a:avLst/>
          </a:prstGeom>
        </p:spPr>
      </p:pic>
    </p:spTree>
    <p:extLst>
      <p:ext uri="{BB962C8B-B14F-4D97-AF65-F5344CB8AC3E}">
        <p14:creationId xmlns:p14="http://schemas.microsoft.com/office/powerpoint/2010/main" val="413725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D3C43C-E05D-54EF-0FA1-E23E062DE3D7}"/>
              </a:ext>
            </a:extLst>
          </p:cNvPr>
          <p:cNvSpPr txBox="1"/>
          <p:nvPr/>
        </p:nvSpPr>
        <p:spPr>
          <a:xfrm>
            <a:off x="162674" y="100495"/>
            <a:ext cx="11866652" cy="6275051"/>
          </a:xfrm>
          <a:prstGeom prst="rect">
            <a:avLst/>
          </a:prstGeom>
          <a:noFill/>
        </p:spPr>
        <p:txBody>
          <a:bodyPr wrap="square">
            <a:spAutoFit/>
          </a:bodyPr>
          <a:lstStyle/>
          <a:p>
            <a:pPr algn="just">
              <a:lnSpc>
                <a:spcPct val="150000"/>
              </a:lnSpc>
            </a:pPr>
            <a:r>
              <a:rPr lang="en-US" b="1" i="0" dirty="0">
                <a:solidFill>
                  <a:srgbClr val="993366"/>
                </a:solidFill>
                <a:effectLst/>
                <a:latin typeface="Times New Roman" panose="02020603050405020304" pitchFamily="18" charset="0"/>
                <a:cs typeface="Times New Roman" panose="02020603050405020304" pitchFamily="18" charset="0"/>
              </a:rPr>
              <a:t>Inflorescence: </a:t>
            </a:r>
            <a:r>
              <a:rPr lang="en-US" b="0" i="0" dirty="0">
                <a:solidFill>
                  <a:srgbClr val="050002"/>
                </a:solidFill>
                <a:effectLst/>
                <a:latin typeface="Times New Roman" panose="02020603050405020304" pitchFamily="18" charset="0"/>
                <a:cs typeface="Times New Roman" panose="02020603050405020304" pitchFamily="18" charset="0"/>
              </a:rPr>
              <a:t>The primary inflorescence is a racemose head or capitulum. It is terminal or axillary in position. In some species several heads aggregate to form compound head or </a:t>
            </a:r>
            <a:r>
              <a:rPr lang="en-US" b="0" i="0" dirty="0" err="1">
                <a:solidFill>
                  <a:srgbClr val="050002"/>
                </a:solidFill>
                <a:effectLst/>
                <a:latin typeface="Times New Roman" panose="02020603050405020304" pitchFamily="18" charset="0"/>
                <a:cs typeface="Times New Roman" panose="02020603050405020304" pitchFamily="18" charset="0"/>
              </a:rPr>
              <a:t>umble</a:t>
            </a:r>
            <a:r>
              <a:rPr lang="en-US" b="0" i="0" dirty="0">
                <a:solidFill>
                  <a:srgbClr val="050002"/>
                </a:solidFill>
                <a:effectLst/>
                <a:latin typeface="Times New Roman" panose="02020603050405020304" pitchFamily="18" charset="0"/>
                <a:cs typeface="Times New Roman" panose="02020603050405020304" pitchFamily="18" charset="0"/>
              </a:rPr>
              <a:t> or panicle. Each head is subtended by an involucre of green membranous bracts which are protective in function.</a:t>
            </a:r>
          </a:p>
          <a:p>
            <a:pPr algn="just">
              <a:lnSpc>
                <a:spcPct val="150000"/>
              </a:lnSpc>
            </a:pPr>
            <a:r>
              <a:rPr lang="en-US" b="0" i="0" dirty="0">
                <a:solidFill>
                  <a:srgbClr val="050002"/>
                </a:solidFill>
                <a:effectLst/>
                <a:latin typeface="Times New Roman" panose="02020603050405020304" pitchFamily="18" charset="0"/>
                <a:cs typeface="Times New Roman" panose="02020603050405020304" pitchFamily="18" charset="0"/>
              </a:rPr>
              <a:t>The flowers of this inflorescence are called florets. Number of florets in the head varies from few to many. Sometimes only single florets are present as in </a:t>
            </a:r>
            <a:r>
              <a:rPr lang="en-US" b="0" i="0" dirty="0" err="1">
                <a:solidFill>
                  <a:srgbClr val="050002"/>
                </a:solidFill>
                <a:effectLst/>
                <a:latin typeface="Times New Roman" panose="02020603050405020304" pitchFamily="18" charset="0"/>
                <a:cs typeface="Times New Roman" panose="02020603050405020304" pitchFamily="18" charset="0"/>
              </a:rPr>
              <a:t>Echinopus</a:t>
            </a:r>
            <a:r>
              <a:rPr lang="en-US" b="0" i="0" dirty="0">
                <a:solidFill>
                  <a:srgbClr val="050002"/>
                </a:solidFill>
                <a:effectLst/>
                <a:latin typeface="Times New Roman" panose="02020603050405020304" pitchFamily="18" charset="0"/>
                <a:cs typeface="Times New Roman" panose="02020603050405020304" pitchFamily="18" charset="0"/>
              </a:rPr>
              <a:t>. The flowers are open in acropetal succession. The florets are borne on a flat, concave or convex receptacle. Each floret is subtended by a </a:t>
            </a:r>
            <a:r>
              <a:rPr lang="en-US" b="0" i="0" dirty="0" err="1">
                <a:solidFill>
                  <a:srgbClr val="050002"/>
                </a:solidFill>
                <a:effectLst/>
                <a:latin typeface="Times New Roman" panose="02020603050405020304" pitchFamily="18" charset="0"/>
                <a:cs typeface="Times New Roman" panose="02020603050405020304" pitchFamily="18" charset="0"/>
              </a:rPr>
              <a:t>receptacular</a:t>
            </a:r>
            <a:r>
              <a:rPr lang="en-US" b="0" i="0" dirty="0">
                <a:solidFill>
                  <a:srgbClr val="050002"/>
                </a:solidFill>
                <a:effectLst/>
                <a:latin typeface="Times New Roman" panose="02020603050405020304" pitchFamily="18" charset="0"/>
                <a:cs typeface="Times New Roman" panose="02020603050405020304" pitchFamily="18" charset="0"/>
              </a:rPr>
              <a:t> bract called palea.</a:t>
            </a:r>
          </a:p>
          <a:p>
            <a:pPr algn="just">
              <a:lnSpc>
                <a:spcPct val="150000"/>
              </a:lnSpc>
            </a:pPr>
            <a:endParaRPr lang="en-US" b="0" i="0" dirty="0">
              <a:solidFill>
                <a:srgbClr val="050002"/>
              </a:solidFill>
              <a:effectLst/>
              <a:latin typeface="Times New Roman" panose="02020603050405020304" pitchFamily="18" charset="0"/>
              <a:cs typeface="Times New Roman" panose="02020603050405020304" pitchFamily="18" charset="0"/>
            </a:endParaRPr>
          </a:p>
          <a:p>
            <a:pPr algn="just">
              <a:lnSpc>
                <a:spcPct val="150000"/>
              </a:lnSpc>
            </a:pPr>
            <a:r>
              <a:rPr lang="en-US" b="1" i="0" dirty="0">
                <a:solidFill>
                  <a:srgbClr val="993366"/>
                </a:solidFill>
                <a:effectLst/>
                <a:latin typeface="Times New Roman" panose="02020603050405020304" pitchFamily="18" charset="0"/>
                <a:cs typeface="Times New Roman" panose="02020603050405020304" pitchFamily="18" charset="0"/>
              </a:rPr>
              <a:t>Flower:</a:t>
            </a:r>
            <a:r>
              <a:rPr lang="en-US" b="0" i="0" dirty="0">
                <a:solidFill>
                  <a:srgbClr val="050002"/>
                </a:solidFill>
                <a:effectLst/>
                <a:latin typeface="Times New Roman" panose="02020603050405020304" pitchFamily="18" charset="0"/>
                <a:cs typeface="Times New Roman" panose="02020603050405020304" pitchFamily="18" charset="0"/>
              </a:rPr>
              <a:t> Flowers are bracteates, sessile, bisexual (sometimes unisexual or neutral), pentamerous, epigynous. The form of flowers may vary in head and the head may be homogamous or heterogamous.</a:t>
            </a:r>
          </a:p>
          <a:p>
            <a:pPr algn="just">
              <a:lnSpc>
                <a:spcPct val="150000"/>
              </a:lnSpc>
            </a:pPr>
            <a:r>
              <a:rPr lang="en-US" b="1" i="0" dirty="0">
                <a:solidFill>
                  <a:srgbClr val="FF6600"/>
                </a:solidFill>
                <a:effectLst/>
                <a:latin typeface="Times New Roman" panose="02020603050405020304" pitchFamily="18" charset="0"/>
                <a:cs typeface="Times New Roman" panose="02020603050405020304" pitchFamily="18" charset="0"/>
              </a:rPr>
              <a:t>Homogamous:</a:t>
            </a:r>
            <a:r>
              <a:rPr lang="en-US" b="0" i="0" dirty="0">
                <a:solidFill>
                  <a:srgbClr val="FF6600"/>
                </a:solidFill>
                <a:effectLst/>
                <a:latin typeface="Times New Roman" panose="02020603050405020304" pitchFamily="18" charset="0"/>
                <a:cs typeface="Times New Roman" panose="02020603050405020304" pitchFamily="18" charset="0"/>
              </a:rPr>
              <a:t> </a:t>
            </a:r>
            <a:r>
              <a:rPr lang="en-US" b="0" i="0" dirty="0">
                <a:solidFill>
                  <a:srgbClr val="050002"/>
                </a:solidFill>
                <a:effectLst/>
                <a:latin typeface="Times New Roman" panose="02020603050405020304" pitchFamily="18" charset="0"/>
                <a:cs typeface="Times New Roman" panose="02020603050405020304" pitchFamily="18" charset="0"/>
              </a:rPr>
              <a:t>All the florets are alike in structure and function. They are bisexual and either regular (Veronica) or </a:t>
            </a:r>
            <a:r>
              <a:rPr lang="en-US" b="0" i="0" dirty="0" err="1">
                <a:solidFill>
                  <a:srgbClr val="050002"/>
                </a:solidFill>
                <a:effectLst/>
                <a:latin typeface="Times New Roman" panose="02020603050405020304" pitchFamily="18" charset="0"/>
                <a:cs typeface="Times New Roman" panose="02020603050405020304" pitchFamily="18" charset="0"/>
              </a:rPr>
              <a:t>liguate</a:t>
            </a:r>
            <a:r>
              <a:rPr lang="en-US" b="0" i="0" dirty="0">
                <a:solidFill>
                  <a:srgbClr val="050002"/>
                </a:solidFill>
                <a:effectLst/>
                <a:latin typeface="Times New Roman" panose="02020603050405020304" pitchFamily="18" charset="0"/>
                <a:cs typeface="Times New Roman" panose="02020603050405020304" pitchFamily="18" charset="0"/>
              </a:rPr>
              <a:t> (Cichorium).</a:t>
            </a:r>
          </a:p>
          <a:p>
            <a:pPr algn="just">
              <a:lnSpc>
                <a:spcPct val="150000"/>
              </a:lnSpc>
            </a:pPr>
            <a:r>
              <a:rPr lang="en-US" b="1" i="0" dirty="0">
                <a:solidFill>
                  <a:srgbClr val="FF6600"/>
                </a:solidFill>
                <a:effectLst/>
                <a:latin typeface="Times New Roman" panose="02020603050405020304" pitchFamily="18" charset="0"/>
                <a:cs typeface="Times New Roman" panose="02020603050405020304" pitchFamily="18" charset="0"/>
              </a:rPr>
              <a:t>Heterogamous:</a:t>
            </a:r>
            <a:r>
              <a:rPr lang="en-US" b="0" i="0" dirty="0">
                <a:solidFill>
                  <a:srgbClr val="050002"/>
                </a:solidFill>
                <a:effectLst/>
                <a:latin typeface="Times New Roman" panose="02020603050405020304" pitchFamily="18" charset="0"/>
                <a:cs typeface="Times New Roman" panose="02020603050405020304" pitchFamily="18" charset="0"/>
              </a:rPr>
              <a:t> Florets in heterogamous heads are of two types described below</a:t>
            </a:r>
          </a:p>
          <a:p>
            <a:pPr algn="just">
              <a:lnSpc>
                <a:spcPct val="150000"/>
              </a:lnSpc>
            </a:pPr>
            <a:endParaRPr lang="en-US" b="0" i="0" dirty="0">
              <a:solidFill>
                <a:srgbClr val="050002"/>
              </a:solidFill>
              <a:effectLst/>
              <a:latin typeface="Times New Roman" panose="02020603050405020304" pitchFamily="18" charset="0"/>
              <a:cs typeface="Times New Roman" panose="02020603050405020304" pitchFamily="18" charset="0"/>
            </a:endParaRPr>
          </a:p>
          <a:p>
            <a:pPr algn="just">
              <a:lnSpc>
                <a:spcPct val="150000"/>
              </a:lnSpc>
            </a:pPr>
            <a:endParaRPr lang="en-US" b="0" i="0" dirty="0">
              <a:solidFill>
                <a:srgbClr val="050002"/>
              </a:solidFill>
              <a:effectLst/>
              <a:latin typeface="Times New Roman" panose="02020603050405020304" pitchFamily="18" charset="0"/>
              <a:cs typeface="Times New Roman" panose="02020603050405020304" pitchFamily="18" charset="0"/>
            </a:endParaRPr>
          </a:p>
          <a:p>
            <a:pPr algn="just">
              <a:lnSpc>
                <a:spcPct val="150000"/>
              </a:lnSpc>
            </a:pPr>
            <a:endParaRPr lang="en-US" b="0" i="0" dirty="0">
              <a:solidFill>
                <a:srgbClr val="05000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7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0F8B9-D355-40E6-12E1-D09A35571652}"/>
              </a:ext>
            </a:extLst>
          </p:cNvPr>
          <p:cNvSpPr txBox="1"/>
          <p:nvPr/>
        </p:nvSpPr>
        <p:spPr>
          <a:xfrm>
            <a:off x="0" y="155592"/>
            <a:ext cx="12037888" cy="7099764"/>
          </a:xfrm>
          <a:prstGeom prst="rect">
            <a:avLst/>
          </a:prstGeom>
          <a:noFill/>
        </p:spPr>
        <p:txBody>
          <a:bodyPr wrap="square">
            <a:spAutoFit/>
          </a:bodyPr>
          <a:lstStyle/>
          <a:p>
            <a:pPr algn="just">
              <a:lnSpc>
                <a:spcPct val="150000"/>
              </a:lnSpc>
            </a:pPr>
            <a:r>
              <a:rPr lang="en-US" b="1" i="0" dirty="0">
                <a:solidFill>
                  <a:srgbClr val="993366"/>
                </a:solidFill>
                <a:effectLst/>
                <a:latin typeface="Times New Roman" panose="02020603050405020304" pitchFamily="18" charset="0"/>
                <a:cs typeface="Times New Roman" panose="02020603050405020304" pitchFamily="18" charset="0"/>
              </a:rPr>
              <a:t>Disc florets</a:t>
            </a:r>
            <a:endParaRPr lang="en-US" b="0" i="0" dirty="0">
              <a:solidFill>
                <a:srgbClr val="050002"/>
              </a:solidFill>
              <a:effectLst/>
              <a:latin typeface="Times New Roman" panose="02020603050405020304" pitchFamily="18" charset="0"/>
              <a:cs typeface="Times New Roman" panose="02020603050405020304" pitchFamily="18" charset="0"/>
            </a:endParaRPr>
          </a:p>
          <a:p>
            <a:pPr algn="just">
              <a:lnSpc>
                <a:spcPct val="150000"/>
              </a:lnSpc>
            </a:pPr>
            <a:r>
              <a:rPr lang="en-US" b="0" i="0" dirty="0">
                <a:solidFill>
                  <a:srgbClr val="050002"/>
                </a:solidFill>
                <a:effectLst/>
                <a:latin typeface="Times New Roman" panose="02020603050405020304" pitchFamily="18" charset="0"/>
                <a:cs typeface="Times New Roman" panose="02020603050405020304" pitchFamily="18" charset="0"/>
              </a:rPr>
              <a:t>They are centripetally arranged complete florets. The florets are bracteate, actinomorphic and bisexual, tubular and epigynous. They do not possess any extra-appendage. So, this floret is </a:t>
            </a:r>
            <a:r>
              <a:rPr lang="en-US" b="0" i="0" dirty="0" err="1">
                <a:solidFill>
                  <a:srgbClr val="050002"/>
                </a:solidFill>
                <a:effectLst/>
                <a:latin typeface="Times New Roman" panose="02020603050405020304" pitchFamily="18" charset="0"/>
                <a:cs typeface="Times New Roman" panose="02020603050405020304" pitchFamily="18" charset="0"/>
              </a:rPr>
              <a:t>illinguate</a:t>
            </a:r>
            <a:endParaRPr lang="en-IN" b="1" i="0" dirty="0">
              <a:solidFill>
                <a:srgbClr val="0000FF"/>
              </a:solidFill>
              <a:effectLst/>
              <a:latin typeface="inherit"/>
            </a:endParaRPr>
          </a:p>
          <a:p>
            <a:pPr algn="just">
              <a:lnSpc>
                <a:spcPct val="150000"/>
              </a:lnSpc>
            </a:pPr>
            <a:r>
              <a:rPr lang="en-IN" b="1" i="0" dirty="0">
                <a:solidFill>
                  <a:srgbClr val="0000FF"/>
                </a:solidFill>
                <a:effectLst/>
                <a:latin typeface="inherit"/>
              </a:rPr>
              <a:t>Calyx:</a:t>
            </a:r>
            <a:r>
              <a:rPr lang="en-IN" b="1" i="0" dirty="0">
                <a:solidFill>
                  <a:srgbClr val="050002"/>
                </a:solidFill>
                <a:effectLst/>
                <a:latin typeface="inherit"/>
              </a:rPr>
              <a:t> </a:t>
            </a:r>
            <a:r>
              <a:rPr lang="en-IN" b="0" i="0" dirty="0">
                <a:solidFill>
                  <a:srgbClr val="050002"/>
                </a:solidFill>
                <a:effectLst/>
                <a:latin typeface="Verdana" panose="020B0604030504040204" pitchFamily="34" charset="0"/>
              </a:rPr>
              <a:t>Absent or modified into pappus</a:t>
            </a:r>
          </a:p>
          <a:p>
            <a:pPr algn="just">
              <a:lnSpc>
                <a:spcPct val="150000"/>
              </a:lnSpc>
            </a:pPr>
            <a:r>
              <a:rPr lang="en-IN" b="1" i="0" dirty="0">
                <a:solidFill>
                  <a:srgbClr val="0000FF"/>
                </a:solidFill>
                <a:effectLst/>
                <a:latin typeface="inherit"/>
              </a:rPr>
              <a:t>Corolla:</a:t>
            </a:r>
            <a:r>
              <a:rPr lang="en-IN" b="1" i="0" dirty="0">
                <a:solidFill>
                  <a:srgbClr val="050002"/>
                </a:solidFill>
                <a:effectLst/>
                <a:latin typeface="inherit"/>
              </a:rPr>
              <a:t> </a:t>
            </a:r>
            <a:r>
              <a:rPr lang="en-IN" b="0" i="0" dirty="0">
                <a:solidFill>
                  <a:srgbClr val="050002"/>
                </a:solidFill>
                <a:effectLst/>
                <a:latin typeface="Verdana" panose="020B0604030504040204" pitchFamily="34" charset="0"/>
              </a:rPr>
              <a:t>Sepals 5 in number, Gamosepalous, tubular</a:t>
            </a:r>
          </a:p>
          <a:p>
            <a:pPr algn="just">
              <a:lnSpc>
                <a:spcPct val="150000"/>
              </a:lnSpc>
            </a:pPr>
            <a:r>
              <a:rPr lang="en-IN" b="1" i="0" dirty="0">
                <a:solidFill>
                  <a:srgbClr val="0000FF"/>
                </a:solidFill>
                <a:effectLst/>
                <a:latin typeface="inherit"/>
              </a:rPr>
              <a:t>Androecium:</a:t>
            </a:r>
            <a:r>
              <a:rPr lang="en-IN" b="0" i="0" dirty="0">
                <a:solidFill>
                  <a:srgbClr val="050002"/>
                </a:solidFill>
                <a:effectLst/>
                <a:latin typeface="Verdana" panose="020B0604030504040204" pitchFamily="34" charset="0"/>
              </a:rPr>
              <a:t> Stamens 2, epipetalous, </a:t>
            </a:r>
            <a:r>
              <a:rPr lang="en-IN" b="0" i="0" dirty="0" err="1">
                <a:solidFill>
                  <a:srgbClr val="050002"/>
                </a:solidFill>
                <a:effectLst/>
                <a:latin typeface="Verdana" panose="020B0604030504040204" pitchFamily="34" charset="0"/>
              </a:rPr>
              <a:t>syngenesious</a:t>
            </a:r>
            <a:r>
              <a:rPr lang="en-IN" b="0" i="0" dirty="0">
                <a:solidFill>
                  <a:srgbClr val="050002"/>
                </a:solidFill>
                <a:effectLst/>
                <a:latin typeface="Verdana" panose="020B0604030504040204" pitchFamily="34" charset="0"/>
              </a:rPr>
              <a:t> </a:t>
            </a:r>
            <a:r>
              <a:rPr lang="en-IN" b="0" i="0" dirty="0" err="1">
                <a:solidFill>
                  <a:srgbClr val="050002"/>
                </a:solidFill>
                <a:effectLst/>
                <a:latin typeface="Verdana" panose="020B0604030504040204" pitchFamily="34" charset="0"/>
              </a:rPr>
              <a:t>dithecous</a:t>
            </a:r>
            <a:endParaRPr lang="en-IN" b="0" i="0" dirty="0">
              <a:solidFill>
                <a:srgbClr val="050002"/>
              </a:solidFill>
              <a:effectLst/>
              <a:latin typeface="Verdana" panose="020B0604030504040204" pitchFamily="34" charset="0"/>
            </a:endParaRPr>
          </a:p>
          <a:p>
            <a:pPr algn="just">
              <a:lnSpc>
                <a:spcPct val="150000"/>
              </a:lnSpc>
            </a:pPr>
            <a:r>
              <a:rPr lang="en-IN" b="1" i="0" dirty="0">
                <a:solidFill>
                  <a:srgbClr val="0000FF"/>
                </a:solidFill>
                <a:effectLst/>
                <a:latin typeface="inherit"/>
              </a:rPr>
              <a:t>Gynoecium:</a:t>
            </a:r>
            <a:r>
              <a:rPr lang="en-IN" b="1" i="0" dirty="0">
                <a:solidFill>
                  <a:srgbClr val="050002"/>
                </a:solidFill>
                <a:effectLst/>
                <a:latin typeface="inherit"/>
              </a:rPr>
              <a:t> </a:t>
            </a:r>
            <a:r>
              <a:rPr lang="en-IN" b="0" i="0" dirty="0">
                <a:solidFill>
                  <a:srgbClr val="050002"/>
                </a:solidFill>
                <a:effectLst/>
                <a:latin typeface="Verdana" panose="020B0604030504040204" pitchFamily="34" charset="0"/>
              </a:rPr>
              <a:t>Bicarpellary, Syncarpous, unilocular, one ovule, on basal placentation style single, stigma bifid</a:t>
            </a:r>
          </a:p>
          <a:p>
            <a:pPr algn="just">
              <a:lnSpc>
                <a:spcPct val="150000"/>
              </a:lnSpc>
            </a:pPr>
            <a:r>
              <a:rPr lang="en-US" b="1" i="0" dirty="0">
                <a:solidFill>
                  <a:srgbClr val="993366"/>
                </a:solidFill>
                <a:effectLst/>
                <a:latin typeface="Times New Roman" panose="02020603050405020304" pitchFamily="18" charset="0"/>
                <a:cs typeface="Times New Roman" panose="02020603050405020304" pitchFamily="18" charset="0"/>
              </a:rPr>
              <a:t>Ray florets</a:t>
            </a:r>
            <a:endParaRPr lang="en-US" b="0" i="0" dirty="0">
              <a:solidFill>
                <a:srgbClr val="050002"/>
              </a:solidFill>
              <a:effectLst/>
              <a:latin typeface="Times New Roman" panose="02020603050405020304" pitchFamily="18" charset="0"/>
              <a:cs typeface="Times New Roman" panose="02020603050405020304" pitchFamily="18" charset="0"/>
            </a:endParaRPr>
          </a:p>
          <a:p>
            <a:pPr algn="just">
              <a:lnSpc>
                <a:spcPct val="150000"/>
              </a:lnSpc>
            </a:pPr>
            <a:r>
              <a:rPr lang="en-US" b="0" i="0" dirty="0">
                <a:solidFill>
                  <a:srgbClr val="050002"/>
                </a:solidFill>
                <a:effectLst/>
                <a:latin typeface="Times New Roman" panose="02020603050405020304" pitchFamily="18" charset="0"/>
                <a:cs typeface="Times New Roman" panose="02020603050405020304" pitchFamily="18" charset="0"/>
              </a:rPr>
              <a:t>They are peripherally placed incomplete florets. The florets are zygomorphic and unisexual or neutral. This helps in increasing the attraction of the flower. They possess extra appendages called ligule. So, this floret is ligulated.</a:t>
            </a:r>
          </a:p>
          <a:p>
            <a:pPr algn="just">
              <a:lnSpc>
                <a:spcPct val="150000"/>
              </a:lnSpc>
            </a:pPr>
            <a:r>
              <a:rPr lang="en-US" b="1" i="0" dirty="0">
                <a:solidFill>
                  <a:srgbClr val="0000FF"/>
                </a:solidFill>
                <a:effectLst/>
                <a:latin typeface="Times New Roman" panose="02020603050405020304" pitchFamily="18" charset="0"/>
                <a:cs typeface="Times New Roman" panose="02020603050405020304" pitchFamily="18" charset="0"/>
              </a:rPr>
              <a:t>Calyx:</a:t>
            </a:r>
            <a:r>
              <a:rPr lang="en-US" b="0" i="0" dirty="0">
                <a:solidFill>
                  <a:srgbClr val="0000FF"/>
                </a:solidFill>
                <a:effectLst/>
                <a:latin typeface="Times New Roman" panose="02020603050405020304" pitchFamily="18" charset="0"/>
                <a:cs typeface="Times New Roman" panose="02020603050405020304" pitchFamily="18" charset="0"/>
              </a:rPr>
              <a:t> </a:t>
            </a:r>
            <a:r>
              <a:rPr lang="en-US" b="0" i="0" dirty="0">
                <a:solidFill>
                  <a:srgbClr val="050002"/>
                </a:solidFill>
                <a:effectLst/>
                <a:latin typeface="Times New Roman" panose="02020603050405020304" pitchFamily="18" charset="0"/>
                <a:cs typeface="Times New Roman" panose="02020603050405020304" pitchFamily="18" charset="0"/>
              </a:rPr>
              <a:t>Absent or hairy pappus or scaly persistent</a:t>
            </a:r>
          </a:p>
          <a:p>
            <a:pPr algn="just">
              <a:lnSpc>
                <a:spcPct val="150000"/>
              </a:lnSpc>
            </a:pPr>
            <a:r>
              <a:rPr lang="en-US" b="1" i="0" dirty="0">
                <a:solidFill>
                  <a:srgbClr val="0000FF"/>
                </a:solidFill>
                <a:effectLst/>
                <a:latin typeface="Times New Roman" panose="02020603050405020304" pitchFamily="18" charset="0"/>
                <a:cs typeface="Times New Roman" panose="02020603050405020304" pitchFamily="18" charset="0"/>
              </a:rPr>
              <a:t>Corolla:</a:t>
            </a:r>
            <a:r>
              <a:rPr lang="en-US" b="0" i="0" dirty="0">
                <a:solidFill>
                  <a:srgbClr val="050002"/>
                </a:solidFill>
                <a:effectLst/>
                <a:latin typeface="Times New Roman" panose="02020603050405020304" pitchFamily="18" charset="0"/>
                <a:cs typeface="Times New Roman" panose="02020603050405020304" pitchFamily="18" charset="0"/>
              </a:rPr>
              <a:t> Petals 5 in number, polypetalous, ligulate</a:t>
            </a:r>
          </a:p>
          <a:p>
            <a:pPr algn="just">
              <a:lnSpc>
                <a:spcPct val="150000"/>
              </a:lnSpc>
            </a:pPr>
            <a:r>
              <a:rPr lang="en-US" b="1" i="0" dirty="0">
                <a:solidFill>
                  <a:srgbClr val="0000FF"/>
                </a:solidFill>
                <a:effectLst/>
                <a:latin typeface="Times New Roman" panose="02020603050405020304" pitchFamily="18" charset="0"/>
                <a:cs typeface="Times New Roman" panose="02020603050405020304" pitchFamily="18" charset="0"/>
              </a:rPr>
              <a:t>Androecium:</a:t>
            </a:r>
            <a:r>
              <a:rPr lang="en-US" b="0" i="0" dirty="0">
                <a:solidFill>
                  <a:srgbClr val="0000FF"/>
                </a:solidFill>
                <a:effectLst/>
                <a:latin typeface="Times New Roman" panose="02020603050405020304" pitchFamily="18" charset="0"/>
                <a:cs typeface="Times New Roman" panose="02020603050405020304" pitchFamily="18" charset="0"/>
              </a:rPr>
              <a:t> </a:t>
            </a:r>
            <a:r>
              <a:rPr lang="en-US" b="0" i="0" dirty="0">
                <a:solidFill>
                  <a:srgbClr val="050002"/>
                </a:solidFill>
                <a:effectLst/>
                <a:latin typeface="Times New Roman" panose="02020603050405020304" pitchFamily="18" charset="0"/>
                <a:cs typeface="Times New Roman" panose="02020603050405020304" pitchFamily="18" charset="0"/>
              </a:rPr>
              <a:t>Absent</a:t>
            </a:r>
          </a:p>
          <a:p>
            <a:pPr algn="just">
              <a:lnSpc>
                <a:spcPct val="150000"/>
              </a:lnSpc>
            </a:pPr>
            <a:r>
              <a:rPr lang="en-US" b="1" i="0" dirty="0">
                <a:solidFill>
                  <a:srgbClr val="0000FF"/>
                </a:solidFill>
                <a:effectLst/>
                <a:latin typeface="Times New Roman" panose="02020603050405020304" pitchFamily="18" charset="0"/>
                <a:cs typeface="Times New Roman" panose="02020603050405020304" pitchFamily="18" charset="0"/>
              </a:rPr>
              <a:t>Gynoecium:</a:t>
            </a:r>
            <a:r>
              <a:rPr lang="en-US" b="0" i="0" dirty="0">
                <a:solidFill>
                  <a:srgbClr val="050002"/>
                </a:solidFill>
                <a:effectLst/>
                <a:latin typeface="Times New Roman" panose="02020603050405020304" pitchFamily="18" charset="0"/>
                <a:cs typeface="Times New Roman" panose="02020603050405020304" pitchFamily="18" charset="0"/>
              </a:rPr>
              <a:t> Bicarpellary, syncarpous, unilocular, one ovule, the locule, basal placentation, style narrow and stigma branched, ovary inferior</a:t>
            </a:r>
          </a:p>
          <a:p>
            <a:pPr algn="just">
              <a:lnSpc>
                <a:spcPct val="150000"/>
              </a:lnSpc>
            </a:pPr>
            <a:endParaRPr lang="en-IN" b="0" i="0" dirty="0">
              <a:solidFill>
                <a:srgbClr val="050002"/>
              </a:solidFill>
              <a:effectLst/>
              <a:latin typeface="Verdana" panose="020B0604030504040204" pitchFamily="34" charset="0"/>
            </a:endParaRPr>
          </a:p>
        </p:txBody>
      </p:sp>
    </p:spTree>
    <p:extLst>
      <p:ext uri="{BB962C8B-B14F-4D97-AF65-F5344CB8AC3E}">
        <p14:creationId xmlns:p14="http://schemas.microsoft.com/office/powerpoint/2010/main" val="259018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B2A77B-9959-C337-DFFC-718AC0FFA4AF}"/>
              </a:ext>
            </a:extLst>
          </p:cNvPr>
          <p:cNvSpPr txBox="1"/>
          <p:nvPr/>
        </p:nvSpPr>
        <p:spPr>
          <a:xfrm>
            <a:off x="89899" y="144913"/>
            <a:ext cx="11992510" cy="1293111"/>
          </a:xfrm>
          <a:prstGeom prst="rect">
            <a:avLst/>
          </a:prstGeom>
          <a:noFill/>
        </p:spPr>
        <p:txBody>
          <a:bodyPr wrap="square">
            <a:spAutoFit/>
          </a:bodyPr>
          <a:lstStyle/>
          <a:p>
            <a:pPr algn="just">
              <a:lnSpc>
                <a:spcPct val="150000"/>
              </a:lnSpc>
            </a:pPr>
            <a:r>
              <a:rPr lang="en-US" b="1" i="0" dirty="0">
                <a:solidFill>
                  <a:srgbClr val="993366"/>
                </a:solidFill>
                <a:effectLst/>
                <a:latin typeface="Times New Roman" panose="02020603050405020304" pitchFamily="18" charset="0"/>
                <a:cs typeface="Times New Roman" panose="02020603050405020304" pitchFamily="18" charset="0"/>
              </a:rPr>
              <a:t>Fruit:</a:t>
            </a:r>
            <a:r>
              <a:rPr lang="en-US" b="0" i="0" dirty="0">
                <a:solidFill>
                  <a:srgbClr val="050002"/>
                </a:solidFill>
                <a:effectLst/>
                <a:latin typeface="Times New Roman" panose="02020603050405020304" pitchFamily="18" charset="0"/>
                <a:cs typeface="Times New Roman" panose="02020603050405020304" pitchFamily="18" charset="0"/>
              </a:rPr>
              <a:t> The fruit is a Cypsela which is dispersed by pappus hairs (Taraxacum). In Xanthium the fruits are dispersed by animals due to presence of hooks.</a:t>
            </a:r>
          </a:p>
          <a:p>
            <a:pPr algn="just">
              <a:lnSpc>
                <a:spcPct val="150000"/>
              </a:lnSpc>
            </a:pPr>
            <a:r>
              <a:rPr lang="en-US" b="1" i="0" dirty="0">
                <a:solidFill>
                  <a:srgbClr val="993366"/>
                </a:solidFill>
                <a:effectLst/>
                <a:latin typeface="Times New Roman" panose="02020603050405020304" pitchFamily="18" charset="0"/>
                <a:cs typeface="Times New Roman" panose="02020603050405020304" pitchFamily="18" charset="0"/>
              </a:rPr>
              <a:t>Seed:</a:t>
            </a:r>
            <a:r>
              <a:rPr lang="en-US" b="0" i="0" dirty="0">
                <a:solidFill>
                  <a:srgbClr val="050002"/>
                </a:solidFill>
                <a:effectLst/>
                <a:latin typeface="Times New Roman" panose="02020603050405020304" pitchFamily="18" charset="0"/>
                <a:cs typeface="Times New Roman" panose="02020603050405020304" pitchFamily="18" charset="0"/>
              </a:rPr>
              <a:t> Non-endospermic with straight embryo.</a:t>
            </a:r>
          </a:p>
        </p:txBody>
      </p:sp>
      <p:pic>
        <p:nvPicPr>
          <p:cNvPr id="5" name="Picture 4">
            <a:extLst>
              <a:ext uri="{FF2B5EF4-FFF2-40B4-BE49-F238E27FC236}">
                <a16:creationId xmlns:a16="http://schemas.microsoft.com/office/drawing/2014/main" id="{AD4E1433-785C-7518-DEB4-74E9922D5B8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5000"/>
                    </a14:imgEffect>
                  </a14:imgLayer>
                </a14:imgProps>
              </a:ext>
              <a:ext uri="{28A0092B-C50C-407E-A947-70E740481C1C}">
                <a14:useLocalDpi xmlns:a14="http://schemas.microsoft.com/office/drawing/2010/main" val="0"/>
              </a:ext>
            </a:extLst>
          </a:blip>
          <a:srcRect l="6994" t="16329" r="31826" b="28240"/>
          <a:stretch/>
        </p:blipFill>
        <p:spPr>
          <a:xfrm>
            <a:off x="821933" y="1982912"/>
            <a:ext cx="10387173" cy="4479533"/>
          </a:xfrm>
          <a:prstGeom prst="rect">
            <a:avLst/>
          </a:prstGeom>
        </p:spPr>
      </p:pic>
    </p:spTree>
    <p:extLst>
      <p:ext uri="{BB962C8B-B14F-4D97-AF65-F5344CB8AC3E}">
        <p14:creationId xmlns:p14="http://schemas.microsoft.com/office/powerpoint/2010/main" val="27196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8FE64-BAAE-3010-94D8-E3111AC4F300}"/>
              </a:ext>
            </a:extLst>
          </p:cNvPr>
          <p:cNvSpPr txBox="1"/>
          <p:nvPr/>
        </p:nvSpPr>
        <p:spPr>
          <a:xfrm>
            <a:off x="2041989" y="181092"/>
            <a:ext cx="6097712" cy="461665"/>
          </a:xfrm>
          <a:prstGeom prst="rect">
            <a:avLst/>
          </a:prstGeom>
          <a:noFill/>
        </p:spPr>
        <p:txBody>
          <a:bodyPr wrap="square">
            <a:spAutoFit/>
          </a:bodyPr>
          <a:lstStyle/>
          <a:p>
            <a:pPr algn="ctr"/>
            <a:r>
              <a:rPr lang="en-IN" sz="2400" b="1" dirty="0" err="1">
                <a:solidFill>
                  <a:srgbClr val="000000"/>
                </a:solidFill>
                <a:effectLst/>
                <a:latin typeface="Times New Roman" panose="02020603050405020304" pitchFamily="18" charset="0"/>
                <a:ea typeface="Times New Roman" panose="02020603050405020304" pitchFamily="18" charset="0"/>
              </a:rPr>
              <a:t>Orchidaceae</a:t>
            </a:r>
            <a:endParaRPr lang="en-IN" sz="2400" b="1" dirty="0"/>
          </a:p>
        </p:txBody>
      </p:sp>
      <p:sp>
        <p:nvSpPr>
          <p:cNvPr id="5" name="TextBox 4">
            <a:extLst>
              <a:ext uri="{FF2B5EF4-FFF2-40B4-BE49-F238E27FC236}">
                <a16:creationId xmlns:a16="http://schemas.microsoft.com/office/drawing/2014/main" id="{1D5F7033-1942-4D25-400E-A38892CD0BC4}"/>
              </a:ext>
            </a:extLst>
          </p:cNvPr>
          <p:cNvSpPr txBox="1"/>
          <p:nvPr/>
        </p:nvSpPr>
        <p:spPr>
          <a:xfrm>
            <a:off x="0" y="740411"/>
            <a:ext cx="12031038" cy="5536387"/>
          </a:xfrm>
          <a:prstGeom prst="rect">
            <a:avLst/>
          </a:prstGeom>
          <a:noFill/>
        </p:spPr>
        <p:txBody>
          <a:bodyPr wrap="square">
            <a:spAutoFit/>
          </a:bodyPr>
          <a:lstStyle/>
          <a:p>
            <a:pPr>
              <a:lnSpc>
                <a:spcPct val="150000"/>
              </a:lnSpc>
            </a:pPr>
            <a:r>
              <a:rPr lang="en-US" sz="2000" b="0" i="0" dirty="0">
                <a:effectLst/>
                <a:latin typeface="Times New Roman" panose="02020603050405020304" pitchFamily="18" charset="0"/>
                <a:cs typeface="Times New Roman" panose="02020603050405020304" pitchFamily="18" charset="0"/>
              </a:rPr>
              <a:t>Perennial herbs, epiphytes or saprophytes may be terrestrial; flowers zygomorphic, hermaphrodite, epigynous.</a:t>
            </a:r>
          </a:p>
          <a:p>
            <a:pPr algn="l" fontAlgn="base">
              <a:lnSpc>
                <a:spcPct val="150000"/>
              </a:lnSpc>
            </a:pPr>
            <a:r>
              <a:rPr lang="en-US" sz="2000" b="1" dirty="0">
                <a:effectLst/>
                <a:latin typeface="Times New Roman" panose="02020603050405020304" pitchFamily="18" charset="0"/>
                <a:cs typeface="Times New Roman" panose="02020603050405020304" pitchFamily="18" charset="0"/>
              </a:rPr>
              <a:t>Habit:</a:t>
            </a:r>
            <a:endParaRPr lang="en-US" sz="2000" b="0" dirty="0">
              <a:effectLst/>
              <a:latin typeface="Times New Roman" panose="02020603050405020304" pitchFamily="18" charset="0"/>
              <a:cs typeface="Times New Roman" panose="02020603050405020304" pitchFamily="18" charset="0"/>
            </a:endParaRPr>
          </a:p>
          <a:p>
            <a:pPr algn="l" fontAlgn="base">
              <a:lnSpc>
                <a:spcPct val="150000"/>
              </a:lnSpc>
            </a:pPr>
            <a:r>
              <a:rPr lang="en-US" sz="2000" b="0" dirty="0">
                <a:effectLst/>
                <a:latin typeface="Times New Roman" panose="02020603050405020304" pitchFamily="18" charset="0"/>
                <a:cs typeface="Times New Roman" panose="02020603050405020304" pitchFamily="18" charset="0"/>
              </a:rPr>
              <a:t>Perennial terrestrial, succulent, scapose herbs; many are epiphytic or saprophytic, sometimes climbers Vanilla.</a:t>
            </a:r>
          </a:p>
          <a:p>
            <a:pPr algn="l" fontAlgn="base">
              <a:lnSpc>
                <a:spcPct val="150000"/>
              </a:lnSpc>
            </a:pPr>
            <a:r>
              <a:rPr lang="en-US" sz="2000" b="1" dirty="0">
                <a:effectLst/>
                <a:latin typeface="Times New Roman" panose="02020603050405020304" pitchFamily="18" charset="0"/>
                <a:cs typeface="Times New Roman" panose="02020603050405020304" pitchFamily="18" charset="0"/>
              </a:rPr>
              <a:t>Root:</a:t>
            </a:r>
            <a:endParaRPr lang="en-US" sz="2000" b="0" dirty="0">
              <a:effectLst/>
              <a:latin typeface="Times New Roman" panose="02020603050405020304" pitchFamily="18" charset="0"/>
              <a:cs typeface="Times New Roman" panose="02020603050405020304" pitchFamily="18" charset="0"/>
            </a:endParaRPr>
          </a:p>
          <a:p>
            <a:pPr algn="l" fontAlgn="base">
              <a:lnSpc>
                <a:spcPct val="150000"/>
              </a:lnSpc>
            </a:pPr>
            <a:r>
              <a:rPr lang="en-US" sz="2000" b="0" dirty="0">
                <a:effectLst/>
                <a:latin typeface="Times New Roman" panose="02020603050405020304" pitchFamily="18" charset="0"/>
                <a:cs typeface="Times New Roman" panose="02020603050405020304" pitchFamily="18" charset="0"/>
              </a:rPr>
              <a:t>Adventitious, tuberous, (Orchis), fleshy, climbing or aerial. Main roots always absent.</a:t>
            </a:r>
          </a:p>
          <a:p>
            <a:pPr algn="l" fontAlgn="base">
              <a:lnSpc>
                <a:spcPct val="150000"/>
              </a:lnSpc>
            </a:pPr>
            <a:r>
              <a:rPr lang="en-IN" sz="2000" b="1" dirty="0">
                <a:effectLst/>
                <a:latin typeface="Times New Roman" panose="02020603050405020304" pitchFamily="18" charset="0"/>
                <a:cs typeface="Times New Roman" panose="02020603050405020304" pitchFamily="18" charset="0"/>
              </a:rPr>
              <a:t>Stem:</a:t>
            </a:r>
            <a:endParaRPr lang="en-IN" sz="2000" b="0" dirty="0">
              <a:effectLst/>
              <a:latin typeface="Times New Roman" panose="02020603050405020304" pitchFamily="18" charset="0"/>
              <a:cs typeface="Times New Roman" panose="02020603050405020304" pitchFamily="18" charset="0"/>
            </a:endParaRPr>
          </a:p>
          <a:p>
            <a:pPr algn="l" fontAlgn="base">
              <a:lnSpc>
                <a:spcPct val="150000"/>
              </a:lnSpc>
            </a:pPr>
            <a:r>
              <a:rPr lang="en-IN" sz="2000" b="0" dirty="0">
                <a:effectLst/>
                <a:latin typeface="Times New Roman" panose="02020603050405020304" pitchFamily="18" charset="0"/>
                <a:cs typeface="Times New Roman" panose="02020603050405020304" pitchFamily="18" charset="0"/>
              </a:rPr>
              <a:t>Erect, sometimes climbing or trailing, annual in terrestrial forms, perennial in epiphytic forms; generally thickened into rhizome or pseudobulbs (</a:t>
            </a:r>
            <a:r>
              <a:rPr lang="en-IN" sz="2000" b="0" dirty="0" err="1">
                <a:effectLst/>
                <a:latin typeface="Times New Roman" panose="02020603050405020304" pitchFamily="18" charset="0"/>
                <a:cs typeface="Times New Roman" panose="02020603050405020304" pitchFamily="18" charset="0"/>
              </a:rPr>
              <a:t>Phajus</a:t>
            </a:r>
            <a:r>
              <a:rPr lang="en-IN" sz="2000" b="0" dirty="0">
                <a:effectLst/>
                <a:latin typeface="Times New Roman" panose="02020603050405020304" pitchFamily="18" charset="0"/>
                <a:cs typeface="Times New Roman" panose="02020603050405020304" pitchFamily="18" charset="0"/>
              </a:rPr>
              <a:t>, </a:t>
            </a:r>
            <a:r>
              <a:rPr lang="en-IN" sz="2000" b="0" dirty="0" err="1">
                <a:effectLst/>
                <a:latin typeface="Times New Roman" panose="02020603050405020304" pitchFamily="18" charset="0"/>
                <a:cs typeface="Times New Roman" panose="02020603050405020304" pitchFamily="18" charset="0"/>
              </a:rPr>
              <a:t>Bulbophyllum</a:t>
            </a:r>
            <a:r>
              <a:rPr lang="en-IN" sz="2000" b="0" dirty="0">
                <a:effectLst/>
                <a:latin typeface="Times New Roman" panose="02020603050405020304" pitchFamily="18" charset="0"/>
                <a:cs typeface="Times New Roman" panose="02020603050405020304" pitchFamily="18" charset="0"/>
              </a:rPr>
              <a:t>), bearing aerial assimilatory roots. (</a:t>
            </a:r>
            <a:r>
              <a:rPr lang="en-IN" sz="2000" b="0" dirty="0" err="1">
                <a:effectLst/>
                <a:latin typeface="Times New Roman" panose="02020603050405020304" pitchFamily="18" charset="0"/>
                <a:cs typeface="Times New Roman" panose="02020603050405020304" pitchFamily="18" charset="0"/>
              </a:rPr>
              <a:t>Taeniophyllum</a:t>
            </a:r>
            <a:r>
              <a:rPr lang="en-IN" sz="2000" b="0" dirty="0">
                <a:effectLst/>
                <a:latin typeface="Times New Roman" panose="02020603050405020304" pitchFamily="18" charset="0"/>
                <a:cs typeface="Times New Roman" panose="02020603050405020304" pitchFamily="18" charset="0"/>
              </a:rPr>
              <a:t>).</a:t>
            </a:r>
          </a:p>
          <a:p>
            <a:pPr algn="l" fontAlgn="base">
              <a:lnSpc>
                <a:spcPct val="150000"/>
              </a:lnSpc>
            </a:pPr>
            <a:r>
              <a:rPr lang="en-US" sz="2000" b="1" dirty="0">
                <a:effectLst/>
                <a:latin typeface="Times New Roman" panose="02020603050405020304" pitchFamily="18" charset="0"/>
                <a:cs typeface="Times New Roman" panose="02020603050405020304" pitchFamily="18" charset="0"/>
              </a:rPr>
              <a:t>Leaf:</a:t>
            </a:r>
            <a:endParaRPr lang="en-US" sz="2000" b="0" dirty="0">
              <a:effectLst/>
              <a:latin typeface="Times New Roman" panose="02020603050405020304" pitchFamily="18" charset="0"/>
              <a:cs typeface="Times New Roman" panose="02020603050405020304" pitchFamily="18" charset="0"/>
            </a:endParaRPr>
          </a:p>
          <a:p>
            <a:pPr algn="l" fontAlgn="base">
              <a:lnSpc>
                <a:spcPct val="150000"/>
              </a:lnSpc>
            </a:pPr>
            <a:r>
              <a:rPr lang="en-US" sz="2000" b="0" dirty="0">
                <a:effectLst/>
                <a:latin typeface="Times New Roman" panose="02020603050405020304" pitchFamily="18" charset="0"/>
                <a:cs typeface="Times New Roman" panose="02020603050405020304" pitchFamily="18" charset="0"/>
              </a:rPr>
              <a:t>Simple, alternate, sometimes opposite or whorled, usually fleshy, linear to ovate, sheathing base, sometimes reduced to achlorophyllous scales.</a:t>
            </a:r>
          </a:p>
          <a:p>
            <a:pPr>
              <a:lnSpc>
                <a:spcPct val="150000"/>
              </a:lnSpc>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79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C7FEEF-C31B-CC1B-9BD0-E9CCF21C91D8}"/>
              </a:ext>
            </a:extLst>
          </p:cNvPr>
          <p:cNvSpPr txBox="1"/>
          <p:nvPr/>
        </p:nvSpPr>
        <p:spPr>
          <a:xfrm>
            <a:off x="71919" y="169994"/>
            <a:ext cx="11969393" cy="5859553"/>
          </a:xfrm>
          <a:prstGeom prst="rect">
            <a:avLst/>
          </a:prstGeom>
          <a:noFill/>
        </p:spPr>
        <p:txBody>
          <a:bodyPr wrap="square">
            <a:spAutoFit/>
          </a:bodyPr>
          <a:lstStyle/>
          <a:p>
            <a:pPr algn="l" fontAlgn="base">
              <a:lnSpc>
                <a:spcPct val="150000"/>
              </a:lnSpc>
            </a:pPr>
            <a:r>
              <a:rPr lang="en-US" b="1" dirty="0">
                <a:effectLst/>
                <a:latin typeface="Times New Roman" panose="02020603050405020304" pitchFamily="18" charset="0"/>
                <a:cs typeface="Times New Roman" panose="02020603050405020304" pitchFamily="18" charset="0"/>
              </a:rPr>
              <a:t>Inflorescence:</a:t>
            </a:r>
            <a:endParaRPr lang="en-US" b="0" dirty="0">
              <a:effectLst/>
              <a:latin typeface="Times New Roman" panose="02020603050405020304" pitchFamily="18" charset="0"/>
              <a:cs typeface="Times New Roman" panose="02020603050405020304" pitchFamily="18" charset="0"/>
            </a:endParaRPr>
          </a:p>
          <a:p>
            <a:pPr algn="l" fontAlgn="base">
              <a:lnSpc>
                <a:spcPct val="150000"/>
              </a:lnSpc>
            </a:pPr>
            <a:r>
              <a:rPr lang="en-US" b="0" dirty="0">
                <a:effectLst/>
                <a:latin typeface="Times New Roman" panose="02020603050405020304" pitchFamily="18" charset="0"/>
                <a:cs typeface="Times New Roman" panose="02020603050405020304" pitchFamily="18" charset="0"/>
              </a:rPr>
              <a:t>Solitary or spike, racemes or panicle</a:t>
            </a:r>
          </a:p>
          <a:p>
            <a:pPr algn="l" fontAlgn="base">
              <a:lnSpc>
                <a:spcPct val="150000"/>
              </a:lnSpc>
            </a:pPr>
            <a:r>
              <a:rPr lang="en-US" b="1" dirty="0">
                <a:effectLst/>
                <a:latin typeface="Times New Roman" panose="02020603050405020304" pitchFamily="18" charset="0"/>
                <a:cs typeface="Times New Roman" panose="02020603050405020304" pitchFamily="18" charset="0"/>
              </a:rPr>
              <a:t>Flower:</a:t>
            </a:r>
            <a:endParaRPr lang="en-US" b="0" dirty="0">
              <a:effectLst/>
              <a:latin typeface="Times New Roman" panose="02020603050405020304" pitchFamily="18" charset="0"/>
              <a:cs typeface="Times New Roman" panose="02020603050405020304" pitchFamily="18" charset="0"/>
            </a:endParaRPr>
          </a:p>
          <a:p>
            <a:pPr algn="l" fontAlgn="base">
              <a:lnSpc>
                <a:spcPct val="150000"/>
              </a:lnSpc>
            </a:pPr>
            <a:r>
              <a:rPr lang="en-US" b="0" dirty="0">
                <a:effectLst/>
                <a:latin typeface="Times New Roman" panose="02020603050405020304" pitchFamily="18" charset="0"/>
                <a:cs typeface="Times New Roman" panose="02020603050405020304" pitchFamily="18" charset="0"/>
              </a:rPr>
              <a:t>Flowers are of variable and peculiar, shape, size and </a:t>
            </a:r>
            <a:r>
              <a:rPr lang="en-US" b="0" dirty="0" err="1">
                <a:effectLst/>
                <a:latin typeface="Times New Roman" panose="02020603050405020304" pitchFamily="18" charset="0"/>
                <a:cs typeface="Times New Roman" panose="02020603050405020304" pitchFamily="18" charset="0"/>
              </a:rPr>
              <a:t>colour</a:t>
            </a:r>
            <a:r>
              <a:rPr lang="en-US" b="0" dirty="0">
                <a:effectLst/>
                <a:latin typeface="Times New Roman" panose="02020603050405020304" pitchFamily="18" charset="0"/>
                <a:cs typeface="Times New Roman" panose="02020603050405020304" pitchFamily="18" charset="0"/>
              </a:rPr>
              <a:t>, often showy, bracteate, </a:t>
            </a:r>
            <a:r>
              <a:rPr lang="en-US" b="0" dirty="0" err="1">
                <a:effectLst/>
                <a:latin typeface="Times New Roman" panose="02020603050405020304" pitchFamily="18" charset="0"/>
                <a:cs typeface="Times New Roman" panose="02020603050405020304" pitchFamily="18" charset="0"/>
              </a:rPr>
              <a:t>zygororphic</a:t>
            </a:r>
            <a:r>
              <a:rPr lang="en-US" b="0" dirty="0">
                <a:effectLst/>
                <a:latin typeface="Times New Roman" panose="02020603050405020304" pitchFamily="18" charset="0"/>
                <a:cs typeface="Times New Roman" panose="02020603050405020304" pitchFamily="18" charset="0"/>
              </a:rPr>
              <a:t>, bisexual or rarely unisexual, </a:t>
            </a:r>
            <a:r>
              <a:rPr lang="en-US" b="0" dirty="0" err="1">
                <a:effectLst/>
                <a:latin typeface="Times New Roman" panose="02020603050405020304" pitchFamily="18" charset="0"/>
                <a:cs typeface="Times New Roman" panose="02020603050405020304" pitchFamily="18" charset="0"/>
              </a:rPr>
              <a:t>eipgynous</a:t>
            </a:r>
            <a:r>
              <a:rPr lang="en-US" b="0" dirty="0">
                <a:effectLst/>
                <a:latin typeface="Times New Roman" panose="02020603050405020304" pitchFamily="18" charset="0"/>
                <a:cs typeface="Times New Roman" panose="02020603050405020304" pitchFamily="18" charset="0"/>
              </a:rPr>
              <a:t>, trimerous, mostly resupinate i.e. twisted to 180° or upside down.</a:t>
            </a:r>
          </a:p>
          <a:p>
            <a:pPr algn="l" fontAlgn="base">
              <a:lnSpc>
                <a:spcPct val="150000"/>
              </a:lnSpc>
            </a:pPr>
            <a:r>
              <a:rPr lang="en-US" b="1" dirty="0">
                <a:effectLst/>
                <a:latin typeface="Times New Roman" panose="02020603050405020304" pitchFamily="18" charset="0"/>
                <a:cs typeface="Times New Roman" panose="02020603050405020304" pitchFamily="18" charset="0"/>
              </a:rPr>
              <a:t>Perianth:</a:t>
            </a:r>
            <a:endParaRPr lang="en-US" b="0" dirty="0">
              <a:effectLst/>
              <a:latin typeface="Times New Roman" panose="02020603050405020304" pitchFamily="18" charset="0"/>
              <a:cs typeface="Times New Roman" panose="02020603050405020304" pitchFamily="18" charset="0"/>
            </a:endParaRPr>
          </a:p>
          <a:p>
            <a:pPr algn="l" fontAlgn="base">
              <a:lnSpc>
                <a:spcPct val="150000"/>
              </a:lnSpc>
            </a:pPr>
            <a:r>
              <a:rPr lang="en-US" b="0" dirty="0">
                <a:effectLst/>
                <a:latin typeface="Times New Roman" panose="02020603050405020304" pitchFamily="18" charset="0"/>
                <a:cs typeface="Times New Roman" panose="02020603050405020304" pitchFamily="18" charset="0"/>
              </a:rPr>
              <a:t>Tepals 6, in two whorls of each, outer 3 </a:t>
            </a:r>
            <a:r>
              <a:rPr lang="en-US" b="0" dirty="0" err="1">
                <a:effectLst/>
                <a:latin typeface="Times New Roman" panose="02020603050405020304" pitchFamily="18" charset="0"/>
                <a:cs typeface="Times New Roman" panose="02020603050405020304" pitchFamily="18" charset="0"/>
              </a:rPr>
              <a:t>tapals</a:t>
            </a:r>
            <a:r>
              <a:rPr lang="en-US" b="0" dirty="0">
                <a:effectLst/>
                <a:latin typeface="Times New Roman" panose="02020603050405020304" pitchFamily="18" charset="0"/>
                <a:cs typeface="Times New Roman" panose="02020603050405020304" pitchFamily="18" charset="0"/>
              </a:rPr>
              <a:t> (representing calyx) green; inner 3 tepals </a:t>
            </a:r>
            <a:r>
              <a:rPr lang="en-US" b="0" dirty="0" err="1">
                <a:effectLst/>
                <a:latin typeface="Times New Roman" panose="02020603050405020304" pitchFamily="18" charset="0"/>
                <a:cs typeface="Times New Roman" panose="02020603050405020304" pitchFamily="18" charset="0"/>
              </a:rPr>
              <a:t>coloured</a:t>
            </a:r>
            <a:r>
              <a:rPr lang="en-US" b="0" dirty="0">
                <a:effectLst/>
                <a:latin typeface="Times New Roman" panose="02020603050405020304" pitchFamily="18" charset="0"/>
                <a:cs typeface="Times New Roman" panose="02020603050405020304" pitchFamily="18" charset="0"/>
              </a:rPr>
              <a:t> (representing corolla), dissimilar-the 2 lateral or wings like, the third posterior tepals is lightly modified often projected basally the labellum or lip; broad, shoe-like </a:t>
            </a:r>
            <a:r>
              <a:rPr lang="en-US" b="0" dirty="0" err="1">
                <a:effectLst/>
                <a:latin typeface="Times New Roman" panose="02020603050405020304" pitchFamily="18" charset="0"/>
                <a:cs typeface="Times New Roman" panose="02020603050405020304" pitchFamily="18" charset="0"/>
              </a:rPr>
              <a:t>spursed</a:t>
            </a:r>
            <a:r>
              <a:rPr lang="en-US" b="0" dirty="0">
                <a:effectLst/>
                <a:latin typeface="Times New Roman" panose="02020603050405020304" pitchFamily="18" charset="0"/>
                <a:cs typeface="Times New Roman" panose="02020603050405020304" pitchFamily="18" charset="0"/>
              </a:rPr>
              <a:t>, tubular, strap-shaped or butterfly shaped or variously branched and contributing most to the oddity and beauty of the flower.</a:t>
            </a:r>
          </a:p>
          <a:p>
            <a:pPr algn="l" fontAlgn="base">
              <a:lnSpc>
                <a:spcPct val="150000"/>
              </a:lnSpc>
            </a:pPr>
            <a:r>
              <a:rPr lang="en-IN" b="1" i="0" dirty="0">
                <a:effectLst/>
                <a:latin typeface="Times New Roman" panose="02020603050405020304" pitchFamily="18" charset="0"/>
                <a:cs typeface="Times New Roman" panose="02020603050405020304" pitchFamily="18" charset="0"/>
              </a:rPr>
              <a:t>Androecium:</a:t>
            </a:r>
            <a:endParaRPr lang="en-US" i="0" dirty="0">
              <a:latin typeface="Times New Roman" panose="02020603050405020304" pitchFamily="18" charset="0"/>
              <a:cs typeface="Times New Roman" panose="02020603050405020304" pitchFamily="18" charset="0"/>
            </a:endParaRPr>
          </a:p>
          <a:p>
            <a:pPr algn="l" fontAlgn="base">
              <a:lnSpc>
                <a:spcPct val="150000"/>
              </a:lnSpc>
            </a:pPr>
            <a:r>
              <a:rPr lang="en-US" b="0" i="0" dirty="0">
                <a:effectLst/>
                <a:latin typeface="Times New Roman" panose="02020603050405020304" pitchFamily="18" charset="0"/>
                <a:cs typeface="Times New Roman" panose="02020603050405020304" pitchFamily="18" charset="0"/>
              </a:rPr>
              <a:t>Stamens 3, which unite with the pistil to form a column, the </a:t>
            </a:r>
            <a:r>
              <a:rPr lang="en-US" b="0" i="0" dirty="0" err="1">
                <a:effectLst/>
                <a:latin typeface="Times New Roman" panose="02020603050405020304" pitchFamily="18" charset="0"/>
                <a:cs typeface="Times New Roman" panose="02020603050405020304" pitchFamily="18" charset="0"/>
              </a:rPr>
              <a:t>gynandrium</a:t>
            </a:r>
            <a:r>
              <a:rPr lang="en-US" b="0" i="0" dirty="0">
                <a:effectLst/>
                <a:latin typeface="Times New Roman" panose="02020603050405020304" pitchFamily="18" charset="0"/>
                <a:cs typeface="Times New Roman" panose="02020603050405020304" pitchFamily="18" charset="0"/>
              </a:rPr>
              <a:t> or gynostemium opposite to the labellum; functional stamen (Orchis) or 2 (Cypripedium), </a:t>
            </a:r>
            <a:r>
              <a:rPr lang="en-US" b="0" i="0" dirty="0" err="1">
                <a:effectLst/>
                <a:latin typeface="Times New Roman" panose="02020603050405020304" pitchFamily="18" charset="0"/>
                <a:cs typeface="Times New Roman" panose="02020603050405020304" pitchFamily="18" charset="0"/>
              </a:rPr>
              <a:t>bithecous</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introrse</a:t>
            </a:r>
            <a:r>
              <a:rPr lang="en-US" b="0" i="0" dirty="0">
                <a:effectLst/>
                <a:latin typeface="Times New Roman" panose="02020603050405020304" pitchFamily="18" charset="0"/>
                <a:cs typeface="Times New Roman" panose="02020603050405020304" pitchFamily="18" charset="0"/>
              </a:rPr>
              <a:t>; pollen granular or coherent in each cell into one, 2 or 4 stalked pollen masses or pollinia.</a:t>
            </a:r>
            <a:endParaRPr lang="en-US"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63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2CE9CF-C25C-9999-16C4-A8459C0F83F7}"/>
              </a:ext>
            </a:extLst>
          </p:cNvPr>
          <p:cNvSpPr txBox="1"/>
          <p:nvPr/>
        </p:nvSpPr>
        <p:spPr>
          <a:xfrm>
            <a:off x="0" y="155994"/>
            <a:ext cx="11938571" cy="4196855"/>
          </a:xfrm>
          <a:prstGeom prst="rect">
            <a:avLst/>
          </a:prstGeom>
          <a:noFill/>
        </p:spPr>
        <p:txBody>
          <a:bodyPr wrap="square">
            <a:spAutoFit/>
          </a:bodyPr>
          <a:lstStyle/>
          <a:p>
            <a:pPr algn="l" fontAlgn="base">
              <a:lnSpc>
                <a:spcPct val="150000"/>
              </a:lnSpc>
            </a:pPr>
            <a:r>
              <a:rPr lang="en-IN" b="1" dirty="0">
                <a:effectLst/>
                <a:latin typeface="Georgia" panose="02040502050405020303" pitchFamily="18" charset="0"/>
              </a:rPr>
              <a:t>Gynoecium:</a:t>
            </a:r>
            <a:endParaRPr lang="en-IN" b="0" dirty="0">
              <a:effectLst/>
              <a:latin typeface="Georgia" panose="02040502050405020303" pitchFamily="18" charset="0"/>
            </a:endParaRPr>
          </a:p>
          <a:p>
            <a:pPr algn="l" fontAlgn="base">
              <a:lnSpc>
                <a:spcPct val="150000"/>
              </a:lnSpc>
            </a:pPr>
            <a:r>
              <a:rPr lang="en-IN" b="0" dirty="0">
                <a:effectLst/>
                <a:latin typeface="Georgia" panose="02040502050405020303" pitchFamily="18" charset="0"/>
              </a:rPr>
              <a:t>Tricarpellary, syncarpous, ovary inferior, unilocular, parietal placentation, rarely trilocular and axile placentation (</a:t>
            </a:r>
            <a:r>
              <a:rPr lang="en-IN" b="0" dirty="0" err="1">
                <a:effectLst/>
                <a:latin typeface="Georgia" panose="02040502050405020303" pitchFamily="18" charset="0"/>
              </a:rPr>
              <a:t>Apostasia</a:t>
            </a:r>
            <a:r>
              <a:rPr lang="en-IN" b="0" dirty="0">
                <a:effectLst/>
                <a:latin typeface="Georgia" panose="02040502050405020303" pitchFamily="18" charset="0"/>
              </a:rPr>
              <a:t>); stigmas 3, of which 2 lateral are often fertile, the third stigma is sterile forming a small beaked outgrowth – the rostellum lying in the centre of column between the anther and fertile stigma. In Cypripedium and </a:t>
            </a:r>
            <a:r>
              <a:rPr lang="en-IN" b="0" dirty="0" err="1">
                <a:effectLst/>
                <a:latin typeface="Georgia" panose="02040502050405020303" pitchFamily="18" charset="0"/>
              </a:rPr>
              <a:t>Paphiopedium</a:t>
            </a:r>
            <a:r>
              <a:rPr lang="en-IN" b="0" dirty="0">
                <a:effectLst/>
                <a:latin typeface="Georgia" panose="02040502050405020303" pitchFamily="18" charset="0"/>
              </a:rPr>
              <a:t>, all the 3 stigmas are functional.</a:t>
            </a:r>
          </a:p>
          <a:p>
            <a:pPr algn="l" fontAlgn="base">
              <a:lnSpc>
                <a:spcPct val="150000"/>
              </a:lnSpc>
            </a:pPr>
            <a:r>
              <a:rPr lang="en-US" b="1" dirty="0">
                <a:effectLst/>
                <a:latin typeface="Georgia" panose="02040502050405020303" pitchFamily="18" charset="0"/>
              </a:rPr>
              <a:t>Fruit:</a:t>
            </a:r>
            <a:endParaRPr lang="en-US" b="0" dirty="0">
              <a:effectLst/>
              <a:latin typeface="Georgia" panose="02040502050405020303" pitchFamily="18" charset="0"/>
            </a:endParaRPr>
          </a:p>
          <a:p>
            <a:pPr algn="l" fontAlgn="base">
              <a:lnSpc>
                <a:spcPct val="150000"/>
              </a:lnSpc>
            </a:pPr>
            <a:r>
              <a:rPr lang="en-US" b="0" dirty="0">
                <a:effectLst/>
                <a:latin typeface="Georgia" panose="02040502050405020303" pitchFamily="18" charset="0"/>
              </a:rPr>
              <a:t>A capsule.</a:t>
            </a:r>
          </a:p>
          <a:p>
            <a:pPr algn="l" fontAlgn="base">
              <a:lnSpc>
                <a:spcPct val="150000"/>
              </a:lnSpc>
            </a:pPr>
            <a:r>
              <a:rPr lang="en-US" b="1" dirty="0">
                <a:effectLst/>
                <a:latin typeface="Georgia" panose="02040502050405020303" pitchFamily="18" charset="0"/>
              </a:rPr>
              <a:t>Seed:</a:t>
            </a:r>
            <a:endParaRPr lang="en-US" b="0" dirty="0">
              <a:effectLst/>
              <a:latin typeface="Georgia" panose="02040502050405020303" pitchFamily="18" charset="0"/>
            </a:endParaRPr>
          </a:p>
          <a:p>
            <a:pPr algn="l" fontAlgn="base">
              <a:lnSpc>
                <a:spcPct val="150000"/>
              </a:lnSpc>
            </a:pPr>
            <a:r>
              <a:rPr lang="en-US" b="0" dirty="0">
                <a:effectLst/>
                <a:latin typeface="Georgia" panose="02040502050405020303" pitchFamily="18" charset="0"/>
              </a:rPr>
              <a:t>Small, light (0.004 gm. each), non-endospermic.</a:t>
            </a:r>
          </a:p>
          <a:p>
            <a:pPr algn="l" fontAlgn="base">
              <a:lnSpc>
                <a:spcPct val="150000"/>
              </a:lnSpc>
            </a:pPr>
            <a:endParaRPr lang="en-IN" b="0" dirty="0">
              <a:effectLst/>
              <a:latin typeface="Georgia" panose="02040502050405020303" pitchFamily="18" charset="0"/>
            </a:endParaRPr>
          </a:p>
        </p:txBody>
      </p:sp>
      <p:pic>
        <p:nvPicPr>
          <p:cNvPr id="1026" name="Picture 2">
            <a:hlinkClick r:id="rId2"/>
            <a:extLst>
              <a:ext uri="{FF2B5EF4-FFF2-40B4-BE49-F238E27FC236}">
                <a16:creationId xmlns:a16="http://schemas.microsoft.com/office/drawing/2014/main" id="{A9C0CEA0-92AD-CC39-501C-39FC1F428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867" y="4165559"/>
            <a:ext cx="5791200" cy="114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2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D8FF0-4E1C-3BAD-9B5F-435354E0AC4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Effect>
                      <a14:brightnessContrast bright="9000" contrast="29000"/>
                    </a14:imgEffect>
                  </a14:imgLayer>
                </a14:imgProps>
              </a:ext>
              <a:ext uri="{28A0092B-C50C-407E-A947-70E740481C1C}">
                <a14:useLocalDpi xmlns:a14="http://schemas.microsoft.com/office/drawing/2010/main" val="0"/>
              </a:ext>
            </a:extLst>
          </a:blip>
          <a:stretch>
            <a:fillRect/>
          </a:stretch>
        </p:blipFill>
        <p:spPr>
          <a:xfrm>
            <a:off x="493160" y="113015"/>
            <a:ext cx="11024170" cy="6606283"/>
          </a:xfrm>
          <a:prstGeom prst="rect">
            <a:avLst/>
          </a:prstGeom>
        </p:spPr>
      </p:pic>
    </p:spTree>
    <p:extLst>
      <p:ext uri="{BB962C8B-B14F-4D97-AF65-F5344CB8AC3E}">
        <p14:creationId xmlns:p14="http://schemas.microsoft.com/office/powerpoint/2010/main" val="347878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1432</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arial-rounded</vt:lpstr>
      <vt:lpstr>Calibri</vt:lpstr>
      <vt:lpstr>Calibri Light</vt:lpstr>
      <vt:lpstr>Georgia</vt:lpstr>
      <vt:lpstr>inherit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Gyanranjan Mahalik</dc:creator>
  <cp:lastModifiedBy>Gyanranjan Mahalik</cp:lastModifiedBy>
  <cp:revision>4</cp:revision>
  <dcterms:created xsi:type="dcterms:W3CDTF">2022-12-22T08:05:51Z</dcterms:created>
  <dcterms:modified xsi:type="dcterms:W3CDTF">2022-12-22T09:06:36Z</dcterms:modified>
</cp:coreProperties>
</file>