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7" r:id="rId3"/>
    <p:sldId id="258" r:id="rId4"/>
    <p:sldId id="270" r:id="rId5"/>
    <p:sldId id="268" r:id="rId6"/>
    <p:sldId id="266" r:id="rId7"/>
    <p:sldId id="259" r:id="rId8"/>
    <p:sldId id="260" r:id="rId9"/>
    <p:sldId id="262" r:id="rId10"/>
    <p:sldId id="261" r:id="rId11"/>
    <p:sldId id="264" r:id="rId12"/>
    <p:sldId id="269" r:id="rId13"/>
    <p:sldId id="263" r:id="rId14"/>
    <p:sldId id="271"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3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4/4/2022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458636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4/4/2022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5683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4/4/2022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277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4/4/2022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71318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4/4/2022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736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4/4/2022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44454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4/4/2022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323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4/4/2022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63199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smtClean="0"/>
              <a:t>4/4/2022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016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4/4/2022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1465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4/4/2022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716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smtClean="0"/>
              <a:t>4/4/2022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741171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2D44-4FB9-4AC2-ABD4-74EE4F4F7A16}"/>
              </a:ext>
            </a:extLst>
          </p:cNvPr>
          <p:cNvSpPr>
            <a:spLocks noGrp="1"/>
          </p:cNvSpPr>
          <p:nvPr>
            <p:ph type="ctrTitle"/>
          </p:nvPr>
        </p:nvSpPr>
        <p:spPr>
          <a:xfrm>
            <a:off x="9014603" y="496188"/>
            <a:ext cx="3105509" cy="2932812"/>
          </a:xfrm>
        </p:spPr>
        <p:txBody>
          <a:bodyPr anchor="ctr">
            <a:normAutofit/>
          </a:bodyPr>
          <a:lstStyle/>
          <a:p>
            <a:pPr algn="l"/>
            <a:r>
              <a:rPr lang="en-IN" sz="4400" b="1" dirty="0">
                <a:latin typeface="Times New Roman" panose="02020603050405020304" pitchFamily="18" charset="0"/>
                <a:cs typeface="Times New Roman" panose="02020603050405020304" pitchFamily="18" charset="0"/>
              </a:rPr>
              <a:t>Biochemical Changes During Ripening</a:t>
            </a:r>
          </a:p>
        </p:txBody>
      </p:sp>
      <p:sp>
        <p:nvSpPr>
          <p:cNvPr id="3" name="Subtitle 2">
            <a:extLst>
              <a:ext uri="{FF2B5EF4-FFF2-40B4-BE49-F238E27FC236}">
                <a16:creationId xmlns:a16="http://schemas.microsoft.com/office/drawing/2014/main" id="{9849520E-FAEF-4548-9B34-7A6738B9A835}"/>
              </a:ext>
            </a:extLst>
          </p:cNvPr>
          <p:cNvSpPr>
            <a:spLocks noGrp="1"/>
          </p:cNvSpPr>
          <p:nvPr>
            <p:ph type="subTitle" idx="1"/>
          </p:nvPr>
        </p:nvSpPr>
        <p:spPr>
          <a:xfrm>
            <a:off x="2553084" y="284672"/>
            <a:ext cx="6133715" cy="3239296"/>
          </a:xfrm>
        </p:spPr>
        <p:txBody>
          <a:bodyPr anchor="t">
            <a:noAutofit/>
          </a:bodyPr>
          <a:lstStyle/>
          <a:p>
            <a:pPr algn="l">
              <a:lnSpc>
                <a:spcPct val="100000"/>
              </a:lnSpc>
            </a:pPr>
            <a:r>
              <a:rPr lang="en-IN" sz="5400" b="1" dirty="0">
                <a:solidFill>
                  <a:schemeClr val="accent2"/>
                </a:solidFill>
                <a:latin typeface="Times New Roman" panose="02020603050405020304" pitchFamily="18" charset="0"/>
                <a:cs typeface="Times New Roman" panose="02020603050405020304" pitchFamily="18" charset="0"/>
              </a:rPr>
              <a:t>Centurion University Of Technology And Management</a:t>
            </a:r>
          </a:p>
        </p:txBody>
      </p:sp>
      <p:sp>
        <p:nvSpPr>
          <p:cNvPr id="5" name="Title 1">
            <a:extLst>
              <a:ext uri="{FF2B5EF4-FFF2-40B4-BE49-F238E27FC236}">
                <a16:creationId xmlns:a16="http://schemas.microsoft.com/office/drawing/2014/main" id="{7BF83C59-CAF2-4FF5-8999-00FA7C76994C}"/>
              </a:ext>
            </a:extLst>
          </p:cNvPr>
          <p:cNvSpPr txBox="1">
            <a:spLocks/>
          </p:cNvSpPr>
          <p:nvPr/>
        </p:nvSpPr>
        <p:spPr>
          <a:xfrm>
            <a:off x="2645026" y="3614468"/>
            <a:ext cx="5659338" cy="2958860"/>
          </a:xfrm>
          <a:prstGeom prst="rect">
            <a:avLst/>
          </a:prstGeom>
        </p:spPr>
        <p:txBody>
          <a:bodyPr vert="horz" lIns="91440" tIns="45720" rIns="91440" bIns="45720" rtlCol="0" anchor="t">
            <a:normAutofit fontScale="97500" lnSpcReduction="10000"/>
          </a:bodyPr>
          <a:lstStyle>
            <a:lvl1pPr algn="r" defTabSz="914400" rtl="0" eaLnBrk="1" latinLnBrk="0" hangingPunct="1">
              <a:lnSpc>
                <a:spcPct val="90000"/>
              </a:lnSpc>
              <a:spcBef>
                <a:spcPct val="0"/>
              </a:spcBef>
              <a:buNone/>
              <a:defRPr sz="6000" b="0" i="0" kern="1200" cap="none">
                <a:solidFill>
                  <a:schemeClr val="tx1"/>
                </a:solidFill>
                <a:effectLst/>
                <a:latin typeface="+mj-lt"/>
                <a:ea typeface="+mj-ea"/>
                <a:cs typeface="+mj-cs"/>
              </a:defRPr>
            </a:lvl1pPr>
          </a:lstStyle>
          <a:p>
            <a:pPr algn="ctr">
              <a:lnSpc>
                <a:spcPct val="150000"/>
              </a:lnSpc>
            </a:pPr>
            <a:r>
              <a:rPr lang="en-IN" sz="4100" b="1" u="sng" dirty="0">
                <a:latin typeface="Times New Roman" panose="02020603050405020304" pitchFamily="18" charset="0"/>
                <a:cs typeface="Times New Roman" panose="02020603050405020304" pitchFamily="18" charset="0"/>
              </a:rPr>
              <a:t>Prepared by:-</a:t>
            </a:r>
          </a:p>
          <a:p>
            <a:pPr algn="l">
              <a:lnSpc>
                <a:spcPct val="150000"/>
              </a:lnSpc>
            </a:pPr>
            <a:r>
              <a:rPr lang="en-IN" sz="2400" b="1" dirty="0">
                <a:latin typeface="Times New Roman" panose="02020603050405020304" pitchFamily="18" charset="0"/>
                <a:cs typeface="Times New Roman" panose="02020603050405020304" pitchFamily="18" charset="0"/>
              </a:rPr>
              <a:t>190804130006- Kaushik </a:t>
            </a:r>
            <a:r>
              <a:rPr lang="en-IN" sz="2400" b="1" dirty="0" err="1">
                <a:latin typeface="Times New Roman" panose="02020603050405020304" pitchFamily="18" charset="0"/>
                <a:cs typeface="Times New Roman" panose="02020603050405020304" pitchFamily="18" charset="0"/>
              </a:rPr>
              <a:t>ku</a:t>
            </a:r>
            <a:r>
              <a:rPr lang="en-IN" sz="2400" b="1" dirty="0">
                <a:latin typeface="Times New Roman" panose="02020603050405020304" pitchFamily="18" charset="0"/>
                <a:cs typeface="Times New Roman" panose="02020603050405020304" pitchFamily="18" charset="0"/>
              </a:rPr>
              <a:t>. Ghosh</a:t>
            </a:r>
          </a:p>
          <a:p>
            <a:pPr algn="l">
              <a:lnSpc>
                <a:spcPct val="150000"/>
              </a:lnSpc>
            </a:pPr>
            <a:r>
              <a:rPr lang="en-IN" sz="2400" b="1" dirty="0">
                <a:latin typeface="Times New Roman" panose="02020603050405020304" pitchFamily="18" charset="0"/>
                <a:cs typeface="Times New Roman" panose="02020603050405020304" pitchFamily="18" charset="0"/>
              </a:rPr>
              <a:t>190804130032- Pritam Kumar </a:t>
            </a:r>
            <a:r>
              <a:rPr lang="en-IN" sz="2400" b="1" dirty="0" err="1">
                <a:latin typeface="Times New Roman" panose="02020603050405020304" pitchFamily="18" charset="0"/>
                <a:cs typeface="Times New Roman" panose="02020603050405020304" pitchFamily="18" charset="0"/>
              </a:rPr>
              <a:t>Charchi</a:t>
            </a:r>
            <a:endParaRPr lang="en-IN" sz="2400" b="1" dirty="0">
              <a:latin typeface="Times New Roman" panose="02020603050405020304" pitchFamily="18" charset="0"/>
              <a:cs typeface="Times New Roman" panose="02020603050405020304" pitchFamily="18" charset="0"/>
            </a:endParaRPr>
          </a:p>
          <a:p>
            <a:pPr algn="l">
              <a:lnSpc>
                <a:spcPct val="150000"/>
              </a:lnSpc>
            </a:pPr>
            <a:r>
              <a:rPr lang="en-IN" sz="2400" b="1" dirty="0">
                <a:latin typeface="Times New Roman" panose="02020603050405020304" pitchFamily="18" charset="0"/>
                <a:cs typeface="Times New Roman" panose="02020603050405020304" pitchFamily="18" charset="0"/>
              </a:rPr>
              <a:t>190804130037- Sri </a:t>
            </a:r>
            <a:r>
              <a:rPr lang="en-IN" sz="2400" b="1" dirty="0" err="1">
                <a:latin typeface="Times New Roman" panose="02020603050405020304" pitchFamily="18" charset="0"/>
                <a:cs typeface="Times New Roman" panose="02020603050405020304" pitchFamily="18" charset="0"/>
              </a:rPr>
              <a:t>Charan</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sai</a:t>
            </a:r>
            <a:endParaRPr lang="en-IN" sz="2400" b="1" dirty="0">
              <a:latin typeface="Times New Roman" panose="02020603050405020304" pitchFamily="18" charset="0"/>
              <a:cs typeface="Times New Roman" panose="02020603050405020304" pitchFamily="18" charset="0"/>
            </a:endParaRPr>
          </a:p>
          <a:p>
            <a:pPr algn="l">
              <a:lnSpc>
                <a:spcPct val="150000"/>
              </a:lnSpc>
            </a:pPr>
            <a:r>
              <a:rPr lang="en-IN" sz="2400" b="1" dirty="0">
                <a:latin typeface="Times New Roman" panose="02020603050405020304" pitchFamily="18" charset="0"/>
                <a:cs typeface="Times New Roman" panose="02020603050405020304" pitchFamily="18" charset="0"/>
              </a:rPr>
              <a:t>190804130056- Satya</a:t>
            </a:r>
          </a:p>
        </p:txBody>
      </p:sp>
      <p:sp>
        <p:nvSpPr>
          <p:cNvPr id="7" name="Title 1">
            <a:extLst>
              <a:ext uri="{FF2B5EF4-FFF2-40B4-BE49-F238E27FC236}">
                <a16:creationId xmlns:a16="http://schemas.microsoft.com/office/drawing/2014/main" id="{9A27D688-F956-4828-9E1F-74B4B879886C}"/>
              </a:ext>
            </a:extLst>
          </p:cNvPr>
          <p:cNvSpPr txBox="1">
            <a:spLocks/>
          </p:cNvSpPr>
          <p:nvPr/>
        </p:nvSpPr>
        <p:spPr>
          <a:xfrm>
            <a:off x="9014602" y="4281578"/>
            <a:ext cx="3105509" cy="129971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6000" b="0" i="0" kern="1200" cap="none">
                <a:solidFill>
                  <a:schemeClr val="tx1"/>
                </a:solidFill>
                <a:effectLst/>
                <a:latin typeface="+mj-lt"/>
                <a:ea typeface="+mj-ea"/>
                <a:cs typeface="+mj-cs"/>
              </a:defRPr>
            </a:lvl1pPr>
          </a:lstStyle>
          <a:p>
            <a:pPr algn="ctr">
              <a:lnSpc>
                <a:spcPct val="100000"/>
              </a:lnSpc>
            </a:pPr>
            <a:r>
              <a:rPr lang="en-IN" sz="2800" b="1" u="sng" dirty="0">
                <a:latin typeface="Times New Roman" panose="02020603050405020304" pitchFamily="18" charset="0"/>
                <a:cs typeface="Times New Roman" panose="02020603050405020304" pitchFamily="18" charset="0"/>
              </a:rPr>
              <a:t>Submitted to:-</a:t>
            </a:r>
          </a:p>
          <a:p>
            <a:pPr algn="ctr">
              <a:lnSpc>
                <a:spcPct val="100000"/>
              </a:lnSpc>
            </a:pPr>
            <a:r>
              <a:rPr lang="en-IN" sz="2800" b="1" dirty="0" err="1">
                <a:latin typeface="Times New Roman" panose="02020603050405020304" pitchFamily="18" charset="0"/>
                <a:cs typeface="Times New Roman" panose="02020603050405020304" pitchFamily="18" charset="0"/>
              </a:rPr>
              <a:t>Dr.</a:t>
            </a:r>
            <a:r>
              <a:rPr lang="en-IN" sz="2800" b="1" dirty="0">
                <a:latin typeface="Times New Roman" panose="02020603050405020304" pitchFamily="18" charset="0"/>
                <a:cs typeface="Times New Roman" panose="02020603050405020304" pitchFamily="18" charset="0"/>
              </a:rPr>
              <a:t> Anant Tamang</a:t>
            </a:r>
          </a:p>
          <a:p>
            <a:pPr algn="ctr">
              <a:lnSpc>
                <a:spcPct val="100000"/>
              </a:lnSpc>
            </a:pPr>
            <a:r>
              <a:rPr lang="en-IN" sz="2800" b="1" dirty="0">
                <a:latin typeface="Times New Roman" panose="02020603050405020304" pitchFamily="18" charset="0"/>
                <a:cs typeface="Times New Roman" panose="02020603050405020304" pitchFamily="18" charset="0"/>
              </a:rPr>
              <a:t>Asst. Professor</a:t>
            </a:r>
          </a:p>
        </p:txBody>
      </p:sp>
    </p:spTree>
    <p:extLst>
      <p:ext uri="{BB962C8B-B14F-4D97-AF65-F5344CB8AC3E}">
        <p14:creationId xmlns:p14="http://schemas.microsoft.com/office/powerpoint/2010/main" val="229455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AEE1-1ECE-400D-8A2D-FD125ACE3082}"/>
              </a:ext>
            </a:extLst>
          </p:cNvPr>
          <p:cNvSpPr>
            <a:spLocks noGrp="1"/>
          </p:cNvSpPr>
          <p:nvPr>
            <p:ph type="title"/>
          </p:nvPr>
        </p:nvSpPr>
        <p:spPr>
          <a:xfrm>
            <a:off x="2611804" y="679508"/>
            <a:ext cx="7958331" cy="880844"/>
          </a:xfrm>
        </p:spPr>
        <p:txBody>
          <a:bodyPr anchor="ctr">
            <a:normAutofit/>
          </a:bodyPr>
          <a:lstStyle/>
          <a:p>
            <a:pPr algn="ctr"/>
            <a:r>
              <a:rPr lang="en-IN" sz="4400" b="1" u="sng" dirty="0">
                <a:latin typeface="Times New Roman" panose="02020603050405020304" pitchFamily="18" charset="0"/>
                <a:cs typeface="Times New Roman" panose="02020603050405020304" pitchFamily="18" charset="0"/>
              </a:rPr>
              <a:t>Change in colour</a:t>
            </a:r>
          </a:p>
        </p:txBody>
      </p:sp>
      <p:sp>
        <p:nvSpPr>
          <p:cNvPr id="3" name="Content Placeholder 2">
            <a:extLst>
              <a:ext uri="{FF2B5EF4-FFF2-40B4-BE49-F238E27FC236}">
                <a16:creationId xmlns:a16="http://schemas.microsoft.com/office/drawing/2014/main" id="{8B1CE87A-4CCE-42DA-ADEF-14EA379B7187}"/>
              </a:ext>
            </a:extLst>
          </p:cNvPr>
          <p:cNvSpPr>
            <a:spLocks noGrp="1"/>
          </p:cNvSpPr>
          <p:nvPr>
            <p:ph idx="1"/>
          </p:nvPr>
        </p:nvSpPr>
        <p:spPr>
          <a:xfrm>
            <a:off x="2611804" y="2088859"/>
            <a:ext cx="8134493" cy="4089634"/>
          </a:xfrm>
        </p:spPr>
        <p:txBody>
          <a:bodyPr anchor="t">
            <a:noAutofit/>
          </a:bodyPr>
          <a:lstStyle/>
          <a:p>
            <a:pPr marL="6160" indent="0">
              <a:lnSpc>
                <a:spcPct val="100000"/>
              </a:lnSpc>
              <a:buNone/>
            </a:pPr>
            <a:r>
              <a:rPr lang="en-IN" sz="2200" b="1" i="0" dirty="0">
                <a:effectLst/>
                <a:latin typeface="Times New Roman" panose="02020603050405020304" pitchFamily="18" charset="0"/>
                <a:ea typeface="Times New Roman" panose="02020603050405020304" pitchFamily="18" charset="0"/>
                <a:cs typeface="Times New Roman" panose="02020603050405020304" pitchFamily="18" charset="0"/>
              </a:rPr>
              <a:t>Colour</a:t>
            </a:r>
            <a:r>
              <a:rPr lang="en-IN" sz="2200" b="0" i="0" dirty="0">
                <a:effectLst/>
                <a:latin typeface="Times New Roman" panose="02020603050405020304" pitchFamily="18" charset="0"/>
                <a:ea typeface="Times New Roman" panose="02020603050405020304" pitchFamily="18" charset="0"/>
                <a:cs typeface="Times New Roman" panose="02020603050405020304" pitchFamily="18" charset="0"/>
              </a:rPr>
              <a:t> change is one of the most common harvesting index practically utilized in many fruits and vegetables. </a:t>
            </a:r>
          </a:p>
          <a:p>
            <a:pPr marL="6160" indent="0">
              <a:lnSpc>
                <a:spcPct val="100000"/>
              </a:lnSpc>
              <a:buNone/>
            </a:pPr>
            <a:r>
              <a:rPr lang="en-IN" sz="2200" b="0" i="0" dirty="0">
                <a:effectLst/>
                <a:latin typeface="Times New Roman" panose="02020603050405020304" pitchFamily="18" charset="0"/>
                <a:ea typeface="Times New Roman" panose="02020603050405020304" pitchFamily="18" charset="0"/>
                <a:cs typeface="Times New Roman" panose="02020603050405020304" pitchFamily="18" charset="0"/>
              </a:rPr>
              <a:t>With the onset of maturity, the colour of fruits and vegetables changes due to the accumulation of various pigments </a:t>
            </a:r>
            <a:r>
              <a:rPr lang="en-IN" sz="2200" b="0" i="1" dirty="0">
                <a:effectLst/>
                <a:latin typeface="Times New Roman" panose="02020603050405020304" pitchFamily="18" charset="0"/>
                <a:ea typeface="Times New Roman" panose="02020603050405020304" pitchFamily="18" charset="0"/>
                <a:cs typeface="Times New Roman" panose="02020603050405020304" pitchFamily="18" charset="0"/>
              </a:rPr>
              <a:t>viz. </a:t>
            </a:r>
          </a:p>
          <a:p>
            <a:pPr>
              <a:lnSpc>
                <a:spcPct val="100000"/>
              </a:lnSpc>
              <a:buFont typeface="Arial" panose="020B0604020202020204" pitchFamily="34" charset="0"/>
              <a:buChar char="•"/>
            </a:pPr>
            <a:r>
              <a:rPr lang="en-IN" sz="2200" b="1" i="0" dirty="0">
                <a:effectLst/>
                <a:latin typeface="Times New Roman" panose="02020603050405020304" pitchFamily="18" charset="0"/>
                <a:ea typeface="Times New Roman" panose="02020603050405020304" pitchFamily="18" charset="0"/>
                <a:cs typeface="Times New Roman" panose="02020603050405020304" pitchFamily="18" charset="0"/>
              </a:rPr>
              <a:t>ß- carotene - </a:t>
            </a:r>
            <a:r>
              <a:rPr lang="en-IN" sz="2200" b="0" i="0" dirty="0">
                <a:effectLst/>
                <a:latin typeface="Times New Roman" panose="02020603050405020304" pitchFamily="18" charset="0"/>
                <a:ea typeface="Times New Roman" panose="02020603050405020304" pitchFamily="18" charset="0"/>
                <a:cs typeface="Times New Roman" panose="02020603050405020304" pitchFamily="18" charset="0"/>
              </a:rPr>
              <a:t>(mango, peach, plum, carrot), </a:t>
            </a:r>
          </a:p>
          <a:p>
            <a:pPr>
              <a:lnSpc>
                <a:spcPct val="100000"/>
              </a:lnSpc>
              <a:buFont typeface="Arial" panose="020B0604020202020204" pitchFamily="34" charset="0"/>
              <a:buChar char="•"/>
            </a:pPr>
            <a:r>
              <a:rPr lang="en-IN" sz="2200" b="1" dirty="0">
                <a:latin typeface="Times New Roman" panose="02020603050405020304" pitchFamily="18" charset="0"/>
                <a:ea typeface="Times New Roman" panose="02020603050405020304" pitchFamily="18" charset="0"/>
                <a:cs typeface="Times New Roman" panose="02020603050405020304" pitchFamily="18" charset="0"/>
              </a:rPr>
              <a:t>A</a:t>
            </a:r>
            <a:r>
              <a:rPr lang="en-IN" sz="2200" b="1" i="0" dirty="0">
                <a:effectLst/>
                <a:latin typeface="Times New Roman" panose="02020603050405020304" pitchFamily="18" charset="0"/>
                <a:ea typeface="Times New Roman" panose="02020603050405020304" pitchFamily="18" charset="0"/>
                <a:cs typeface="Times New Roman" panose="02020603050405020304" pitchFamily="18" charset="0"/>
              </a:rPr>
              <a:t>nthocyanin</a:t>
            </a:r>
            <a:r>
              <a:rPr lang="en-IN" sz="2200" b="0" i="0" dirty="0">
                <a:effectLst/>
                <a:latin typeface="Times New Roman" panose="02020603050405020304" pitchFamily="18" charset="0"/>
                <a:ea typeface="Times New Roman" panose="02020603050405020304" pitchFamily="18" charset="0"/>
                <a:cs typeface="Times New Roman" panose="02020603050405020304" pitchFamily="18" charset="0"/>
              </a:rPr>
              <a:t> - light red to blue (apple, strawberry, pomegranate,), </a:t>
            </a:r>
          </a:p>
          <a:p>
            <a:pPr>
              <a:lnSpc>
                <a:spcPct val="100000"/>
              </a:lnSpc>
              <a:buFont typeface="Arial" panose="020B0604020202020204" pitchFamily="34" charset="0"/>
              <a:buChar char="•"/>
            </a:pPr>
            <a:r>
              <a:rPr lang="en-IN" sz="2200" b="1" dirty="0">
                <a:latin typeface="Times New Roman" panose="02020603050405020304" pitchFamily="18" charset="0"/>
                <a:ea typeface="Times New Roman" panose="02020603050405020304" pitchFamily="18" charset="0"/>
                <a:cs typeface="Times New Roman" panose="02020603050405020304" pitchFamily="18" charset="0"/>
              </a:rPr>
              <a:t>L</a:t>
            </a:r>
            <a:r>
              <a:rPr lang="en-IN" sz="2200" b="1" i="0" dirty="0">
                <a:effectLst/>
                <a:latin typeface="Times New Roman" panose="02020603050405020304" pitchFamily="18" charset="0"/>
                <a:ea typeface="Times New Roman" panose="02020603050405020304" pitchFamily="18" charset="0"/>
                <a:cs typeface="Times New Roman" panose="02020603050405020304" pitchFamily="18" charset="0"/>
              </a:rPr>
              <a:t>ycopene</a:t>
            </a:r>
            <a:r>
              <a:rPr lang="en-IN" sz="2200" b="0" i="0" dirty="0">
                <a:effectLst/>
                <a:latin typeface="Times New Roman" panose="02020603050405020304" pitchFamily="18" charset="0"/>
                <a:ea typeface="Times New Roman" panose="02020603050405020304" pitchFamily="18" charset="0"/>
                <a:cs typeface="Times New Roman" panose="02020603050405020304" pitchFamily="18" charset="0"/>
              </a:rPr>
              <a:t> - (tomato, watermelon,)</a:t>
            </a:r>
          </a:p>
          <a:p>
            <a:pPr>
              <a:lnSpc>
                <a:spcPct val="100000"/>
              </a:lnSpc>
              <a:buFont typeface="Arial" panose="020B0604020202020204" pitchFamily="34" charset="0"/>
              <a:buChar char="•"/>
            </a:pPr>
            <a:r>
              <a:rPr lang="en-IN" sz="2200" b="1" dirty="0">
                <a:latin typeface="Times New Roman" panose="02020603050405020304" pitchFamily="18" charset="0"/>
                <a:ea typeface="Times New Roman" panose="02020603050405020304" pitchFamily="18" charset="0"/>
                <a:cs typeface="Times New Roman" panose="02020603050405020304" pitchFamily="18" charset="0"/>
              </a:rPr>
              <a:t>X</a:t>
            </a:r>
            <a:r>
              <a:rPr lang="en-IN" sz="2200" b="1" i="0" dirty="0">
                <a:effectLst/>
                <a:latin typeface="Times New Roman" panose="02020603050405020304" pitchFamily="18" charset="0"/>
                <a:ea typeface="Times New Roman" panose="02020603050405020304" pitchFamily="18" charset="0"/>
                <a:cs typeface="Times New Roman" panose="02020603050405020304" pitchFamily="18" charset="0"/>
              </a:rPr>
              <a:t>anthophyll</a:t>
            </a:r>
            <a:r>
              <a:rPr lang="en-IN" sz="2200" b="0" i="0" dirty="0">
                <a:effectLst/>
                <a:latin typeface="Times New Roman" panose="02020603050405020304" pitchFamily="18" charset="0"/>
                <a:ea typeface="Times New Roman" panose="02020603050405020304" pitchFamily="18" charset="0"/>
                <a:cs typeface="Times New Roman" panose="02020603050405020304" pitchFamily="18" charset="0"/>
              </a:rPr>
              <a:t> - (papaya), </a:t>
            </a:r>
          </a:p>
        </p:txBody>
      </p:sp>
    </p:spTree>
    <p:extLst>
      <p:ext uri="{BB962C8B-B14F-4D97-AF65-F5344CB8AC3E}">
        <p14:creationId xmlns:p14="http://schemas.microsoft.com/office/powerpoint/2010/main" val="1905515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35239-BFAE-46ED-9DF2-BA619FDC6054}"/>
              </a:ext>
            </a:extLst>
          </p:cNvPr>
          <p:cNvSpPr>
            <a:spLocks noGrp="1"/>
          </p:cNvSpPr>
          <p:nvPr>
            <p:ph type="title"/>
          </p:nvPr>
        </p:nvSpPr>
        <p:spPr>
          <a:xfrm>
            <a:off x="2611808" y="296328"/>
            <a:ext cx="8193211" cy="894909"/>
          </a:xfrm>
        </p:spPr>
        <p:txBody>
          <a:bodyPr anchor="ctr">
            <a:normAutofit/>
          </a:bodyPr>
          <a:lstStyle/>
          <a:p>
            <a:pPr algn="ctr"/>
            <a:r>
              <a:rPr lang="en-IN" sz="4400" b="1" u="sng" dirty="0">
                <a:effectLst/>
                <a:latin typeface="Times New Roman" panose="02020603050405020304" pitchFamily="18" charset="0"/>
                <a:ea typeface="Times New Roman" panose="02020603050405020304" pitchFamily="18" charset="0"/>
                <a:cs typeface="Times New Roman" panose="02020603050405020304" pitchFamily="18" charset="0"/>
              </a:rPr>
              <a:t>Organic Acid </a:t>
            </a:r>
            <a:endParaRPr lang="en-IN" sz="4000" u="sng" dirty="0"/>
          </a:p>
        </p:txBody>
      </p:sp>
      <p:sp>
        <p:nvSpPr>
          <p:cNvPr id="3" name="Content Placeholder 2">
            <a:extLst>
              <a:ext uri="{FF2B5EF4-FFF2-40B4-BE49-F238E27FC236}">
                <a16:creationId xmlns:a16="http://schemas.microsoft.com/office/drawing/2014/main" id="{14C932F6-D024-47E4-B611-990D8A3C8B15}"/>
              </a:ext>
            </a:extLst>
          </p:cNvPr>
          <p:cNvSpPr>
            <a:spLocks noGrp="1"/>
          </p:cNvSpPr>
          <p:nvPr>
            <p:ph idx="1"/>
          </p:nvPr>
        </p:nvSpPr>
        <p:spPr>
          <a:xfrm>
            <a:off x="2365695" y="1191237"/>
            <a:ext cx="8575947" cy="5452844"/>
          </a:xfrm>
        </p:spPr>
        <p:txBody>
          <a:bodyPr anchor="t">
            <a:noAutofit/>
          </a:bodyPr>
          <a:lstStyle/>
          <a:p>
            <a:pPr>
              <a:lnSpc>
                <a:spcPct val="100000"/>
              </a:lnSpc>
              <a:spcAft>
                <a:spcPts val="1000"/>
              </a:spcAft>
            </a:pPr>
            <a:r>
              <a:rPr lang="en-IN" b="0" i="0" dirty="0">
                <a:effectLst/>
                <a:latin typeface="Times New Roman" panose="02020603050405020304" pitchFamily="18" charset="0"/>
                <a:ea typeface="Times New Roman" panose="02020603050405020304" pitchFamily="18" charset="0"/>
                <a:cs typeface="Times New Roman" panose="02020603050405020304" pitchFamily="18" charset="0"/>
              </a:rPr>
              <a:t>Generally fruits are acidic in nature and vegetables are alkaline in nature (with exception of</a:t>
            </a:r>
            <a:r>
              <a:rPr lang="en-IN" b="0" i="0" dirty="0">
                <a:latin typeface="Times New Roman" panose="02020603050405020304" pitchFamily="18" charset="0"/>
                <a:ea typeface="Times New Roman" panose="02020603050405020304" pitchFamily="18" charset="0"/>
                <a:cs typeface="Times New Roman" panose="02020603050405020304" pitchFamily="18" charset="0"/>
              </a:rPr>
              <a:t> </a:t>
            </a:r>
            <a:r>
              <a:rPr lang="en-IN" b="0" i="0" dirty="0">
                <a:effectLst/>
                <a:latin typeface="Times New Roman" panose="02020603050405020304" pitchFamily="18" charset="0"/>
                <a:ea typeface="Times New Roman" panose="02020603050405020304" pitchFamily="18" charset="0"/>
                <a:cs typeface="Times New Roman" panose="02020603050405020304" pitchFamily="18" charset="0"/>
              </a:rPr>
              <a:t>tomato and rhubarb), as fruits contain greater amounts of organic acids.</a:t>
            </a:r>
          </a:p>
          <a:p>
            <a:pPr>
              <a:lnSpc>
                <a:spcPct val="100000"/>
              </a:lnSpc>
              <a:spcAft>
                <a:spcPts val="1000"/>
              </a:spcAft>
            </a:pPr>
            <a:r>
              <a:rPr lang="en-IN" b="0" i="0" dirty="0">
                <a:effectLst/>
                <a:latin typeface="Times New Roman" panose="02020603050405020304" pitchFamily="18" charset="0"/>
                <a:ea typeface="Times New Roman" panose="02020603050405020304" pitchFamily="18" charset="0"/>
                <a:cs typeface="Times New Roman" panose="02020603050405020304" pitchFamily="18" charset="0"/>
              </a:rPr>
              <a:t>The total acid content among fruits varies from 0.2 to 0.8 per cent approximately in pear juice and lime, respectively.</a:t>
            </a:r>
          </a:p>
          <a:p>
            <a:pPr>
              <a:lnSpc>
                <a:spcPct val="100000"/>
              </a:lnSpc>
              <a:spcAft>
                <a:spcPts val="1000"/>
              </a:spcAft>
            </a:pPr>
            <a:r>
              <a:rPr lang="en-IN" b="0" i="0" dirty="0">
                <a:effectLst/>
                <a:latin typeface="Times New Roman" panose="02020603050405020304" pitchFamily="18" charset="0"/>
                <a:ea typeface="Times New Roman" panose="02020603050405020304" pitchFamily="18" charset="0"/>
                <a:cs typeface="Times New Roman" panose="02020603050405020304" pitchFamily="18" charset="0"/>
              </a:rPr>
              <a:t>The major organic acids profoundly found in fruits include citric acid (mango,</a:t>
            </a:r>
            <a:r>
              <a:rPr lang="en-IN" b="0" i="0" dirty="0">
                <a:latin typeface="Times New Roman" panose="02020603050405020304" pitchFamily="18" charset="0"/>
                <a:ea typeface="Times New Roman" panose="02020603050405020304" pitchFamily="18" charset="0"/>
                <a:cs typeface="Times New Roman" panose="02020603050405020304" pitchFamily="18" charset="0"/>
              </a:rPr>
              <a:t> </a:t>
            </a:r>
            <a:r>
              <a:rPr lang="en-IN" b="0" i="0" dirty="0">
                <a:effectLst/>
                <a:latin typeface="Times New Roman" panose="02020603050405020304" pitchFamily="18" charset="0"/>
                <a:ea typeface="Times New Roman" panose="02020603050405020304" pitchFamily="18" charset="0"/>
                <a:cs typeface="Times New Roman" panose="02020603050405020304" pitchFamily="18" charset="0"/>
              </a:rPr>
              <a:t>guava, pineapple, citrus except sweet lime, pear, tomato), malic acid (apple, banana, cherry,</a:t>
            </a:r>
            <a:r>
              <a:rPr lang="en-IN" b="0" i="0" dirty="0">
                <a:latin typeface="Times New Roman" panose="02020603050405020304" pitchFamily="18" charset="0"/>
                <a:ea typeface="Times New Roman" panose="02020603050405020304" pitchFamily="18" charset="0"/>
                <a:cs typeface="Times New Roman" panose="02020603050405020304" pitchFamily="18" charset="0"/>
              </a:rPr>
              <a:t> </a:t>
            </a:r>
            <a:r>
              <a:rPr lang="en-IN" b="0" i="0" dirty="0">
                <a:effectLst/>
                <a:latin typeface="Times New Roman" panose="02020603050405020304" pitchFamily="18" charset="0"/>
                <a:ea typeface="Times New Roman" panose="02020603050405020304" pitchFamily="18" charset="0"/>
                <a:cs typeface="Times New Roman" panose="02020603050405020304" pitchFamily="18" charset="0"/>
              </a:rPr>
              <a:t>watermelon), tartaric acid (grape, tamarind), </a:t>
            </a:r>
            <a:r>
              <a:rPr lang="en-IN" b="0" i="0" dirty="0" err="1">
                <a:effectLst/>
                <a:latin typeface="Times New Roman" panose="02020603050405020304" pitchFamily="18" charset="0"/>
                <a:ea typeface="Times New Roman" panose="02020603050405020304" pitchFamily="18" charset="0"/>
                <a:cs typeface="Times New Roman" panose="02020603050405020304" pitchFamily="18" charset="0"/>
              </a:rPr>
              <a:t>quinic</a:t>
            </a:r>
            <a:r>
              <a:rPr lang="en-IN" b="0" i="0" dirty="0">
                <a:effectLst/>
                <a:latin typeface="Times New Roman" panose="02020603050405020304" pitchFamily="18" charset="0"/>
                <a:ea typeface="Times New Roman" panose="02020603050405020304" pitchFamily="18" charset="0"/>
                <a:cs typeface="Times New Roman" panose="02020603050405020304" pitchFamily="18" charset="0"/>
              </a:rPr>
              <a:t> acid (kiwifruit, blueberry) and ellagic acid (strawberry, jamun). </a:t>
            </a:r>
          </a:p>
          <a:p>
            <a:pPr>
              <a:lnSpc>
                <a:spcPct val="100000"/>
              </a:lnSpc>
              <a:spcAft>
                <a:spcPts val="1000"/>
              </a:spcAft>
            </a:pPr>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After reaching maturity</a:t>
            </a:r>
            <a:r>
              <a:rPr lang="en-IN"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dirty="0">
                <a:effectLst/>
                <a:latin typeface="Times New Roman" panose="02020603050405020304" pitchFamily="18" charset="0"/>
                <a:ea typeface="Times New Roman" panose="02020603050405020304" pitchFamily="18" charset="0"/>
                <a:cs typeface="Times New Roman" panose="02020603050405020304" pitchFamily="18" charset="0"/>
              </a:rPr>
              <a:t>the organic acid content of fruits decline gradually towards the fruit ripening phase (Kinase) except in banana and pineapple where the acid content remains high even after ripening.</a:t>
            </a:r>
            <a:r>
              <a:rPr lang="en-IN" b="0" i="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0000"/>
              </a:lnSpc>
              <a:spcAft>
                <a:spcPts val="1000"/>
              </a:spcAft>
            </a:pPr>
            <a:r>
              <a:rPr lang="en-IN" b="0" i="0" dirty="0">
                <a:effectLst/>
                <a:latin typeface="Times New Roman" panose="02020603050405020304" pitchFamily="18" charset="0"/>
                <a:ea typeface="Times New Roman" panose="02020603050405020304" pitchFamily="18" charset="0"/>
                <a:cs typeface="Times New Roman" panose="02020603050405020304" pitchFamily="18" charset="0"/>
              </a:rPr>
              <a:t>The fall in organic acid content after fruit maturity might be due to their reduced acid synthesizing ability, sugar translocation and dilution effect with increase in fruit volume.</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94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2C67-F272-4919-89F6-061A786B56C0}"/>
              </a:ext>
            </a:extLst>
          </p:cNvPr>
          <p:cNvSpPr>
            <a:spLocks noGrp="1"/>
          </p:cNvSpPr>
          <p:nvPr>
            <p:ph type="title"/>
          </p:nvPr>
        </p:nvSpPr>
        <p:spPr>
          <a:xfrm>
            <a:off x="2625790" y="479936"/>
            <a:ext cx="7958331" cy="1077229"/>
          </a:xfrm>
        </p:spPr>
        <p:txBody>
          <a:bodyPr anchor="ctr">
            <a:normAutofit/>
          </a:bodyPr>
          <a:lstStyle/>
          <a:p>
            <a:pPr algn="ctr"/>
            <a:r>
              <a:rPr lang="en-IN" sz="4800" u="sng" dirty="0">
                <a:effectLst/>
                <a:latin typeface="Times New Roman" panose="02020603050405020304" pitchFamily="18" charset="0"/>
                <a:ea typeface="Times New Roman" panose="02020603050405020304" pitchFamily="18" charset="0"/>
              </a:rPr>
              <a:t>Ascorbic acid</a:t>
            </a:r>
            <a:endParaRPr lang="en-IN" sz="4400"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4342052-AA05-498C-822B-9CEC181D28CD}"/>
              </a:ext>
            </a:extLst>
          </p:cNvPr>
          <p:cNvSpPr>
            <a:spLocks noGrp="1"/>
          </p:cNvSpPr>
          <p:nvPr>
            <p:ph idx="1"/>
          </p:nvPr>
        </p:nvSpPr>
        <p:spPr>
          <a:xfrm>
            <a:off x="2625790" y="1557165"/>
            <a:ext cx="7969516" cy="3997828"/>
          </a:xfrm>
        </p:spPr>
        <p:txBody>
          <a:bodyPr anchor="t"/>
          <a:lstStyle/>
          <a:p>
            <a:r>
              <a:rPr lang="en-IN" sz="1800" b="1" dirty="0">
                <a:effectLst/>
                <a:latin typeface="Times New Roman" panose="02020603050405020304" pitchFamily="18" charset="0"/>
                <a:ea typeface="Times New Roman" panose="02020603050405020304" pitchFamily="18" charset="0"/>
              </a:rPr>
              <a:t>A</a:t>
            </a:r>
            <a:r>
              <a:rPr lang="en-IN" sz="1800" dirty="0">
                <a:effectLst/>
                <a:latin typeface="Times New Roman" panose="02020603050405020304" pitchFamily="18" charset="0"/>
                <a:ea typeface="Times New Roman" panose="02020603050405020304" pitchFamily="18" charset="0"/>
              </a:rPr>
              <a:t>scorbic acid (Vitamin C) is the naturally occurring acid in fruits. Ascorbic acid has important antioxidant and metabolic functions in plants and animals in the form of vitamin C. </a:t>
            </a:r>
          </a:p>
          <a:p>
            <a:r>
              <a:rPr lang="en-IN" sz="1800" dirty="0">
                <a:effectLst/>
                <a:latin typeface="Times New Roman" panose="02020603050405020304" pitchFamily="18" charset="0"/>
                <a:ea typeface="Times New Roman" panose="02020603050405020304" pitchFamily="18" charset="0"/>
              </a:rPr>
              <a:t>A gradual rise in ascorbic acid content with fruit growth has been observed and the levels decline with the advancement of maturity and onset of fruit ripening and postharvest handling.</a:t>
            </a:r>
          </a:p>
          <a:p>
            <a:r>
              <a:rPr lang="en-IN" sz="1800" dirty="0">
                <a:effectLst/>
                <a:latin typeface="Times New Roman" panose="02020603050405020304" pitchFamily="18" charset="0"/>
                <a:ea typeface="Times New Roman" panose="02020603050405020304" pitchFamily="18" charset="0"/>
              </a:rPr>
              <a:t>The increase in vitamin C content during the ripening is due to increase in the synthesis of some metabolic intermediates that promote synthesis of precursors for vitamin C</a:t>
            </a:r>
            <a:endParaRPr lang="en-IN" dirty="0"/>
          </a:p>
        </p:txBody>
      </p:sp>
    </p:spTree>
    <p:extLst>
      <p:ext uri="{BB962C8B-B14F-4D97-AF65-F5344CB8AC3E}">
        <p14:creationId xmlns:p14="http://schemas.microsoft.com/office/powerpoint/2010/main" val="217471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4646B-07D1-43C2-B4B8-F3E0FCD3A72D}"/>
              </a:ext>
            </a:extLst>
          </p:cNvPr>
          <p:cNvSpPr>
            <a:spLocks noGrp="1"/>
          </p:cNvSpPr>
          <p:nvPr>
            <p:ph type="title"/>
          </p:nvPr>
        </p:nvSpPr>
        <p:spPr>
          <a:xfrm>
            <a:off x="2611808" y="297808"/>
            <a:ext cx="7958331" cy="738231"/>
          </a:xfrm>
        </p:spPr>
        <p:txBody>
          <a:bodyPr anchor="ctr">
            <a:noAutofit/>
          </a:bodyPr>
          <a:lstStyle/>
          <a:p>
            <a:pPr algn="ctr"/>
            <a:r>
              <a:rPr lang="en-IN" sz="4800" b="1" u="sng" dirty="0">
                <a:effectLst/>
                <a:latin typeface="Times New Roman" panose="02020603050405020304" pitchFamily="18" charset="0"/>
                <a:ea typeface="Times New Roman" panose="02020603050405020304" pitchFamily="18" charset="0"/>
              </a:rPr>
              <a:t>Starch</a:t>
            </a:r>
            <a:endParaRPr lang="en-IN" sz="4800"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91A3A38-654B-4E46-8D5C-E24F6C9FA7F4}"/>
              </a:ext>
            </a:extLst>
          </p:cNvPr>
          <p:cNvSpPr>
            <a:spLocks noGrp="1"/>
          </p:cNvSpPr>
          <p:nvPr>
            <p:ph idx="1"/>
          </p:nvPr>
        </p:nvSpPr>
        <p:spPr>
          <a:xfrm>
            <a:off x="2611808" y="1166072"/>
            <a:ext cx="8120121" cy="5394120"/>
          </a:xfrm>
        </p:spPr>
        <p:txBody>
          <a:bodyPr anchor="t">
            <a:noAutofit/>
          </a:bodyPr>
          <a:lstStyle/>
          <a:p>
            <a:r>
              <a:rPr lang="en-IN" dirty="0">
                <a:effectLst/>
                <a:latin typeface="Times New Roman" panose="02020603050405020304" pitchFamily="18" charset="0"/>
                <a:ea typeface="Times New Roman" panose="02020603050405020304" pitchFamily="18" charset="0"/>
              </a:rPr>
              <a:t>Based on the type of fruit and its place of ripening (on/off the plant), their inner sugar levels tend to raise, attributing to their importation from the parent plant or mobilization of starch within the fruit. </a:t>
            </a:r>
          </a:p>
          <a:p>
            <a:r>
              <a:rPr lang="en-IN" dirty="0">
                <a:effectLst/>
                <a:latin typeface="Times New Roman" panose="02020603050405020304" pitchFamily="18" charset="0"/>
                <a:ea typeface="Times New Roman" panose="02020603050405020304" pitchFamily="18" charset="0"/>
              </a:rPr>
              <a:t>As </a:t>
            </a:r>
            <a:r>
              <a:rPr lang="en-IN" b="0" i="0" dirty="0">
                <a:effectLst/>
                <a:latin typeface="Times New Roman" panose="02020603050405020304" pitchFamily="18" charset="0"/>
                <a:ea typeface="Times New Roman" panose="02020603050405020304" pitchFamily="18" charset="0"/>
              </a:rPr>
              <a:t>maturity progresses, the starch reserves get hydrolysed into sugars (glucose, fructose or sucrose) (Amylase) and this is considered as a distinctive event during fruit ripening. </a:t>
            </a:r>
          </a:p>
          <a:p>
            <a:r>
              <a:rPr lang="en-IN" b="0" i="0" dirty="0">
                <a:effectLst/>
                <a:latin typeface="Times New Roman" panose="02020603050405020304" pitchFamily="18" charset="0"/>
                <a:ea typeface="Times New Roman" panose="02020603050405020304" pitchFamily="18" charset="0"/>
              </a:rPr>
              <a:t>Further the complex sugars </a:t>
            </a:r>
            <a:r>
              <a:rPr lang="en-IN" b="0" i="1" dirty="0">
                <a:effectLst/>
                <a:latin typeface="Times New Roman" panose="02020603050405020304" pitchFamily="18" charset="0"/>
                <a:ea typeface="Times New Roman" panose="02020603050405020304" pitchFamily="18" charset="0"/>
              </a:rPr>
              <a:t>viz</a:t>
            </a:r>
            <a:r>
              <a:rPr lang="en-IN" b="0" i="0" dirty="0">
                <a:effectLst/>
                <a:latin typeface="Times New Roman" panose="02020603050405020304" pitchFamily="18" charset="0"/>
                <a:ea typeface="Times New Roman" panose="02020603050405020304" pitchFamily="18" charset="0"/>
              </a:rPr>
              <a:t>. sucrose is broken down into simple sugars </a:t>
            </a:r>
            <a:r>
              <a:rPr lang="en-IN" b="0" i="1" dirty="0">
                <a:effectLst/>
                <a:latin typeface="Times New Roman" panose="02020603050405020304" pitchFamily="18" charset="0"/>
                <a:ea typeface="Times New Roman" panose="02020603050405020304" pitchFamily="18" charset="0"/>
              </a:rPr>
              <a:t>viz</a:t>
            </a:r>
            <a:r>
              <a:rPr lang="en-IN" b="0" i="0" dirty="0">
                <a:effectLst/>
                <a:latin typeface="Times New Roman" panose="02020603050405020304" pitchFamily="18" charset="0"/>
                <a:ea typeface="Times New Roman" panose="02020603050405020304" pitchFamily="18" charset="0"/>
              </a:rPr>
              <a:t>. glucose and fructose with the catalytic action of enzyme </a:t>
            </a:r>
            <a:r>
              <a:rPr lang="en-IN" b="0" i="1" dirty="0">
                <a:effectLst/>
                <a:latin typeface="Times New Roman" panose="02020603050405020304" pitchFamily="18" charset="0"/>
                <a:ea typeface="Times New Roman" panose="02020603050405020304" pitchFamily="18" charset="0"/>
              </a:rPr>
              <a:t>invertase.</a:t>
            </a:r>
          </a:p>
          <a:p>
            <a:r>
              <a:rPr lang="en-IN" b="0" i="0" dirty="0">
                <a:effectLst/>
                <a:latin typeface="Times New Roman" panose="02020603050405020304" pitchFamily="18" charset="0"/>
                <a:ea typeface="Times New Roman" panose="02020603050405020304" pitchFamily="18" charset="0"/>
              </a:rPr>
              <a:t>In pea, the higher sucrose content is noticed in fresh immature stage and gets converted into starch with the attainment of maturity.</a:t>
            </a:r>
          </a:p>
          <a:p>
            <a:r>
              <a:rPr lang="en-IN" b="0" i="0" dirty="0">
                <a:effectLst/>
                <a:latin typeface="Times New Roman" panose="02020603050405020304" pitchFamily="18" charset="0"/>
                <a:ea typeface="Times New Roman" panose="02020603050405020304" pitchFamily="18" charset="0"/>
                <a:cs typeface="Times New Roman" panose="02020603050405020304" pitchFamily="18" charset="0"/>
              </a:rPr>
              <a:t>Starch content decreases progressively throughout the post climacteric ripening stages in banana fruit which is accompanied by progressive increase in soluble sugars.</a:t>
            </a:r>
            <a:endParaRPr lang="en-IN"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73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BEDD-C7DB-4D55-8B31-1FB738EAF521}"/>
              </a:ext>
            </a:extLst>
          </p:cNvPr>
          <p:cNvSpPr>
            <a:spLocks noGrp="1"/>
          </p:cNvSpPr>
          <p:nvPr>
            <p:ph type="title"/>
          </p:nvPr>
        </p:nvSpPr>
        <p:spPr>
          <a:xfrm>
            <a:off x="2593613" y="356532"/>
            <a:ext cx="8428104" cy="1077229"/>
          </a:xfrm>
        </p:spPr>
        <p:txBody>
          <a:bodyPr anchor="ctr">
            <a:normAutofit/>
          </a:bodyPr>
          <a:lstStyle/>
          <a:p>
            <a:pPr algn="ctr"/>
            <a:r>
              <a:rPr lang="en-US" sz="4800" b="1" u="sng" dirty="0">
                <a:latin typeface="Times New Roman" panose="02020603050405020304" pitchFamily="18" charset="0"/>
                <a:cs typeface="Times New Roman" panose="02020603050405020304" pitchFamily="18" charset="0"/>
              </a:rPr>
              <a:t>Increase in activity of enzymes</a:t>
            </a:r>
            <a:endParaRPr lang="en-IN" sz="4800" u="sng" dirty="0"/>
          </a:p>
        </p:txBody>
      </p:sp>
      <p:pic>
        <p:nvPicPr>
          <p:cNvPr id="5" name="Content Placeholder 4">
            <a:extLst>
              <a:ext uri="{FF2B5EF4-FFF2-40B4-BE49-F238E27FC236}">
                <a16:creationId xmlns:a16="http://schemas.microsoft.com/office/drawing/2014/main" id="{9E98B9F5-6C95-4CE3-AD33-EE23091B7261}"/>
              </a:ext>
            </a:extLst>
          </p:cNvPr>
          <p:cNvPicPr>
            <a:picLocks noGrp="1" noChangeAspect="1"/>
          </p:cNvPicPr>
          <p:nvPr>
            <p:ph idx="1"/>
          </p:nvPr>
        </p:nvPicPr>
        <p:blipFill>
          <a:blip r:embed="rId2"/>
          <a:stretch>
            <a:fillRect/>
          </a:stretch>
        </p:blipFill>
        <p:spPr>
          <a:xfrm>
            <a:off x="2801923" y="1728132"/>
            <a:ext cx="8011485" cy="4773336"/>
          </a:xfrm>
        </p:spPr>
      </p:pic>
    </p:spTree>
    <p:extLst>
      <p:ext uri="{BB962C8B-B14F-4D97-AF65-F5344CB8AC3E}">
        <p14:creationId xmlns:p14="http://schemas.microsoft.com/office/powerpoint/2010/main" val="2830071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3BA101-2CF0-4A05-9D64-959064FC08A7}"/>
              </a:ext>
            </a:extLst>
          </p:cNvPr>
          <p:cNvPicPr>
            <a:picLocks noChangeAspect="1"/>
          </p:cNvPicPr>
          <p:nvPr/>
        </p:nvPicPr>
        <p:blipFill>
          <a:blip r:embed="rId2"/>
          <a:stretch>
            <a:fillRect/>
          </a:stretch>
        </p:blipFill>
        <p:spPr>
          <a:xfrm>
            <a:off x="1812298" y="654341"/>
            <a:ext cx="8690719" cy="5670958"/>
          </a:xfrm>
          <a:prstGeom prst="rect">
            <a:avLst/>
          </a:prstGeom>
        </p:spPr>
      </p:pic>
    </p:spTree>
    <p:extLst>
      <p:ext uri="{BB962C8B-B14F-4D97-AF65-F5344CB8AC3E}">
        <p14:creationId xmlns:p14="http://schemas.microsoft.com/office/powerpoint/2010/main" val="876234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FCD6CC-37E4-4AA2-8FE1-DB75D2CCAE44}"/>
              </a:ext>
            </a:extLst>
          </p:cNvPr>
          <p:cNvPicPr>
            <a:picLocks noChangeAspect="1"/>
          </p:cNvPicPr>
          <p:nvPr/>
        </p:nvPicPr>
        <p:blipFill>
          <a:blip r:embed="rId2"/>
          <a:stretch>
            <a:fillRect/>
          </a:stretch>
        </p:blipFill>
        <p:spPr>
          <a:xfrm>
            <a:off x="3095538" y="1029675"/>
            <a:ext cx="6820248" cy="45993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42715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12DA4-A455-4355-BE3C-30117951A706}"/>
              </a:ext>
            </a:extLst>
          </p:cNvPr>
          <p:cNvSpPr>
            <a:spLocks noGrp="1"/>
          </p:cNvSpPr>
          <p:nvPr>
            <p:ph type="title"/>
          </p:nvPr>
        </p:nvSpPr>
        <p:spPr>
          <a:xfrm>
            <a:off x="2432809" y="526448"/>
            <a:ext cx="8377453" cy="1088332"/>
          </a:xfrm>
        </p:spPr>
        <p:txBody>
          <a:bodyPr anchor="ctr">
            <a:normAutofit/>
          </a:bodyPr>
          <a:lstStyle/>
          <a:p>
            <a:pPr algn="ctr"/>
            <a:r>
              <a:rPr lang="en-IN" sz="4000" b="1" i="0" u="sng" strike="noStrike" baseline="0" dirty="0">
                <a:latin typeface="Times New Roman" panose="02020603050405020304" pitchFamily="18" charset="0"/>
              </a:rPr>
              <a:t>INTRODUCTION</a:t>
            </a:r>
            <a:endParaRPr lang="en-IN" sz="3600" u="sng" dirty="0"/>
          </a:p>
        </p:txBody>
      </p:sp>
      <p:sp>
        <p:nvSpPr>
          <p:cNvPr id="3" name="Content Placeholder 2">
            <a:extLst>
              <a:ext uri="{FF2B5EF4-FFF2-40B4-BE49-F238E27FC236}">
                <a16:creationId xmlns:a16="http://schemas.microsoft.com/office/drawing/2014/main" id="{D91C7A50-609E-41E0-A486-17A104AED86C}"/>
              </a:ext>
            </a:extLst>
          </p:cNvPr>
          <p:cNvSpPr>
            <a:spLocks noGrp="1"/>
          </p:cNvSpPr>
          <p:nvPr>
            <p:ph idx="1"/>
          </p:nvPr>
        </p:nvSpPr>
        <p:spPr>
          <a:xfrm>
            <a:off x="2432809" y="1744889"/>
            <a:ext cx="8377454" cy="4474519"/>
          </a:xfrm>
        </p:spPr>
        <p:txBody>
          <a:bodyPr anchor="t">
            <a:normAutofit/>
          </a:bodyPr>
          <a:lstStyle/>
          <a:p>
            <a:pPr algn="l">
              <a:buFont typeface="Arial" panose="020B0604020202020204" pitchFamily="34" charset="0"/>
              <a:buChar char="•"/>
            </a:pPr>
            <a:r>
              <a:rPr lang="en-US" sz="2400" b="0" i="0" u="none" strike="noStrike" baseline="0" dirty="0">
                <a:latin typeface="Times New Roman" panose="02020603050405020304" pitchFamily="18" charset="0"/>
              </a:rPr>
              <a:t>Ripening is the process by which fruits attain their desirable flavor, quality, color, palatable nature and other textural properties.</a:t>
            </a:r>
          </a:p>
          <a:p>
            <a:pPr algn="l">
              <a:buFont typeface="Arial" panose="020B0604020202020204" pitchFamily="34" charset="0"/>
              <a:buChar char="•"/>
            </a:pPr>
            <a:r>
              <a:rPr lang="en-US" sz="2400" b="0" i="0" u="none" strike="noStrike" baseline="0" dirty="0">
                <a:latin typeface="Times New Roman" panose="02020603050405020304" pitchFamily="18" charset="0"/>
              </a:rPr>
              <a:t>Ripening is a phase of qualitative change which occurs in fruits particularly, after completion of maturation, during which the fruit becomes acceptable for consumption in terms of taste and </a:t>
            </a:r>
            <a:r>
              <a:rPr lang="en-US" sz="2400" b="0" i="0" u="none" strike="noStrike" baseline="0" dirty="0" err="1">
                <a:latin typeface="Times New Roman" panose="02020603050405020304" pitchFamily="18" charset="0"/>
              </a:rPr>
              <a:t>flavour</a:t>
            </a:r>
            <a:r>
              <a:rPr lang="en-US" sz="2400" b="0" i="0" u="none" strike="noStrike" baseline="0" dirty="0">
                <a:latin typeface="Times New Roman" panose="02020603050405020304" pitchFamily="18" charset="0"/>
              </a:rPr>
              <a:t>.</a:t>
            </a:r>
          </a:p>
          <a:p>
            <a:pPr algn="l">
              <a:buFont typeface="Arial" panose="020B0604020202020204" pitchFamily="34" charset="0"/>
              <a:buChar char="•"/>
            </a:pPr>
            <a:r>
              <a:rPr lang="en-US" sz="2400" b="0" i="0" u="none" strike="noStrike" baseline="0" dirty="0">
                <a:latin typeface="Times New Roman" panose="02020603050405020304" pitchFamily="18" charset="0"/>
              </a:rPr>
              <a:t>Ripening occur during the later stages of maturation and is the first stage of senescence.</a:t>
            </a:r>
            <a:endParaRPr lang="en-IN" sz="2400" b="0" i="1" u="none" strike="noStrike" baseline="0" dirty="0">
              <a:latin typeface="Times New Roman" panose="02020603050405020304" pitchFamily="18" charset="0"/>
            </a:endParaRPr>
          </a:p>
        </p:txBody>
      </p:sp>
    </p:spTree>
    <p:extLst>
      <p:ext uri="{BB962C8B-B14F-4D97-AF65-F5344CB8AC3E}">
        <p14:creationId xmlns:p14="http://schemas.microsoft.com/office/powerpoint/2010/main" val="4125245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A54F6-644F-4520-9F2F-7A613B87082A}"/>
              </a:ext>
            </a:extLst>
          </p:cNvPr>
          <p:cNvSpPr>
            <a:spLocks noGrp="1"/>
          </p:cNvSpPr>
          <p:nvPr>
            <p:ph type="title"/>
          </p:nvPr>
        </p:nvSpPr>
        <p:spPr>
          <a:xfrm>
            <a:off x="2611807" y="371127"/>
            <a:ext cx="8300607" cy="1345530"/>
          </a:xfrm>
        </p:spPr>
        <p:txBody>
          <a:bodyPr anchor="ctr">
            <a:noAutofit/>
          </a:bodyPr>
          <a:lstStyle/>
          <a:p>
            <a:pPr algn="ctr"/>
            <a:r>
              <a:rPr lang="en-IN" sz="4400" b="1" u="sng" dirty="0">
                <a:latin typeface="Times New Roman" panose="02020603050405020304" pitchFamily="18" charset="0"/>
                <a:cs typeface="Times New Roman" panose="02020603050405020304" pitchFamily="18" charset="0"/>
              </a:rPr>
              <a:t>Summary of changes during ripening:</a:t>
            </a:r>
          </a:p>
        </p:txBody>
      </p:sp>
      <p:sp>
        <p:nvSpPr>
          <p:cNvPr id="3" name="Content Placeholder 2">
            <a:extLst>
              <a:ext uri="{FF2B5EF4-FFF2-40B4-BE49-F238E27FC236}">
                <a16:creationId xmlns:a16="http://schemas.microsoft.com/office/drawing/2014/main" id="{D02D3712-05BA-4647-A0F6-B236C2AF4258}"/>
              </a:ext>
            </a:extLst>
          </p:cNvPr>
          <p:cNvSpPr>
            <a:spLocks noGrp="1"/>
          </p:cNvSpPr>
          <p:nvPr>
            <p:ph idx="1"/>
          </p:nvPr>
        </p:nvSpPr>
        <p:spPr>
          <a:xfrm>
            <a:off x="2611807" y="1785668"/>
            <a:ext cx="7958331" cy="4701206"/>
          </a:xfrm>
        </p:spPr>
        <p:txBody>
          <a:bodyPr anchor="t">
            <a:normAutofit/>
          </a:bodyPr>
          <a:lstStyle/>
          <a:p>
            <a:pPr algn="l"/>
            <a:r>
              <a:rPr lang="en-US" b="1" i="0" u="none" strike="noStrike" baseline="0" dirty="0">
                <a:latin typeface="Times New Roman" panose="02020603050405020304" pitchFamily="18" charset="0"/>
                <a:cs typeface="Times New Roman" panose="02020603050405020304" pitchFamily="18" charset="0"/>
              </a:rPr>
              <a:t>Increase in rate of respiration.</a:t>
            </a:r>
          </a:p>
          <a:p>
            <a:pPr algn="l"/>
            <a:r>
              <a:rPr lang="en-US" b="1" dirty="0">
                <a:latin typeface="Times New Roman" panose="02020603050405020304" pitchFamily="18" charset="0"/>
                <a:cs typeface="Times New Roman" panose="02020603050405020304" pitchFamily="18" charset="0"/>
              </a:rPr>
              <a:t>Hormonal changes – Ethylene.</a:t>
            </a:r>
            <a:endParaRPr lang="en-US" b="1" i="0" u="none" strike="noStrike" baseline="0" dirty="0">
              <a:latin typeface="Times New Roman" panose="02020603050405020304" pitchFamily="18" charset="0"/>
              <a:cs typeface="Times New Roman" panose="02020603050405020304" pitchFamily="18" charset="0"/>
            </a:endParaRPr>
          </a:p>
          <a:p>
            <a:pPr algn="l"/>
            <a:r>
              <a:rPr lang="en-US" b="1" dirty="0">
                <a:latin typeface="Times New Roman" panose="02020603050405020304" pitchFamily="18" charset="0"/>
                <a:cs typeface="Times New Roman" panose="02020603050405020304" pitchFamily="18" charset="0"/>
              </a:rPr>
              <a:t>Change in chlorophyll content.</a:t>
            </a:r>
          </a:p>
          <a:p>
            <a:pPr algn="l"/>
            <a:r>
              <a:rPr lang="en-US" b="1" dirty="0">
                <a:latin typeface="Times New Roman" panose="02020603050405020304" pitchFamily="18" charset="0"/>
                <a:cs typeface="Times New Roman" panose="02020603050405020304" pitchFamily="18" charset="0"/>
              </a:rPr>
              <a:t>Synthesis of carotenoids, anthocyanin, xanthophyll.</a:t>
            </a:r>
          </a:p>
          <a:p>
            <a:pPr algn="l"/>
            <a:r>
              <a:rPr lang="en-US" b="1" dirty="0">
                <a:latin typeface="Times New Roman" panose="02020603050405020304" pitchFamily="18" charset="0"/>
                <a:cs typeface="Times New Roman" panose="02020603050405020304" pitchFamily="18" charset="0"/>
              </a:rPr>
              <a:t>Increase in activity of enzymes.</a:t>
            </a:r>
          </a:p>
          <a:p>
            <a:pPr algn="l"/>
            <a:r>
              <a:rPr lang="en-US" b="1" dirty="0">
                <a:latin typeface="Times New Roman" panose="02020603050405020304" pitchFamily="18" charset="0"/>
                <a:cs typeface="Times New Roman" panose="02020603050405020304" pitchFamily="18" charset="0"/>
              </a:rPr>
              <a:t>Synthesis of volatile compounds.</a:t>
            </a:r>
          </a:p>
          <a:p>
            <a:pPr algn="l"/>
            <a:r>
              <a:rPr lang="en-US" b="1" i="0" u="none" strike="noStrike" baseline="0" dirty="0">
                <a:latin typeface="Times New Roman" panose="02020603050405020304" pitchFamily="18" charset="0"/>
                <a:cs typeface="Times New Roman" panose="02020603050405020304" pitchFamily="18" charset="0"/>
              </a:rPr>
              <a:t>Conversion of starch to sugar.</a:t>
            </a:r>
          </a:p>
          <a:p>
            <a:pPr algn="l"/>
            <a:r>
              <a:rPr lang="en-IN" b="1" i="0" u="none" strike="noStrike" baseline="0" dirty="0">
                <a:latin typeface="Times New Roman" panose="02020603050405020304" pitchFamily="18" charset="0"/>
                <a:cs typeface="Times New Roman" panose="02020603050405020304" pitchFamily="18" charset="0"/>
              </a:rPr>
              <a:t>Change in colour and texture. (Softness)</a:t>
            </a:r>
          </a:p>
          <a:p>
            <a:pPr algn="l"/>
            <a:r>
              <a:rPr lang="en-IN" b="1" dirty="0">
                <a:latin typeface="Times New Roman" panose="02020603050405020304" pitchFamily="18" charset="0"/>
                <a:cs typeface="Times New Roman" panose="02020603050405020304" pitchFamily="18" charset="0"/>
              </a:rPr>
              <a:t>Change in aroma ,taste and flavour.</a:t>
            </a:r>
          </a:p>
        </p:txBody>
      </p:sp>
    </p:spTree>
    <p:extLst>
      <p:ext uri="{BB962C8B-B14F-4D97-AF65-F5344CB8AC3E}">
        <p14:creationId xmlns:p14="http://schemas.microsoft.com/office/powerpoint/2010/main" val="254927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546C003-9042-4D54-B114-5FED44EF8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078" y="484464"/>
            <a:ext cx="8766495" cy="5889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483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E129F1-5F23-4BD4-BAE0-BC5B586E5ED9}"/>
              </a:ext>
            </a:extLst>
          </p:cNvPr>
          <p:cNvSpPr>
            <a:spLocks noGrp="1"/>
          </p:cNvSpPr>
          <p:nvPr>
            <p:ph type="title"/>
          </p:nvPr>
        </p:nvSpPr>
        <p:spPr>
          <a:xfrm>
            <a:off x="1971210" y="218116"/>
            <a:ext cx="8984812" cy="839962"/>
          </a:xfrm>
        </p:spPr>
        <p:txBody>
          <a:bodyPr anchor="ctr">
            <a:normAutofit/>
          </a:bodyPr>
          <a:lstStyle/>
          <a:p>
            <a:pPr algn="ctr"/>
            <a:r>
              <a:rPr lang="en-US" sz="4400" b="1" u="sng" dirty="0">
                <a:latin typeface="Times New Roman" panose="02020603050405020304" pitchFamily="18" charset="0"/>
                <a:cs typeface="Times New Roman" panose="02020603050405020304" pitchFamily="18" charset="0"/>
              </a:rPr>
              <a:t>Hormonal changes – Ethylene</a:t>
            </a:r>
            <a:endParaRPr lang="en-IN" sz="4400" dirty="0"/>
          </a:p>
        </p:txBody>
      </p:sp>
      <p:sp>
        <p:nvSpPr>
          <p:cNvPr id="4" name="Text Placeholder 3">
            <a:extLst>
              <a:ext uri="{FF2B5EF4-FFF2-40B4-BE49-F238E27FC236}">
                <a16:creationId xmlns:a16="http://schemas.microsoft.com/office/drawing/2014/main" id="{932D50BC-8035-4E66-9779-DC278C8D4F74}"/>
              </a:ext>
            </a:extLst>
          </p:cNvPr>
          <p:cNvSpPr>
            <a:spLocks noGrp="1"/>
          </p:cNvSpPr>
          <p:nvPr>
            <p:ph type="body" sz="half" idx="2"/>
          </p:nvPr>
        </p:nvSpPr>
        <p:spPr>
          <a:xfrm>
            <a:off x="1971209" y="1058078"/>
            <a:ext cx="4354089" cy="5581806"/>
          </a:xfrm>
        </p:spPr>
        <p:txBody>
          <a:bodyPr>
            <a:noAutofit/>
          </a:bodyPr>
          <a:lstStyle/>
          <a:p>
            <a:pPr marL="342900" indent="-342900" algn="l">
              <a:buFont typeface="Arial" panose="020B0604020202020204" pitchFamily="34" charset="0"/>
              <a:buChar char="•"/>
            </a:pPr>
            <a:r>
              <a:rPr lang="en-US" b="0" i="0" u="none" strike="noStrike" baseline="0" dirty="0">
                <a:latin typeface="Times New Roman" panose="02020603050405020304" pitchFamily="18" charset="0"/>
              </a:rPr>
              <a:t>Ethylene is a natural plant hormone released by all plant tissues and </a:t>
            </a:r>
            <a:r>
              <a:rPr lang="en-IN" b="0" i="0" u="none" strike="noStrike" baseline="0" dirty="0">
                <a:latin typeface="Times New Roman" panose="02020603050405020304" pitchFamily="18" charset="0"/>
              </a:rPr>
              <a:t>microorganisms.</a:t>
            </a:r>
          </a:p>
          <a:p>
            <a:pPr marL="342900" indent="-342900" algn="l">
              <a:buFont typeface="Arial" panose="020B0604020202020204" pitchFamily="34" charset="0"/>
              <a:buChar char="•"/>
            </a:pPr>
            <a:r>
              <a:rPr lang="en-IN" dirty="0">
                <a:latin typeface="Times New Roman" panose="02020603050405020304" pitchFamily="18" charset="0"/>
              </a:rPr>
              <a:t>Ethylene is a naturally occurring ripening hormone.</a:t>
            </a:r>
          </a:p>
          <a:p>
            <a:pPr marL="342900" indent="-342900" algn="l">
              <a:buFont typeface="Arial" panose="020B0604020202020204" pitchFamily="34" charset="0"/>
              <a:buChar char="•"/>
            </a:pPr>
            <a:r>
              <a:rPr lang="en-IN" b="0" i="0" u="none" strike="noStrike" baseline="0" dirty="0">
                <a:latin typeface="Times New Roman" panose="02020603050405020304" pitchFamily="18" charset="0"/>
              </a:rPr>
              <a:t>Eve</a:t>
            </a:r>
            <a:r>
              <a:rPr lang="en-IN" dirty="0">
                <a:latin typeface="Times New Roman" panose="02020603050405020304" pitchFamily="18" charset="0"/>
              </a:rPr>
              <a:t>n at minute quantities it stimulates ripening activity, induces ripening.</a:t>
            </a:r>
          </a:p>
          <a:p>
            <a:pPr marL="342900" indent="-342900" algn="l">
              <a:buFont typeface="Arial" panose="020B0604020202020204" pitchFamily="34" charset="0"/>
              <a:buChar char="•"/>
            </a:pPr>
            <a:r>
              <a:rPr lang="en-IN" dirty="0">
                <a:latin typeface="Times New Roman" panose="02020603050405020304" pitchFamily="18" charset="0"/>
              </a:rPr>
              <a:t>Promotes its own biosynthesis in ripening climacteric fruits.</a:t>
            </a:r>
          </a:p>
          <a:p>
            <a:pPr marL="342900" indent="-342900" algn="l">
              <a:buFont typeface="Arial" panose="020B0604020202020204" pitchFamily="34" charset="0"/>
              <a:buChar char="•"/>
            </a:pPr>
            <a:r>
              <a:rPr lang="en-IN" b="0" i="0" u="none" strike="noStrike" baseline="0" dirty="0">
                <a:latin typeface="Times New Roman" panose="02020603050405020304" pitchFamily="18" charset="0"/>
              </a:rPr>
              <a:t>This process is not reversed.</a:t>
            </a:r>
          </a:p>
          <a:p>
            <a:pPr marL="342900" indent="-342900" algn="l">
              <a:buFont typeface="Arial" panose="020B0604020202020204" pitchFamily="34" charset="0"/>
              <a:buChar char="•"/>
            </a:pPr>
            <a:r>
              <a:rPr lang="en-IN" b="0" i="0" u="none" strike="noStrike" baseline="0" dirty="0">
                <a:latin typeface="Times New Roman" panose="02020603050405020304" pitchFamily="18" charset="0"/>
              </a:rPr>
              <a:t>This process is accompanied by an increase in oxygen uptake.</a:t>
            </a:r>
          </a:p>
          <a:p>
            <a:endParaRPr lang="en-IN" dirty="0"/>
          </a:p>
        </p:txBody>
      </p:sp>
      <p:pic>
        <p:nvPicPr>
          <p:cNvPr id="10" name="Picture 2">
            <a:extLst>
              <a:ext uri="{FF2B5EF4-FFF2-40B4-BE49-F238E27FC236}">
                <a16:creationId xmlns:a16="http://schemas.microsoft.com/office/drawing/2014/main" id="{F06E8952-AC01-4D5A-A45D-485536006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635" y="1642144"/>
            <a:ext cx="4448000" cy="4413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864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B608-824C-492D-B5FF-8524F8653BE8}"/>
              </a:ext>
            </a:extLst>
          </p:cNvPr>
          <p:cNvSpPr>
            <a:spLocks noGrp="1"/>
          </p:cNvSpPr>
          <p:nvPr>
            <p:ph type="title"/>
          </p:nvPr>
        </p:nvSpPr>
        <p:spPr>
          <a:xfrm>
            <a:off x="2559993" y="230697"/>
            <a:ext cx="8412807" cy="1002485"/>
          </a:xfrm>
        </p:spPr>
        <p:txBody>
          <a:bodyPr anchor="ctr">
            <a:normAutofit/>
          </a:bodyPr>
          <a:lstStyle/>
          <a:p>
            <a:pPr algn="ctr"/>
            <a:r>
              <a:rPr lang="en-IN" sz="4800" b="1" i="0" u="sng" strike="noStrike" baseline="0" dirty="0">
                <a:latin typeface="Times New Roman" panose="02020603050405020304" pitchFamily="18" charset="0"/>
                <a:cs typeface="Times New Roman" panose="02020603050405020304" pitchFamily="18" charset="0"/>
              </a:rPr>
              <a:t>Ethylene Biosynthesis</a:t>
            </a:r>
            <a:endParaRPr lang="en-IN" sz="11500" b="1" u="sng"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6B202EF2-9F8D-4918-82B6-A0EED18039BD}"/>
              </a:ext>
            </a:extLst>
          </p:cNvPr>
          <p:cNvPicPr>
            <a:picLocks noGrp="1" noChangeAspect="1"/>
          </p:cNvPicPr>
          <p:nvPr>
            <p:ph idx="1"/>
          </p:nvPr>
        </p:nvPicPr>
        <p:blipFill>
          <a:blip r:embed="rId2"/>
          <a:stretch>
            <a:fillRect/>
          </a:stretch>
        </p:blipFill>
        <p:spPr>
          <a:xfrm>
            <a:off x="1476462" y="1233182"/>
            <a:ext cx="9664118" cy="5394121"/>
          </a:xfrm>
        </p:spPr>
      </p:pic>
    </p:spTree>
    <p:extLst>
      <p:ext uri="{BB962C8B-B14F-4D97-AF65-F5344CB8AC3E}">
        <p14:creationId xmlns:p14="http://schemas.microsoft.com/office/powerpoint/2010/main" val="189794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2E11-BB24-450D-9378-5131E83FCDE4}"/>
              </a:ext>
            </a:extLst>
          </p:cNvPr>
          <p:cNvSpPr>
            <a:spLocks noGrp="1"/>
          </p:cNvSpPr>
          <p:nvPr>
            <p:ph type="title"/>
          </p:nvPr>
        </p:nvSpPr>
        <p:spPr>
          <a:xfrm>
            <a:off x="2541864" y="379897"/>
            <a:ext cx="7944386" cy="762836"/>
          </a:xfrm>
        </p:spPr>
        <p:txBody>
          <a:bodyPr anchor="ctr">
            <a:normAutofit/>
          </a:bodyPr>
          <a:lstStyle/>
          <a:p>
            <a:pPr algn="ctr"/>
            <a:r>
              <a:rPr lang="en-IN" sz="4000" b="1" u="sng" dirty="0">
                <a:latin typeface="Times New Roman" panose="02020603050405020304" pitchFamily="18" charset="0"/>
                <a:cs typeface="Times New Roman" panose="02020603050405020304" pitchFamily="18" charset="0"/>
              </a:rPr>
              <a:t>Respiration</a:t>
            </a:r>
          </a:p>
        </p:txBody>
      </p:sp>
      <p:sp>
        <p:nvSpPr>
          <p:cNvPr id="3" name="Content Placeholder 2">
            <a:extLst>
              <a:ext uri="{FF2B5EF4-FFF2-40B4-BE49-F238E27FC236}">
                <a16:creationId xmlns:a16="http://schemas.microsoft.com/office/drawing/2014/main" id="{9F7E04E9-0E9F-40C5-8BE6-92A0929C6BE1}"/>
              </a:ext>
            </a:extLst>
          </p:cNvPr>
          <p:cNvSpPr>
            <a:spLocks noGrp="1"/>
          </p:cNvSpPr>
          <p:nvPr>
            <p:ph idx="1"/>
          </p:nvPr>
        </p:nvSpPr>
        <p:spPr>
          <a:xfrm>
            <a:off x="2395057" y="1300294"/>
            <a:ext cx="8238000" cy="5083728"/>
          </a:xfrm>
        </p:spPr>
        <p:txBody>
          <a:bodyPr anchor="t">
            <a:normAutofit fontScale="92500"/>
          </a:bodyPr>
          <a:lstStyle/>
          <a:p>
            <a:pPr algn="l"/>
            <a:r>
              <a:rPr lang="en-US" b="1" i="0" u="none" strike="noStrike" baseline="0" dirty="0">
                <a:latin typeface="Times New Roman" panose="02020603050405020304" pitchFamily="18" charset="0"/>
              </a:rPr>
              <a:t>One of the major physiological and biochemical change which occur in fruits and vegetables is a change in the pattern of </a:t>
            </a:r>
            <a:r>
              <a:rPr lang="en-IN" b="1" i="0" u="none" strike="noStrike" baseline="0" dirty="0">
                <a:latin typeface="Times New Roman" panose="02020603050405020304" pitchFamily="18" charset="0"/>
              </a:rPr>
              <a:t>respiration.</a:t>
            </a:r>
          </a:p>
          <a:p>
            <a:pPr algn="l"/>
            <a:r>
              <a:rPr lang="en-US" b="1" i="0" u="none" strike="noStrike" baseline="0" dirty="0">
                <a:latin typeface="Times New Roman" panose="02020603050405020304" pitchFamily="18" charset="0"/>
              </a:rPr>
              <a:t>If the respiration rate of a fruit or vegetable is measured as their O2 consumed or CO2 evolved during the course of the development, maturation, ripening and senescent period, a characteristic respiratory pattern is observed. And during ripening there is an increase in respiration.</a:t>
            </a:r>
          </a:p>
          <a:p>
            <a:r>
              <a:rPr lang="en-US" b="1" i="0" u="none" strike="noStrike" baseline="0" dirty="0">
                <a:latin typeface="Times New Roman" panose="02020603050405020304" pitchFamily="18" charset="0"/>
              </a:rPr>
              <a:t>Respiration is a process in which stored organic materials (carbohydrates, protein, and fat) are broken down into simple end products with release of energy. Oxygen is used in this process and carbon dioxide is produced.</a:t>
            </a:r>
          </a:p>
          <a:p>
            <a:pPr algn="l"/>
            <a:r>
              <a:rPr lang="en-US" b="1" i="0" u="none" strike="noStrike" baseline="0" dirty="0">
                <a:latin typeface="Times New Roman" panose="02020603050405020304" pitchFamily="18" charset="0"/>
              </a:rPr>
              <a:t>The respiratory pattern also impacts the pattern of evolution of ethylene. Based on this pattern, fruits can be classified into </a:t>
            </a:r>
            <a:r>
              <a:rPr lang="en-IN" b="1" i="0" u="none" strike="noStrike" baseline="0" dirty="0">
                <a:latin typeface="Times New Roman" panose="02020603050405020304" pitchFamily="18" charset="0"/>
              </a:rPr>
              <a:t>‘climacteric’ and ‘non-climacteric.</a:t>
            </a:r>
          </a:p>
        </p:txBody>
      </p:sp>
    </p:spTree>
    <p:extLst>
      <p:ext uri="{BB962C8B-B14F-4D97-AF65-F5344CB8AC3E}">
        <p14:creationId xmlns:p14="http://schemas.microsoft.com/office/powerpoint/2010/main" val="170177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2A79-D8F3-46C2-82FF-0872652E2A02}"/>
              </a:ext>
            </a:extLst>
          </p:cNvPr>
          <p:cNvSpPr>
            <a:spLocks noGrp="1"/>
          </p:cNvSpPr>
          <p:nvPr>
            <p:ph type="title"/>
          </p:nvPr>
        </p:nvSpPr>
        <p:spPr>
          <a:xfrm>
            <a:off x="2611806" y="435277"/>
            <a:ext cx="7958331" cy="945719"/>
          </a:xfrm>
        </p:spPr>
        <p:txBody>
          <a:bodyPr anchor="ctr">
            <a:normAutofit fontScale="90000"/>
          </a:bodyPr>
          <a:lstStyle/>
          <a:p>
            <a:pPr algn="ctr"/>
            <a:r>
              <a:rPr lang="en-US" sz="4000" b="1" i="0" u="sng" strike="noStrike" baseline="0" dirty="0">
                <a:latin typeface="Times New Roman" panose="02020603050405020304" pitchFamily="18" charset="0"/>
              </a:rPr>
              <a:t>Factors responsible for the respiration</a:t>
            </a:r>
            <a:endParaRPr lang="en-IN" sz="6000" u="sng"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00726F21-BA14-4E4F-B6D8-A564F74C3DAD}"/>
              </a:ext>
            </a:extLst>
          </p:cNvPr>
          <p:cNvSpPr>
            <a:spLocks noGrp="1"/>
          </p:cNvSpPr>
          <p:nvPr>
            <p:ph idx="1"/>
          </p:nvPr>
        </p:nvSpPr>
        <p:spPr>
          <a:xfrm>
            <a:off x="2692701" y="1361031"/>
            <a:ext cx="7796540" cy="5321808"/>
          </a:xfrm>
        </p:spPr>
        <p:txBody>
          <a:bodyPr anchor="t">
            <a:noAutofit/>
          </a:bodyPr>
          <a:lstStyle/>
          <a:p>
            <a:pPr algn="l">
              <a:lnSpc>
                <a:spcPct val="100000"/>
              </a:lnSpc>
            </a:pPr>
            <a:r>
              <a:rPr lang="en-IN" b="0" i="0" u="none" strike="noStrike" baseline="0" dirty="0">
                <a:latin typeface="Times New Roman" panose="02020603050405020304" pitchFamily="18" charset="0"/>
              </a:rPr>
              <a:t>Temperature</a:t>
            </a:r>
          </a:p>
          <a:p>
            <a:pPr algn="l">
              <a:lnSpc>
                <a:spcPct val="100000"/>
              </a:lnSpc>
            </a:pPr>
            <a:r>
              <a:rPr lang="en-IN" b="0" i="0" u="none" strike="noStrike" baseline="0" dirty="0">
                <a:latin typeface="Times New Roman" panose="02020603050405020304" pitchFamily="18" charset="0"/>
              </a:rPr>
              <a:t>Relative Humidity</a:t>
            </a:r>
          </a:p>
          <a:p>
            <a:pPr algn="l">
              <a:lnSpc>
                <a:spcPct val="100000"/>
              </a:lnSpc>
            </a:pPr>
            <a:r>
              <a:rPr lang="en-US" b="0" i="0" u="none" strike="noStrike" baseline="0" dirty="0">
                <a:latin typeface="Times New Roman" panose="02020603050405020304" pitchFamily="18" charset="0"/>
              </a:rPr>
              <a:t>Gas composition in the ambient and in the cell</a:t>
            </a:r>
          </a:p>
          <a:p>
            <a:pPr algn="l">
              <a:lnSpc>
                <a:spcPct val="100000"/>
              </a:lnSpc>
            </a:pPr>
            <a:r>
              <a:rPr lang="en-US" b="0" i="0" u="none" strike="noStrike" baseline="0" dirty="0">
                <a:latin typeface="Times New Roman" panose="02020603050405020304" pitchFamily="18" charset="0"/>
              </a:rPr>
              <a:t>Moisture content of the tissue</a:t>
            </a:r>
          </a:p>
          <a:p>
            <a:pPr algn="l">
              <a:lnSpc>
                <a:spcPct val="100000"/>
              </a:lnSpc>
            </a:pPr>
            <a:r>
              <a:rPr lang="en-IN" b="0" i="0" u="none" strike="noStrike" baseline="0" dirty="0">
                <a:latin typeface="Times New Roman" panose="02020603050405020304" pitchFamily="18" charset="0"/>
              </a:rPr>
              <a:t>Wounding or injury</a:t>
            </a:r>
          </a:p>
          <a:p>
            <a:pPr algn="l">
              <a:lnSpc>
                <a:spcPct val="100000"/>
              </a:lnSpc>
            </a:pPr>
            <a:r>
              <a:rPr lang="en-US" b="0" i="0" u="none" strike="noStrike" baseline="0" dirty="0">
                <a:latin typeface="Times New Roman" panose="02020603050405020304" pitchFamily="18" charset="0"/>
              </a:rPr>
              <a:t>Type of the plant parts</a:t>
            </a:r>
          </a:p>
          <a:p>
            <a:pPr algn="l">
              <a:lnSpc>
                <a:spcPct val="100000"/>
              </a:lnSpc>
            </a:pPr>
            <a:r>
              <a:rPr lang="en-US" b="0" i="0" u="none" strike="noStrike" baseline="0" dirty="0">
                <a:latin typeface="Times New Roman" panose="02020603050405020304" pitchFamily="18" charset="0"/>
              </a:rPr>
              <a:t>Stage of development of tissue</a:t>
            </a:r>
          </a:p>
          <a:p>
            <a:pPr algn="l">
              <a:lnSpc>
                <a:spcPct val="100000"/>
              </a:lnSpc>
            </a:pPr>
            <a:r>
              <a:rPr lang="en-US" b="0" i="0" u="none" strike="noStrike" baseline="0" dirty="0">
                <a:latin typeface="Times New Roman" panose="02020603050405020304" pitchFamily="18" charset="0"/>
              </a:rPr>
              <a:t>Surface area to volume of the produce</a:t>
            </a:r>
          </a:p>
          <a:p>
            <a:pPr algn="l">
              <a:lnSpc>
                <a:spcPct val="100000"/>
              </a:lnSpc>
            </a:pPr>
            <a:r>
              <a:rPr lang="en-US" b="0" i="0" u="none" strike="noStrike" baseline="0" dirty="0">
                <a:latin typeface="Times New Roman" panose="02020603050405020304" pitchFamily="18" charset="0"/>
              </a:rPr>
              <a:t>Pre-harvest treatments and PH methods</a:t>
            </a:r>
          </a:p>
          <a:p>
            <a:pPr algn="l">
              <a:lnSpc>
                <a:spcPct val="100000"/>
              </a:lnSpc>
            </a:pPr>
            <a:r>
              <a:rPr lang="en-US" b="0" i="0" u="none" strike="noStrike" baseline="0" dirty="0">
                <a:latin typeface="Times New Roman" panose="02020603050405020304" pitchFamily="18" charset="0"/>
              </a:rPr>
              <a:t>Chemical composition of tissue</a:t>
            </a:r>
          </a:p>
          <a:p>
            <a:pPr algn="l">
              <a:lnSpc>
                <a:spcPct val="100000"/>
              </a:lnSpc>
            </a:pPr>
            <a:r>
              <a:rPr lang="en-US" b="0" i="0" u="none" strike="noStrike" baseline="0" dirty="0">
                <a:latin typeface="Times New Roman" panose="02020603050405020304" pitchFamily="18" charset="0"/>
              </a:rPr>
              <a:t>Size of the produce</a:t>
            </a:r>
          </a:p>
          <a:p>
            <a:pPr algn="l">
              <a:lnSpc>
                <a:spcPct val="100000"/>
              </a:lnSpc>
            </a:pPr>
            <a:r>
              <a:rPr lang="en-US" b="0" i="0" u="none" strike="noStrike" baseline="0" dirty="0">
                <a:latin typeface="Times New Roman" panose="02020603050405020304" pitchFamily="18" charset="0"/>
              </a:rPr>
              <a:t>Presence of natural coating on the surface</a:t>
            </a:r>
            <a:endParaRPr lang="en-IN" dirty="0"/>
          </a:p>
        </p:txBody>
      </p:sp>
    </p:spTree>
    <p:extLst>
      <p:ext uri="{BB962C8B-B14F-4D97-AF65-F5344CB8AC3E}">
        <p14:creationId xmlns:p14="http://schemas.microsoft.com/office/powerpoint/2010/main" val="2812612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73F3-91AF-4678-8CBE-B478C212B4E6}"/>
              </a:ext>
            </a:extLst>
          </p:cNvPr>
          <p:cNvSpPr>
            <a:spLocks noGrp="1"/>
          </p:cNvSpPr>
          <p:nvPr>
            <p:ph type="title"/>
          </p:nvPr>
        </p:nvSpPr>
        <p:spPr>
          <a:xfrm>
            <a:off x="2611808" y="623498"/>
            <a:ext cx="7958331" cy="861353"/>
          </a:xfrm>
        </p:spPr>
        <p:txBody>
          <a:bodyPr anchor="ctr">
            <a:normAutofit/>
          </a:bodyPr>
          <a:lstStyle/>
          <a:p>
            <a:pPr algn="ctr"/>
            <a:r>
              <a:rPr lang="en-US" sz="4000" b="1" u="sng" dirty="0">
                <a:latin typeface="Times New Roman" panose="02020603050405020304" pitchFamily="18" charset="0"/>
                <a:cs typeface="Times New Roman" panose="02020603050405020304" pitchFamily="18" charset="0"/>
              </a:rPr>
              <a:t>Change in chlorophyll content.</a:t>
            </a:r>
            <a:endParaRPr lang="en-IN" sz="4000" u="sng" dirty="0"/>
          </a:p>
        </p:txBody>
      </p:sp>
      <p:sp>
        <p:nvSpPr>
          <p:cNvPr id="3" name="Content Placeholder 2">
            <a:extLst>
              <a:ext uri="{FF2B5EF4-FFF2-40B4-BE49-F238E27FC236}">
                <a16:creationId xmlns:a16="http://schemas.microsoft.com/office/drawing/2014/main" id="{446E34AE-E8BC-4933-962F-EDDBCABB27DA}"/>
              </a:ext>
            </a:extLst>
          </p:cNvPr>
          <p:cNvSpPr>
            <a:spLocks noGrp="1"/>
          </p:cNvSpPr>
          <p:nvPr>
            <p:ph idx="1"/>
          </p:nvPr>
        </p:nvSpPr>
        <p:spPr>
          <a:xfrm>
            <a:off x="2692703" y="1761688"/>
            <a:ext cx="7796540" cy="3431098"/>
          </a:xfrm>
        </p:spPr>
        <p:txBody>
          <a:bodyPr anchor="t"/>
          <a:lstStyle/>
          <a:p>
            <a:r>
              <a:rPr lang="en-IN" sz="2000" b="0" i="0" dirty="0">
                <a:effectLst/>
                <a:latin typeface="Times New Roman" panose="02020603050405020304" pitchFamily="18" charset="0"/>
                <a:ea typeface="Times New Roman" panose="02020603050405020304" pitchFamily="18" charset="0"/>
                <a:cs typeface="Times New Roman" panose="02020603050405020304" pitchFamily="18" charset="0"/>
              </a:rPr>
              <a:t>The loss of green colour during maturation and ripening is mainly due to degradation of chlorophyll molecules which is mediated by chlorophyllase enzyme (Hydrolase), pH changes (leakage of organic acids from vacuoles), oxidative stress and synthesis of secondary metabolites, such as carotenoids, anthocyanins and other pigments that mask the expression of chlorophyll pigment.</a:t>
            </a:r>
            <a:endParaRPr lang="en-I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464855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docProps/app.xml><?xml version="1.0" encoding="utf-8"?>
<Properties xmlns="http://schemas.openxmlformats.org/officeDocument/2006/extended-properties" xmlns:vt="http://schemas.openxmlformats.org/officeDocument/2006/docPropsVTypes">
  <Template>TM16401375[[fn=Madison]]</Template>
  <TotalTime>218</TotalTime>
  <Words>1017</Words>
  <Application>Microsoft Office PowerPoint</Application>
  <PresentationFormat>Widescreen</PresentationFormat>
  <Paragraphs>76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MS Shell Dlg 2</vt:lpstr>
      <vt:lpstr>Times New Roman</vt:lpstr>
      <vt:lpstr>Wingdings</vt:lpstr>
      <vt:lpstr>Wingdings 3</vt:lpstr>
      <vt:lpstr>Madison</vt:lpstr>
      <vt:lpstr>Biochemical Changes During Ripening</vt:lpstr>
      <vt:lpstr>INTRODUCTION</vt:lpstr>
      <vt:lpstr>Summary of changes during ripening:</vt:lpstr>
      <vt:lpstr>PowerPoint Presentation</vt:lpstr>
      <vt:lpstr>Hormonal changes – Ethylene</vt:lpstr>
      <vt:lpstr>Ethylene Biosynthesis</vt:lpstr>
      <vt:lpstr>Respiration</vt:lpstr>
      <vt:lpstr>Factors responsible for the respiration</vt:lpstr>
      <vt:lpstr>Change in chlorophyll content.</vt:lpstr>
      <vt:lpstr>Change in colour</vt:lpstr>
      <vt:lpstr>Organic Acid </vt:lpstr>
      <vt:lpstr>Ascorbic acid</vt:lpstr>
      <vt:lpstr>Starch</vt:lpstr>
      <vt:lpstr>Increase in activity of enzymes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Changes During Ripening</dc:title>
  <dc:creator>Kaushik Kumar Ghosh</dc:creator>
  <cp:lastModifiedBy>Kaushik Kumar Ghosh</cp:lastModifiedBy>
  <cp:revision>32</cp:revision>
  <dcterms:created xsi:type="dcterms:W3CDTF">2022-04-03T14:33:32Z</dcterms:created>
  <dcterms:modified xsi:type="dcterms:W3CDTF">2022-04-03T18:34:01Z</dcterms:modified>
</cp:coreProperties>
</file>