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sldIdLst>
    <p:sldId id="268" r:id="rId2"/>
    <p:sldId id="260" r:id="rId3"/>
    <p:sldId id="269" r:id="rId4"/>
    <p:sldId id="270" r:id="rId5"/>
    <p:sldId id="297" r:id="rId6"/>
    <p:sldId id="287" r:id="rId7"/>
    <p:sldId id="289" r:id="rId8"/>
    <p:sldId id="294" r:id="rId9"/>
    <p:sldId id="295" r:id="rId10"/>
    <p:sldId id="290" r:id="rId11"/>
    <p:sldId id="288" r:id="rId12"/>
    <p:sldId id="272" r:id="rId13"/>
    <p:sldId id="281" r:id="rId14"/>
    <p:sldId id="273" r:id="rId15"/>
    <p:sldId id="286" r:id="rId16"/>
    <p:sldId id="275" r:id="rId17"/>
    <p:sldId id="274" r:id="rId18"/>
    <p:sldId id="277" r:id="rId19"/>
    <p:sldId id="283" r:id="rId20"/>
    <p:sldId id="276" r:id="rId21"/>
    <p:sldId id="284" r:id="rId22"/>
    <p:sldId id="296" r:id="rId23"/>
    <p:sldId id="292" r:id="rId24"/>
    <p:sldId id="291" r:id="rId25"/>
    <p:sldId id="293" r:id="rId26"/>
    <p:sldId id="285" r:id="rId27"/>
    <p:sldId id="298" r:id="rId28"/>
    <p:sldId id="278" r:id="rId29"/>
    <p:sldId id="313" r:id="rId30"/>
    <p:sldId id="279" r:id="rId31"/>
    <p:sldId id="280" r:id="rId32"/>
    <p:sldId id="282" r:id="rId33"/>
    <p:sldId id="271" r:id="rId34"/>
    <p:sldId id="326" r:id="rId35"/>
    <p:sldId id="325" r:id="rId36"/>
    <p:sldId id="327" r:id="rId37"/>
    <p:sldId id="328" r:id="rId38"/>
    <p:sldId id="329" r:id="rId39"/>
    <p:sldId id="304" r:id="rId40"/>
    <p:sldId id="308" r:id="rId41"/>
    <p:sldId id="309" r:id="rId42"/>
    <p:sldId id="312" r:id="rId43"/>
    <p:sldId id="300" r:id="rId44"/>
    <p:sldId id="301" r:id="rId45"/>
    <p:sldId id="302" r:id="rId46"/>
    <p:sldId id="303" r:id="rId47"/>
    <p:sldId id="305" r:id="rId48"/>
    <p:sldId id="306" r:id="rId49"/>
    <p:sldId id="307" r:id="rId50"/>
    <p:sldId id="310" r:id="rId51"/>
    <p:sldId id="311" r:id="rId52"/>
    <p:sldId id="330" r:id="rId53"/>
    <p:sldId id="314" r:id="rId54"/>
    <p:sldId id="324" r:id="rId55"/>
    <p:sldId id="315" r:id="rId56"/>
    <p:sldId id="316" r:id="rId57"/>
    <p:sldId id="317" r:id="rId58"/>
    <p:sldId id="318" r:id="rId59"/>
    <p:sldId id="319" r:id="rId60"/>
    <p:sldId id="320" r:id="rId61"/>
    <p:sldId id="323" r:id="rId62"/>
    <p:sldId id="321" r:id="rId63"/>
    <p:sldId id="322" r:id="rId64"/>
    <p:sldId id="299"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97" autoAdjust="0"/>
    <p:restoredTop sz="94660"/>
  </p:normalViewPr>
  <p:slideViewPr>
    <p:cSldViewPr snapToGrid="0">
      <p:cViewPr varScale="1">
        <p:scale>
          <a:sx n="86" d="100"/>
          <a:sy n="86" d="100"/>
        </p:scale>
        <p:origin x="116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4BC4EB-C66F-4722-9E9E-93F609C699AC}" type="datetimeFigureOut">
              <a:rPr lang="en-US" smtClean="0"/>
              <a:t>7/7/2023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349CEB-2584-4A4E-81B4-C3A90A3EBACF}" type="slidenum">
              <a:rPr lang="en-US" smtClean="0"/>
              <a:t>‹#›</a:t>
            </a:fld>
            <a:endParaRPr lang="en-US"/>
          </a:p>
        </p:txBody>
      </p:sp>
    </p:spTree>
    <p:extLst>
      <p:ext uri="{BB962C8B-B14F-4D97-AF65-F5344CB8AC3E}">
        <p14:creationId xmlns:p14="http://schemas.microsoft.com/office/powerpoint/2010/main" val="2186240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349CEB-2584-4A4E-81B4-C3A90A3EBACF}" type="slidenum">
              <a:rPr lang="en-US" smtClean="0"/>
              <a:t>18</a:t>
            </a:fld>
            <a:endParaRPr lang="en-US"/>
          </a:p>
        </p:txBody>
      </p:sp>
    </p:spTree>
    <p:extLst>
      <p:ext uri="{BB962C8B-B14F-4D97-AF65-F5344CB8AC3E}">
        <p14:creationId xmlns:p14="http://schemas.microsoft.com/office/powerpoint/2010/main" val="111326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EEF1AA-7E1B-44B7-BD38-B60FDE2A84AE}"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C7856E-8B38-49F4-8C2B-4701946B0474}" type="slidenum">
              <a:rPr lang="en-US" smtClean="0"/>
              <a:t>‹#›</a:t>
            </a:fld>
            <a:endParaRPr lang="en-US"/>
          </a:p>
        </p:txBody>
      </p:sp>
    </p:spTree>
    <p:extLst>
      <p:ext uri="{BB962C8B-B14F-4D97-AF65-F5344CB8AC3E}">
        <p14:creationId xmlns:p14="http://schemas.microsoft.com/office/powerpoint/2010/main" val="3116722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EEF1AA-7E1B-44B7-BD38-B60FDE2A84AE}"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C7856E-8B38-49F4-8C2B-4701946B0474}" type="slidenum">
              <a:rPr lang="en-US" smtClean="0"/>
              <a:t>‹#›</a:t>
            </a:fld>
            <a:endParaRPr lang="en-US"/>
          </a:p>
        </p:txBody>
      </p:sp>
    </p:spTree>
    <p:extLst>
      <p:ext uri="{BB962C8B-B14F-4D97-AF65-F5344CB8AC3E}">
        <p14:creationId xmlns:p14="http://schemas.microsoft.com/office/powerpoint/2010/main" val="2941277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EEF1AA-7E1B-44B7-BD38-B60FDE2A84AE}"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C7856E-8B38-49F4-8C2B-4701946B0474}" type="slidenum">
              <a:rPr lang="en-US" smtClean="0"/>
              <a:t>‹#›</a:t>
            </a:fld>
            <a:endParaRPr lang="en-US"/>
          </a:p>
        </p:txBody>
      </p:sp>
    </p:spTree>
    <p:extLst>
      <p:ext uri="{BB962C8B-B14F-4D97-AF65-F5344CB8AC3E}">
        <p14:creationId xmlns:p14="http://schemas.microsoft.com/office/powerpoint/2010/main" val="2932754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EEF1AA-7E1B-44B7-BD38-B60FDE2A84AE}"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C7856E-8B38-49F4-8C2B-4701946B0474}" type="slidenum">
              <a:rPr lang="en-US" smtClean="0"/>
              <a:t>‹#›</a:t>
            </a:fld>
            <a:endParaRPr lang="en-US"/>
          </a:p>
        </p:txBody>
      </p:sp>
    </p:spTree>
    <p:extLst>
      <p:ext uri="{BB962C8B-B14F-4D97-AF65-F5344CB8AC3E}">
        <p14:creationId xmlns:p14="http://schemas.microsoft.com/office/powerpoint/2010/main" val="1437356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EEF1AA-7E1B-44B7-BD38-B60FDE2A84AE}"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C7856E-8B38-49F4-8C2B-4701946B0474}" type="slidenum">
              <a:rPr lang="en-US" smtClean="0"/>
              <a:t>‹#›</a:t>
            </a:fld>
            <a:endParaRPr lang="en-US"/>
          </a:p>
        </p:txBody>
      </p:sp>
    </p:spTree>
    <p:extLst>
      <p:ext uri="{BB962C8B-B14F-4D97-AF65-F5344CB8AC3E}">
        <p14:creationId xmlns:p14="http://schemas.microsoft.com/office/powerpoint/2010/main" val="86927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EEF1AA-7E1B-44B7-BD38-B60FDE2A84AE}" type="datetimeFigureOut">
              <a:rPr lang="en-US" smtClean="0"/>
              <a:t>7/7/2023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C7856E-8B38-49F4-8C2B-4701946B0474}" type="slidenum">
              <a:rPr lang="en-US" smtClean="0"/>
              <a:t>‹#›</a:t>
            </a:fld>
            <a:endParaRPr lang="en-US"/>
          </a:p>
        </p:txBody>
      </p:sp>
    </p:spTree>
    <p:extLst>
      <p:ext uri="{BB962C8B-B14F-4D97-AF65-F5344CB8AC3E}">
        <p14:creationId xmlns:p14="http://schemas.microsoft.com/office/powerpoint/2010/main" val="4172582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EEF1AA-7E1B-44B7-BD38-B60FDE2A84AE}" type="datetimeFigureOut">
              <a:rPr lang="en-US" smtClean="0"/>
              <a:t>7/7/2023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C7856E-8B38-49F4-8C2B-4701946B0474}" type="slidenum">
              <a:rPr lang="en-US" smtClean="0"/>
              <a:t>‹#›</a:t>
            </a:fld>
            <a:endParaRPr lang="en-US"/>
          </a:p>
        </p:txBody>
      </p:sp>
    </p:spTree>
    <p:extLst>
      <p:ext uri="{BB962C8B-B14F-4D97-AF65-F5344CB8AC3E}">
        <p14:creationId xmlns:p14="http://schemas.microsoft.com/office/powerpoint/2010/main" val="4181869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EEF1AA-7E1B-44B7-BD38-B60FDE2A84AE}" type="datetimeFigureOut">
              <a:rPr lang="en-US" smtClean="0"/>
              <a:t>7/7/2023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C7856E-8B38-49F4-8C2B-4701946B0474}" type="slidenum">
              <a:rPr lang="en-US" smtClean="0"/>
              <a:t>‹#›</a:t>
            </a:fld>
            <a:endParaRPr lang="en-US"/>
          </a:p>
        </p:txBody>
      </p:sp>
    </p:spTree>
    <p:extLst>
      <p:ext uri="{BB962C8B-B14F-4D97-AF65-F5344CB8AC3E}">
        <p14:creationId xmlns:p14="http://schemas.microsoft.com/office/powerpoint/2010/main" val="4254282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EEF1AA-7E1B-44B7-BD38-B60FDE2A84AE}" type="datetimeFigureOut">
              <a:rPr lang="en-US" smtClean="0"/>
              <a:t>7/7/2023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C7856E-8B38-49F4-8C2B-4701946B0474}" type="slidenum">
              <a:rPr lang="en-US" smtClean="0"/>
              <a:t>‹#›</a:t>
            </a:fld>
            <a:endParaRPr lang="en-US"/>
          </a:p>
        </p:txBody>
      </p:sp>
    </p:spTree>
    <p:extLst>
      <p:ext uri="{BB962C8B-B14F-4D97-AF65-F5344CB8AC3E}">
        <p14:creationId xmlns:p14="http://schemas.microsoft.com/office/powerpoint/2010/main" val="3525694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EEF1AA-7E1B-44B7-BD38-B60FDE2A84AE}" type="datetimeFigureOut">
              <a:rPr lang="en-US" smtClean="0"/>
              <a:t>7/7/2023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C7856E-8B38-49F4-8C2B-4701946B0474}" type="slidenum">
              <a:rPr lang="en-US" smtClean="0"/>
              <a:t>‹#›</a:t>
            </a:fld>
            <a:endParaRPr lang="en-US"/>
          </a:p>
        </p:txBody>
      </p:sp>
    </p:spTree>
    <p:extLst>
      <p:ext uri="{BB962C8B-B14F-4D97-AF65-F5344CB8AC3E}">
        <p14:creationId xmlns:p14="http://schemas.microsoft.com/office/powerpoint/2010/main" val="40522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EEF1AA-7E1B-44B7-BD38-B60FDE2A84AE}" type="datetimeFigureOut">
              <a:rPr lang="en-US" smtClean="0"/>
              <a:t>7/7/2023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C7856E-8B38-49F4-8C2B-4701946B0474}" type="slidenum">
              <a:rPr lang="en-US" smtClean="0"/>
              <a:t>‹#›</a:t>
            </a:fld>
            <a:endParaRPr lang="en-US"/>
          </a:p>
        </p:txBody>
      </p:sp>
    </p:spTree>
    <p:extLst>
      <p:ext uri="{BB962C8B-B14F-4D97-AF65-F5344CB8AC3E}">
        <p14:creationId xmlns:p14="http://schemas.microsoft.com/office/powerpoint/2010/main" val="3249818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EEF1AA-7E1B-44B7-BD38-B60FDE2A84AE}" type="datetimeFigureOut">
              <a:rPr lang="en-US" smtClean="0"/>
              <a:t>7/7/2023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C7856E-8B38-49F4-8C2B-4701946B0474}" type="slidenum">
              <a:rPr lang="en-US" smtClean="0"/>
              <a:t>‹#›</a:t>
            </a:fld>
            <a:endParaRPr lang="en-US"/>
          </a:p>
        </p:txBody>
      </p:sp>
    </p:spTree>
    <p:extLst>
      <p:ext uri="{BB962C8B-B14F-4D97-AF65-F5344CB8AC3E}">
        <p14:creationId xmlns:p14="http://schemas.microsoft.com/office/powerpoint/2010/main" val="34546674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ecoursesonline.iasri.res.in/mod/page/view.php?id=97723" TargetMode="External"/><Relationship Id="rId2" Type="http://schemas.openxmlformats.org/officeDocument/2006/relationships/hyperlink" Target="http://ecoursesonline.iasri.res.in/mod/page/view.php?id=97493" TargetMode="External"/><Relationship Id="rId1" Type="http://schemas.openxmlformats.org/officeDocument/2006/relationships/slideLayout" Target="../slideLayouts/slideLayout2.xml"/><Relationship Id="rId4" Type="http://schemas.openxmlformats.org/officeDocument/2006/relationships/hyperlink" Target="http://ecoursesonline.iasri.res.in/mod/page/view.php?id=97454"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http://ecoursesonline.iasri.res.in/mod/page/view.php?id=97562"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B774C54-BDF9-9DA8-A5DB-D13284E65879}"/>
              </a:ext>
            </a:extLst>
          </p:cNvPr>
          <p:cNvSpPr txBox="1"/>
          <p:nvPr/>
        </p:nvSpPr>
        <p:spPr>
          <a:xfrm>
            <a:off x="77579" y="1839368"/>
            <a:ext cx="8964821" cy="2308324"/>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endParaRPr lang="en-US" sz="3600" b="1" dirty="0">
              <a:ln w="0"/>
              <a:solidFill>
                <a:srgbClr val="FFFF00"/>
              </a:solidFill>
              <a:effectLst>
                <a:outerShdw blurRad="38100" dist="19050" dir="2700000" algn="tl" rotWithShape="0">
                  <a:schemeClr val="dk1">
                    <a:alpha val="40000"/>
                  </a:schemeClr>
                </a:outerShdw>
              </a:effectLst>
              <a:latin typeface="Arial Black" panose="020B0A04020102020204" pitchFamily="34" charset="0"/>
            </a:endParaRPr>
          </a:p>
          <a:p>
            <a:pPr algn="ctr"/>
            <a:r>
              <a:rPr lang="en-US" sz="3600" b="1" dirty="0">
                <a:ln w="0"/>
                <a:solidFill>
                  <a:srgbClr val="FFFF00"/>
                </a:solidFill>
                <a:effectLst>
                  <a:outerShdw blurRad="38100" dist="19050" dir="2700000" algn="tl" rotWithShape="0">
                    <a:schemeClr val="dk1">
                      <a:alpha val="40000"/>
                    </a:schemeClr>
                  </a:outerShdw>
                </a:effectLst>
                <a:latin typeface="Arial Black" panose="020B0A04020102020204" pitchFamily="34" charset="0"/>
              </a:rPr>
              <a:t>Canopy Management and Rejuvenation in Fruit Crops</a:t>
            </a:r>
          </a:p>
          <a:p>
            <a:pPr algn="ctr"/>
            <a:endParaRPr lang="en-US" sz="3600" b="1" dirty="0">
              <a:ln w="0"/>
              <a:solidFill>
                <a:srgbClr val="FFFF00"/>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2" name="TextBox 1">
            <a:extLst>
              <a:ext uri="{FF2B5EF4-FFF2-40B4-BE49-F238E27FC236}">
                <a16:creationId xmlns:a16="http://schemas.microsoft.com/office/drawing/2014/main" id="{107B0F0F-7874-9C91-6C12-0D58A56539C5}"/>
              </a:ext>
            </a:extLst>
          </p:cNvPr>
          <p:cNvSpPr txBox="1"/>
          <p:nvPr/>
        </p:nvSpPr>
        <p:spPr>
          <a:xfrm>
            <a:off x="1020932" y="4286583"/>
            <a:ext cx="6720396" cy="2031325"/>
          </a:xfrm>
          <a:prstGeom prst="rect">
            <a:avLst/>
          </a:prstGeom>
          <a:blipFill>
            <a:blip r:embed="rId2"/>
            <a:tile tx="0" ty="0" sx="100000" sy="100000" flip="none" algn="tl"/>
          </a:blipFill>
        </p:spPr>
        <p:txBody>
          <a:bodyPr wrap="square" rtlCol="0">
            <a:spAutoFit/>
          </a:bodyPr>
          <a:lstStyle/>
          <a:p>
            <a:pPr algn="ctr"/>
            <a:r>
              <a:rPr lang="en-US" dirty="0">
                <a:solidFill>
                  <a:schemeClr val="accent6">
                    <a:lumMod val="50000"/>
                  </a:schemeClr>
                </a:solidFill>
                <a:latin typeface="Algerian" panose="04020705040A02060702" pitchFamily="82" charset="0"/>
              </a:rPr>
              <a:t>Course:- Production Technology of Fruits and Plantation crops</a:t>
            </a:r>
          </a:p>
          <a:p>
            <a:pPr algn="ctr"/>
            <a:endParaRPr lang="en-US" dirty="0">
              <a:solidFill>
                <a:srgbClr val="002060"/>
              </a:solidFill>
              <a:latin typeface="Algerian" panose="04020705040A02060702" pitchFamily="82" charset="0"/>
            </a:endParaRPr>
          </a:p>
          <a:p>
            <a:pPr algn="ctr"/>
            <a:r>
              <a:rPr lang="en-US" dirty="0">
                <a:solidFill>
                  <a:srgbClr val="002060"/>
                </a:solidFill>
                <a:latin typeface="Algerian" panose="04020705040A02060702" pitchFamily="82" charset="0"/>
              </a:rPr>
              <a:t>DR. Prashant Kalal </a:t>
            </a:r>
          </a:p>
          <a:p>
            <a:pPr algn="ctr"/>
            <a:r>
              <a:rPr lang="en-US" dirty="0">
                <a:solidFill>
                  <a:srgbClr val="002060"/>
                </a:solidFill>
                <a:latin typeface="Algerian" panose="04020705040A02060702" pitchFamily="82" charset="0"/>
              </a:rPr>
              <a:t>Assistant Professor,</a:t>
            </a:r>
          </a:p>
          <a:p>
            <a:pPr algn="ctr"/>
            <a:r>
              <a:rPr lang="en-US" dirty="0">
                <a:solidFill>
                  <a:srgbClr val="002060"/>
                </a:solidFill>
                <a:latin typeface="Algerian" panose="04020705040A02060702" pitchFamily="82" charset="0"/>
              </a:rPr>
              <a:t>Department of Horticulture, </a:t>
            </a:r>
            <a:r>
              <a:rPr lang="en-US" dirty="0" err="1">
                <a:solidFill>
                  <a:srgbClr val="002060"/>
                </a:solidFill>
                <a:latin typeface="Algerian" panose="04020705040A02060702" pitchFamily="82" charset="0"/>
              </a:rPr>
              <a:t>mSSS</a:t>
            </a:r>
            <a:r>
              <a:rPr lang="en-US" sz="1200" dirty="0" err="1">
                <a:solidFill>
                  <a:srgbClr val="002060"/>
                </a:solidFill>
                <a:latin typeface="Algerian" panose="04020705040A02060702" pitchFamily="82" charset="0"/>
              </a:rPr>
              <a:t>o</a:t>
            </a:r>
            <a:r>
              <a:rPr lang="en-US" dirty="0" err="1">
                <a:solidFill>
                  <a:srgbClr val="002060"/>
                </a:solidFill>
                <a:latin typeface="Algerian" panose="04020705040A02060702" pitchFamily="82" charset="0"/>
              </a:rPr>
              <a:t>A</a:t>
            </a:r>
            <a:endParaRPr lang="en-US" dirty="0">
              <a:solidFill>
                <a:srgbClr val="002060"/>
              </a:solidFill>
              <a:latin typeface="Algerian" panose="04020705040A02060702" pitchFamily="82" charset="0"/>
            </a:endParaRPr>
          </a:p>
          <a:p>
            <a:pPr algn="ctr"/>
            <a:r>
              <a:rPr lang="en-US" dirty="0">
                <a:solidFill>
                  <a:srgbClr val="002060"/>
                </a:solidFill>
                <a:latin typeface="Algerian" panose="04020705040A02060702" pitchFamily="82" charset="0"/>
              </a:rPr>
              <a:t>CUTM, </a:t>
            </a:r>
            <a:r>
              <a:rPr lang="en-US" dirty="0" err="1">
                <a:solidFill>
                  <a:srgbClr val="002060"/>
                </a:solidFill>
                <a:latin typeface="Algerian" panose="04020705040A02060702" pitchFamily="82" charset="0"/>
              </a:rPr>
              <a:t>Paralakhemundi</a:t>
            </a:r>
            <a:r>
              <a:rPr lang="en-US" dirty="0">
                <a:solidFill>
                  <a:srgbClr val="002060"/>
                </a:solidFill>
                <a:latin typeface="Algerian" panose="04020705040A02060702" pitchFamily="82" charset="0"/>
              </a:rPr>
              <a:t>, ODISHA</a:t>
            </a:r>
          </a:p>
        </p:txBody>
      </p:sp>
    </p:spTree>
    <p:extLst>
      <p:ext uri="{BB962C8B-B14F-4D97-AF65-F5344CB8AC3E}">
        <p14:creationId xmlns:p14="http://schemas.microsoft.com/office/powerpoint/2010/main" val="2877365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D6E577-C432-4B4F-1C6E-271A40013CD5}"/>
              </a:ext>
            </a:extLst>
          </p:cNvPr>
          <p:cNvPicPr>
            <a:picLocks noChangeAspect="1"/>
          </p:cNvPicPr>
          <p:nvPr/>
        </p:nvPicPr>
        <p:blipFill>
          <a:blip r:embed="rId2"/>
          <a:stretch>
            <a:fillRect/>
          </a:stretch>
        </p:blipFill>
        <p:spPr>
          <a:xfrm>
            <a:off x="823647" y="659814"/>
            <a:ext cx="7496705" cy="5092917"/>
          </a:xfrm>
          <a:prstGeom prst="rect">
            <a:avLst/>
          </a:prstGeom>
        </p:spPr>
      </p:pic>
    </p:spTree>
    <p:extLst>
      <p:ext uri="{BB962C8B-B14F-4D97-AF65-F5344CB8AC3E}">
        <p14:creationId xmlns:p14="http://schemas.microsoft.com/office/powerpoint/2010/main" val="1738359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A87F1E-5F43-363A-E0B6-1BE23BCE4765}"/>
              </a:ext>
            </a:extLst>
          </p:cNvPr>
          <p:cNvPicPr>
            <a:picLocks noChangeAspect="1"/>
          </p:cNvPicPr>
          <p:nvPr/>
        </p:nvPicPr>
        <p:blipFill>
          <a:blip r:embed="rId2"/>
          <a:stretch>
            <a:fillRect/>
          </a:stretch>
        </p:blipFill>
        <p:spPr>
          <a:xfrm>
            <a:off x="621206" y="513841"/>
            <a:ext cx="7732681" cy="5581869"/>
          </a:xfrm>
          <a:prstGeom prst="rect">
            <a:avLst/>
          </a:prstGeom>
        </p:spPr>
      </p:pic>
    </p:spTree>
    <p:extLst>
      <p:ext uri="{BB962C8B-B14F-4D97-AF65-F5344CB8AC3E}">
        <p14:creationId xmlns:p14="http://schemas.microsoft.com/office/powerpoint/2010/main" val="2649928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77F89-D4E5-E5A1-44E4-F57CF80BEF0B}"/>
              </a:ext>
            </a:extLst>
          </p:cNvPr>
          <p:cNvPicPr>
            <a:picLocks noChangeAspect="1"/>
          </p:cNvPicPr>
          <p:nvPr/>
        </p:nvPicPr>
        <p:blipFill>
          <a:blip r:embed="rId2"/>
          <a:stretch>
            <a:fillRect/>
          </a:stretch>
        </p:blipFill>
        <p:spPr>
          <a:xfrm>
            <a:off x="335901" y="304611"/>
            <a:ext cx="8527883" cy="607752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515162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03C2D8D-8357-5A9B-DFC7-347C248DB36E}"/>
              </a:ext>
            </a:extLst>
          </p:cNvPr>
          <p:cNvGrpSpPr/>
          <p:nvPr/>
        </p:nvGrpSpPr>
        <p:grpSpPr>
          <a:xfrm>
            <a:off x="730447" y="135385"/>
            <a:ext cx="7934159" cy="5297750"/>
            <a:chOff x="464117" y="643812"/>
            <a:chExt cx="8215766" cy="5570375"/>
          </a:xfrm>
        </p:grpSpPr>
        <p:pic>
          <p:nvPicPr>
            <p:cNvPr id="5" name="Picture 4">
              <a:extLst>
                <a:ext uri="{FF2B5EF4-FFF2-40B4-BE49-F238E27FC236}">
                  <a16:creationId xmlns:a16="http://schemas.microsoft.com/office/drawing/2014/main" id="{F3CCBDB6-5189-F6CF-7463-CD9F578211BE}"/>
                </a:ext>
              </a:extLst>
            </p:cNvPr>
            <p:cNvPicPr>
              <a:picLocks noChangeAspect="1"/>
            </p:cNvPicPr>
            <p:nvPr/>
          </p:nvPicPr>
          <p:blipFill>
            <a:blip r:embed="rId2"/>
            <a:stretch>
              <a:fillRect/>
            </a:stretch>
          </p:blipFill>
          <p:spPr>
            <a:xfrm>
              <a:off x="464117" y="643812"/>
              <a:ext cx="8215766" cy="5570375"/>
            </a:xfrm>
            <a:prstGeom prst="rect">
              <a:avLst/>
            </a:prstGeom>
          </p:spPr>
        </p:pic>
        <p:sp>
          <p:nvSpPr>
            <p:cNvPr id="6" name="TextBox 5">
              <a:extLst>
                <a:ext uri="{FF2B5EF4-FFF2-40B4-BE49-F238E27FC236}">
                  <a16:creationId xmlns:a16="http://schemas.microsoft.com/office/drawing/2014/main" id="{44A160A5-2EDF-B47B-8E0F-ECAB0224AB90}"/>
                </a:ext>
              </a:extLst>
            </p:cNvPr>
            <p:cNvSpPr txBox="1"/>
            <p:nvPr/>
          </p:nvSpPr>
          <p:spPr>
            <a:xfrm>
              <a:off x="6927159" y="5844855"/>
              <a:ext cx="1752724" cy="369332"/>
            </a:xfrm>
            <a:prstGeom prst="rect">
              <a:avLst/>
            </a:prstGeom>
            <a:noFill/>
          </p:spPr>
          <p:txBody>
            <a:bodyPr wrap="none" rtlCol="0">
              <a:spAutoFit/>
            </a:bodyPr>
            <a:lstStyle/>
            <a:p>
              <a:r>
                <a:rPr lang="en-US" dirty="0">
                  <a:highlight>
                    <a:srgbClr val="FFFF00"/>
                  </a:highlight>
                </a:rPr>
                <a:t>Davenport, 2007</a:t>
              </a:r>
            </a:p>
          </p:txBody>
        </p:sp>
      </p:grpSp>
      <p:pic>
        <p:nvPicPr>
          <p:cNvPr id="2" name="Picture 1">
            <a:extLst>
              <a:ext uri="{FF2B5EF4-FFF2-40B4-BE49-F238E27FC236}">
                <a16:creationId xmlns:a16="http://schemas.microsoft.com/office/drawing/2014/main" id="{1AE6E462-167A-0B53-D2F0-588F25841D55}"/>
              </a:ext>
            </a:extLst>
          </p:cNvPr>
          <p:cNvPicPr>
            <a:picLocks noChangeAspect="1"/>
          </p:cNvPicPr>
          <p:nvPr/>
        </p:nvPicPr>
        <p:blipFill>
          <a:blip r:embed="rId3"/>
          <a:stretch>
            <a:fillRect/>
          </a:stretch>
        </p:blipFill>
        <p:spPr>
          <a:xfrm>
            <a:off x="730447" y="5433135"/>
            <a:ext cx="5572699" cy="1424865"/>
          </a:xfrm>
          <a:prstGeom prst="rect">
            <a:avLst/>
          </a:prstGeom>
        </p:spPr>
      </p:pic>
    </p:spTree>
    <p:extLst>
      <p:ext uri="{BB962C8B-B14F-4D97-AF65-F5344CB8AC3E}">
        <p14:creationId xmlns:p14="http://schemas.microsoft.com/office/powerpoint/2010/main" val="4289265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463AA9-F3B7-B0C4-911C-8FDBAA976CA1}"/>
              </a:ext>
            </a:extLst>
          </p:cNvPr>
          <p:cNvPicPr>
            <a:picLocks noChangeAspect="1"/>
          </p:cNvPicPr>
          <p:nvPr/>
        </p:nvPicPr>
        <p:blipFill>
          <a:blip r:embed="rId2"/>
          <a:stretch>
            <a:fillRect/>
          </a:stretch>
        </p:blipFill>
        <p:spPr>
          <a:xfrm>
            <a:off x="578498" y="2014635"/>
            <a:ext cx="7781731" cy="3566627"/>
          </a:xfrm>
          <a:prstGeom prst="rect">
            <a:avLst/>
          </a:prstGeom>
          <a:ln w="38100">
            <a:solidFill>
              <a:schemeClr val="tx1"/>
            </a:solidFill>
          </a:ln>
        </p:spPr>
      </p:pic>
      <p:sp>
        <p:nvSpPr>
          <p:cNvPr id="6" name="TextBox 5">
            <a:extLst>
              <a:ext uri="{FF2B5EF4-FFF2-40B4-BE49-F238E27FC236}">
                <a16:creationId xmlns:a16="http://schemas.microsoft.com/office/drawing/2014/main" id="{10222589-6413-662B-5F0F-5620A009F4A7}"/>
              </a:ext>
            </a:extLst>
          </p:cNvPr>
          <p:cNvSpPr txBox="1"/>
          <p:nvPr/>
        </p:nvSpPr>
        <p:spPr>
          <a:xfrm>
            <a:off x="694355" y="1082350"/>
            <a:ext cx="7550016" cy="523220"/>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sz="2800" b="1" dirty="0">
                <a:solidFill>
                  <a:srgbClr val="FFFF00"/>
                </a:solidFill>
              </a:rPr>
              <a:t>Commercial Scion varieties of different fruit crops</a:t>
            </a:r>
          </a:p>
        </p:txBody>
      </p:sp>
    </p:spTree>
    <p:extLst>
      <p:ext uri="{BB962C8B-B14F-4D97-AF65-F5344CB8AC3E}">
        <p14:creationId xmlns:p14="http://schemas.microsoft.com/office/powerpoint/2010/main" val="3482508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7430E3-2BC1-E5F9-F124-EF79573EF7F7}"/>
              </a:ext>
            </a:extLst>
          </p:cNvPr>
          <p:cNvPicPr>
            <a:picLocks noChangeAspect="1"/>
          </p:cNvPicPr>
          <p:nvPr/>
        </p:nvPicPr>
        <p:blipFill>
          <a:blip r:embed="rId2"/>
          <a:stretch>
            <a:fillRect/>
          </a:stretch>
        </p:blipFill>
        <p:spPr>
          <a:xfrm>
            <a:off x="729320" y="1632857"/>
            <a:ext cx="7828014" cy="4096140"/>
          </a:xfrm>
          <a:prstGeom prst="rect">
            <a:avLst/>
          </a:prstGeom>
          <a:ln w="19050">
            <a:solidFill>
              <a:schemeClr val="tx1"/>
            </a:solidFill>
          </a:ln>
        </p:spPr>
      </p:pic>
      <p:sp>
        <p:nvSpPr>
          <p:cNvPr id="6" name="TextBox 5">
            <a:extLst>
              <a:ext uri="{FF2B5EF4-FFF2-40B4-BE49-F238E27FC236}">
                <a16:creationId xmlns:a16="http://schemas.microsoft.com/office/drawing/2014/main" id="{80BCB201-8E78-1D8F-A8D2-24AB3C3543AB}"/>
              </a:ext>
            </a:extLst>
          </p:cNvPr>
          <p:cNvSpPr txBox="1"/>
          <p:nvPr/>
        </p:nvSpPr>
        <p:spPr>
          <a:xfrm>
            <a:off x="729319" y="195943"/>
            <a:ext cx="7828015" cy="1077218"/>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2800" b="1" dirty="0">
                <a:solidFill>
                  <a:srgbClr val="FF0000"/>
                </a:solidFill>
              </a:rPr>
              <a:t>Rootstocks</a:t>
            </a:r>
          </a:p>
          <a:p>
            <a:pPr algn="just"/>
            <a:r>
              <a:rPr lang="en-US" dirty="0">
                <a:solidFill>
                  <a:srgbClr val="FFFF00"/>
                </a:solidFill>
              </a:rPr>
              <a:t>Size controlling rootstocks are economically important for high-density planting </a:t>
            </a:r>
          </a:p>
          <a:p>
            <a:pPr algn="just"/>
            <a:r>
              <a:rPr lang="en-US" dirty="0">
                <a:solidFill>
                  <a:srgbClr val="FFFF00"/>
                </a:solidFill>
              </a:rPr>
              <a:t>that may produce more yield per unit area and better fruit quality</a:t>
            </a:r>
          </a:p>
        </p:txBody>
      </p:sp>
    </p:spTree>
    <p:extLst>
      <p:ext uri="{BB962C8B-B14F-4D97-AF65-F5344CB8AC3E}">
        <p14:creationId xmlns:p14="http://schemas.microsoft.com/office/powerpoint/2010/main" val="2031159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974F53-C6CA-29ED-2E65-E12A7DF41627}"/>
              </a:ext>
            </a:extLst>
          </p:cNvPr>
          <p:cNvPicPr>
            <a:picLocks noChangeAspect="1"/>
          </p:cNvPicPr>
          <p:nvPr/>
        </p:nvPicPr>
        <p:blipFill>
          <a:blip r:embed="rId2"/>
          <a:stretch>
            <a:fillRect/>
          </a:stretch>
        </p:blipFill>
        <p:spPr>
          <a:xfrm>
            <a:off x="161925" y="266700"/>
            <a:ext cx="8820150" cy="63246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881992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97D38BC-0EC8-2B8B-80FE-1F50AAB95B73}"/>
              </a:ext>
            </a:extLst>
          </p:cNvPr>
          <p:cNvGrpSpPr/>
          <p:nvPr/>
        </p:nvGrpSpPr>
        <p:grpSpPr>
          <a:xfrm>
            <a:off x="0" y="533252"/>
            <a:ext cx="9144000" cy="5791496"/>
            <a:chOff x="0" y="533252"/>
            <a:chExt cx="9144000" cy="5791496"/>
          </a:xfrm>
        </p:grpSpPr>
        <p:pic>
          <p:nvPicPr>
            <p:cNvPr id="5" name="Picture 4">
              <a:extLst>
                <a:ext uri="{FF2B5EF4-FFF2-40B4-BE49-F238E27FC236}">
                  <a16:creationId xmlns:a16="http://schemas.microsoft.com/office/drawing/2014/main" id="{284A0654-8074-F1A7-41FD-9DACB16C7354}"/>
                </a:ext>
              </a:extLst>
            </p:cNvPr>
            <p:cNvPicPr>
              <a:picLocks noChangeAspect="1"/>
            </p:cNvPicPr>
            <p:nvPr/>
          </p:nvPicPr>
          <p:blipFill>
            <a:blip r:embed="rId2"/>
            <a:stretch>
              <a:fillRect/>
            </a:stretch>
          </p:blipFill>
          <p:spPr>
            <a:xfrm>
              <a:off x="0" y="533252"/>
              <a:ext cx="9144000" cy="5791496"/>
            </a:xfrm>
            <a:prstGeom prst="rect">
              <a:avLst/>
            </a:prstGeom>
          </p:spPr>
        </p:pic>
        <p:sp>
          <p:nvSpPr>
            <p:cNvPr id="6" name="TextBox 5">
              <a:extLst>
                <a:ext uri="{FF2B5EF4-FFF2-40B4-BE49-F238E27FC236}">
                  <a16:creationId xmlns:a16="http://schemas.microsoft.com/office/drawing/2014/main" id="{01289EEE-A910-5FA4-2D7E-F837B5FCFDBE}"/>
                </a:ext>
              </a:extLst>
            </p:cNvPr>
            <p:cNvSpPr txBox="1"/>
            <p:nvPr/>
          </p:nvSpPr>
          <p:spPr>
            <a:xfrm>
              <a:off x="0" y="5801528"/>
              <a:ext cx="4372351" cy="523220"/>
            </a:xfrm>
            <a:prstGeom prst="rect">
              <a:avLst/>
            </a:prstGeom>
            <a:noFill/>
          </p:spPr>
          <p:txBody>
            <a:bodyPr wrap="none" rtlCol="0">
              <a:spAutoFit/>
            </a:bodyPr>
            <a:lstStyle/>
            <a:p>
              <a:r>
                <a:rPr lang="en-US" sz="2800" b="1" dirty="0">
                  <a:solidFill>
                    <a:srgbClr val="C00000"/>
                  </a:solidFill>
                  <a:highlight>
                    <a:srgbClr val="FFFF00"/>
                  </a:highlight>
                </a:rPr>
                <a:t>2.5m X 2.5m Square system</a:t>
              </a:r>
            </a:p>
          </p:txBody>
        </p:sp>
      </p:grpSp>
    </p:spTree>
    <p:extLst>
      <p:ext uri="{BB962C8B-B14F-4D97-AF65-F5344CB8AC3E}">
        <p14:creationId xmlns:p14="http://schemas.microsoft.com/office/powerpoint/2010/main" val="593092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FE231A-13DA-AC5E-DC03-078FAF23D977}"/>
              </a:ext>
            </a:extLst>
          </p:cNvPr>
          <p:cNvPicPr>
            <a:picLocks noChangeAspect="1"/>
          </p:cNvPicPr>
          <p:nvPr/>
        </p:nvPicPr>
        <p:blipFill>
          <a:blip r:embed="rId3"/>
          <a:stretch>
            <a:fillRect/>
          </a:stretch>
        </p:blipFill>
        <p:spPr>
          <a:xfrm>
            <a:off x="516927" y="1614196"/>
            <a:ext cx="8110145" cy="3974841"/>
          </a:xfrm>
          <a:prstGeom prst="rect">
            <a:avLst/>
          </a:prstGeom>
          <a:ln w="19050">
            <a:solidFill>
              <a:schemeClr val="tx1"/>
            </a:solidFill>
          </a:ln>
        </p:spPr>
      </p:pic>
      <p:sp>
        <p:nvSpPr>
          <p:cNvPr id="6" name="TextBox 5">
            <a:extLst>
              <a:ext uri="{FF2B5EF4-FFF2-40B4-BE49-F238E27FC236}">
                <a16:creationId xmlns:a16="http://schemas.microsoft.com/office/drawing/2014/main" id="{013D278E-52DE-5D2A-2099-ACD955A327D2}"/>
              </a:ext>
            </a:extLst>
          </p:cNvPr>
          <p:cNvSpPr txBox="1"/>
          <p:nvPr/>
        </p:nvSpPr>
        <p:spPr>
          <a:xfrm>
            <a:off x="2999838" y="839402"/>
            <a:ext cx="3144322" cy="523220"/>
          </a:xfrm>
          <a:prstGeom prst="rect">
            <a:avLst/>
          </a:prstGeom>
          <a:noFill/>
        </p:spPr>
        <p:txBody>
          <a:bodyPr wrap="none" rtlCol="0">
            <a:spAutoFit/>
          </a:bodyPr>
          <a:lstStyle/>
          <a:p>
            <a:r>
              <a:rPr lang="en-US" sz="2800" b="1" dirty="0">
                <a:highlight>
                  <a:srgbClr val="FFFF00"/>
                </a:highlight>
              </a:rPr>
              <a:t>Open center system</a:t>
            </a:r>
          </a:p>
        </p:txBody>
      </p:sp>
    </p:spTree>
    <p:extLst>
      <p:ext uri="{BB962C8B-B14F-4D97-AF65-F5344CB8AC3E}">
        <p14:creationId xmlns:p14="http://schemas.microsoft.com/office/powerpoint/2010/main" val="4217084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2632649-BAA3-5164-E4CD-8B738C8761B2}"/>
              </a:ext>
            </a:extLst>
          </p:cNvPr>
          <p:cNvGrpSpPr/>
          <p:nvPr/>
        </p:nvGrpSpPr>
        <p:grpSpPr>
          <a:xfrm>
            <a:off x="1252198" y="90875"/>
            <a:ext cx="6639604" cy="3883965"/>
            <a:chOff x="1042987" y="1023937"/>
            <a:chExt cx="7187222" cy="4369157"/>
          </a:xfrm>
        </p:grpSpPr>
        <p:pic>
          <p:nvPicPr>
            <p:cNvPr id="5" name="Picture 4">
              <a:extLst>
                <a:ext uri="{FF2B5EF4-FFF2-40B4-BE49-F238E27FC236}">
                  <a16:creationId xmlns:a16="http://schemas.microsoft.com/office/drawing/2014/main" id="{7026D452-66A2-D30B-2912-A8BCA50F5732}"/>
                </a:ext>
              </a:extLst>
            </p:cNvPr>
            <p:cNvPicPr>
              <a:picLocks noChangeAspect="1"/>
            </p:cNvPicPr>
            <p:nvPr/>
          </p:nvPicPr>
          <p:blipFill rotWithShape="1">
            <a:blip r:embed="rId2"/>
            <a:srcRect b="9167"/>
            <a:stretch/>
          </p:blipFill>
          <p:spPr>
            <a:xfrm>
              <a:off x="1042987" y="1023937"/>
              <a:ext cx="7058025" cy="4369157"/>
            </a:xfrm>
            <a:prstGeom prst="rect">
              <a:avLst/>
            </a:prstGeom>
          </p:spPr>
        </p:pic>
        <p:sp>
          <p:nvSpPr>
            <p:cNvPr id="6" name="TextBox 5">
              <a:extLst>
                <a:ext uri="{FF2B5EF4-FFF2-40B4-BE49-F238E27FC236}">
                  <a16:creationId xmlns:a16="http://schemas.microsoft.com/office/drawing/2014/main" id="{00847E6C-1A8E-9B08-0C78-376E06382428}"/>
                </a:ext>
              </a:extLst>
            </p:cNvPr>
            <p:cNvSpPr txBox="1"/>
            <p:nvPr/>
          </p:nvSpPr>
          <p:spPr>
            <a:xfrm>
              <a:off x="4571999" y="1730832"/>
              <a:ext cx="3658210" cy="415470"/>
            </a:xfrm>
            <a:prstGeom prst="rect">
              <a:avLst/>
            </a:prstGeom>
            <a:noFill/>
          </p:spPr>
          <p:txBody>
            <a:bodyPr wrap="square" rtlCol="0">
              <a:spAutoFit/>
            </a:bodyPr>
            <a:lstStyle/>
            <a:p>
              <a:r>
                <a:rPr lang="en-US" b="1" dirty="0">
                  <a:solidFill>
                    <a:schemeClr val="bg1"/>
                  </a:solidFill>
                  <a:highlight>
                    <a:srgbClr val="000000"/>
                  </a:highlight>
                  <a:latin typeface="Arial Black" panose="020B0A04020102020204" pitchFamily="34" charset="0"/>
                </a:rPr>
                <a:t>P- 3-4     </a:t>
              </a:r>
              <a:r>
                <a:rPr lang="en-US" b="1" dirty="0">
                  <a:solidFill>
                    <a:srgbClr val="00B0F0"/>
                  </a:solidFill>
                  <a:highlight>
                    <a:srgbClr val="000000"/>
                  </a:highlight>
                  <a:latin typeface="Arial Black" panose="020B0A04020102020204" pitchFamily="34" charset="0"/>
                </a:rPr>
                <a:t>S – 2-3     </a:t>
              </a:r>
              <a:r>
                <a:rPr lang="en-US" b="1" dirty="0">
                  <a:solidFill>
                    <a:srgbClr val="FFFF00"/>
                  </a:solidFill>
                  <a:highlight>
                    <a:srgbClr val="000000"/>
                  </a:highlight>
                  <a:latin typeface="Arial Black" panose="020B0A04020102020204" pitchFamily="34" charset="0"/>
                </a:rPr>
                <a:t>T – 2-3</a:t>
              </a:r>
            </a:p>
          </p:txBody>
        </p:sp>
      </p:grpSp>
      <p:pic>
        <p:nvPicPr>
          <p:cNvPr id="8" name="Picture 7">
            <a:extLst>
              <a:ext uri="{FF2B5EF4-FFF2-40B4-BE49-F238E27FC236}">
                <a16:creationId xmlns:a16="http://schemas.microsoft.com/office/drawing/2014/main" id="{6A91B5C6-77E0-1ABE-9551-914AB6BBC874}"/>
              </a:ext>
            </a:extLst>
          </p:cNvPr>
          <p:cNvPicPr>
            <a:picLocks noChangeAspect="1"/>
          </p:cNvPicPr>
          <p:nvPr/>
        </p:nvPicPr>
        <p:blipFill>
          <a:blip r:embed="rId3"/>
          <a:stretch>
            <a:fillRect/>
          </a:stretch>
        </p:blipFill>
        <p:spPr>
          <a:xfrm>
            <a:off x="720591" y="4079230"/>
            <a:ext cx="8169348" cy="2334970"/>
          </a:xfrm>
          <a:prstGeom prst="rect">
            <a:avLst/>
          </a:prstGeom>
        </p:spPr>
      </p:pic>
      <p:pic>
        <p:nvPicPr>
          <p:cNvPr id="9" name="Picture 8">
            <a:extLst>
              <a:ext uri="{FF2B5EF4-FFF2-40B4-BE49-F238E27FC236}">
                <a16:creationId xmlns:a16="http://schemas.microsoft.com/office/drawing/2014/main" id="{8CF6A91E-F480-672C-9464-C22040C3C28D}"/>
              </a:ext>
            </a:extLst>
          </p:cNvPr>
          <p:cNvPicPr>
            <a:picLocks noChangeAspect="1"/>
          </p:cNvPicPr>
          <p:nvPr/>
        </p:nvPicPr>
        <p:blipFill>
          <a:blip r:embed="rId4"/>
          <a:stretch>
            <a:fillRect/>
          </a:stretch>
        </p:blipFill>
        <p:spPr>
          <a:xfrm>
            <a:off x="153850" y="6410692"/>
            <a:ext cx="9102117" cy="432854"/>
          </a:xfrm>
          <a:prstGeom prst="rect">
            <a:avLst/>
          </a:prstGeom>
        </p:spPr>
      </p:pic>
    </p:spTree>
    <p:extLst>
      <p:ext uri="{BB962C8B-B14F-4D97-AF65-F5344CB8AC3E}">
        <p14:creationId xmlns:p14="http://schemas.microsoft.com/office/powerpoint/2010/main" val="723467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F06375-BBF6-13E0-B224-5B585F72D0CD}"/>
              </a:ext>
            </a:extLst>
          </p:cNvPr>
          <p:cNvPicPr>
            <a:picLocks noChangeAspect="1"/>
          </p:cNvPicPr>
          <p:nvPr/>
        </p:nvPicPr>
        <p:blipFill rotWithShape="1">
          <a:blip r:embed="rId2"/>
          <a:srcRect t="3754"/>
          <a:stretch/>
        </p:blipFill>
        <p:spPr>
          <a:xfrm>
            <a:off x="879557" y="62144"/>
            <a:ext cx="6320234" cy="6432224"/>
          </a:xfrm>
          <a:prstGeom prst="rect">
            <a:avLst/>
          </a:prstGeom>
        </p:spPr>
      </p:pic>
    </p:spTree>
    <p:extLst>
      <p:ext uri="{BB962C8B-B14F-4D97-AF65-F5344CB8AC3E}">
        <p14:creationId xmlns:p14="http://schemas.microsoft.com/office/powerpoint/2010/main" val="2300037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B6BD65-549E-6091-405E-A27715E9DCF6}"/>
              </a:ext>
            </a:extLst>
          </p:cNvPr>
          <p:cNvPicPr>
            <a:picLocks noChangeAspect="1"/>
          </p:cNvPicPr>
          <p:nvPr/>
        </p:nvPicPr>
        <p:blipFill>
          <a:blip r:embed="rId2"/>
          <a:stretch>
            <a:fillRect/>
          </a:stretch>
        </p:blipFill>
        <p:spPr>
          <a:xfrm>
            <a:off x="717405" y="806038"/>
            <a:ext cx="7885419" cy="4763267"/>
          </a:xfrm>
          <a:prstGeom prst="rect">
            <a:avLst/>
          </a:prstGeom>
          <a:ln w="19050">
            <a:solidFill>
              <a:schemeClr val="tx1"/>
            </a:solidFill>
          </a:ln>
        </p:spPr>
      </p:pic>
    </p:spTree>
    <p:extLst>
      <p:ext uri="{BB962C8B-B14F-4D97-AF65-F5344CB8AC3E}">
        <p14:creationId xmlns:p14="http://schemas.microsoft.com/office/powerpoint/2010/main" val="1140336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906899-3FAF-7DDE-2382-1C307CA1BC52}"/>
              </a:ext>
            </a:extLst>
          </p:cNvPr>
          <p:cNvPicPr>
            <a:picLocks noChangeAspect="1"/>
          </p:cNvPicPr>
          <p:nvPr/>
        </p:nvPicPr>
        <p:blipFill>
          <a:blip r:embed="rId2"/>
          <a:stretch>
            <a:fillRect/>
          </a:stretch>
        </p:blipFill>
        <p:spPr>
          <a:xfrm>
            <a:off x="272068" y="523220"/>
            <a:ext cx="4757119" cy="3069066"/>
          </a:xfrm>
          <a:prstGeom prst="rect">
            <a:avLst/>
          </a:prstGeom>
          <a:ln w="88900" cap="sq" cmpd="thickThin">
            <a:no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8878755E-A1AD-F233-E886-33735D0B8F91}"/>
              </a:ext>
            </a:extLst>
          </p:cNvPr>
          <p:cNvSpPr txBox="1"/>
          <p:nvPr/>
        </p:nvSpPr>
        <p:spPr>
          <a:xfrm>
            <a:off x="3571902" y="0"/>
            <a:ext cx="2158861" cy="523220"/>
          </a:xfrm>
          <a:prstGeom prst="rect">
            <a:avLst/>
          </a:prstGeom>
          <a:noFill/>
        </p:spPr>
        <p:txBody>
          <a:bodyPr wrap="none" rtlCol="0">
            <a:spAutoFit/>
          </a:bodyPr>
          <a:lstStyle/>
          <a:p>
            <a:r>
              <a:rPr lang="en-US" sz="2800" b="1" dirty="0">
                <a:solidFill>
                  <a:srgbClr val="C00000"/>
                </a:solidFill>
              </a:rPr>
              <a:t>Rejuvenation</a:t>
            </a:r>
          </a:p>
        </p:txBody>
      </p:sp>
      <p:sp>
        <p:nvSpPr>
          <p:cNvPr id="7" name="AutoShape 2">
            <a:extLst>
              <a:ext uri="{FF2B5EF4-FFF2-40B4-BE49-F238E27FC236}">
                <a16:creationId xmlns:a16="http://schemas.microsoft.com/office/drawing/2014/main" id="{48B0F350-6876-F030-EAB9-E07967037FE3}"/>
              </a:ext>
            </a:extLst>
          </p:cNvPr>
          <p:cNvSpPr>
            <a:spLocks noChangeAspect="1" noChangeArrowheads="1"/>
          </p:cNvSpPr>
          <p:nvPr/>
        </p:nvSpPr>
        <p:spPr bwMode="auto">
          <a:xfrm>
            <a:off x="2758750" y="2802684"/>
            <a:ext cx="1626305" cy="162630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a:extLst>
              <a:ext uri="{FF2B5EF4-FFF2-40B4-BE49-F238E27FC236}">
                <a16:creationId xmlns:a16="http://schemas.microsoft.com/office/drawing/2014/main" id="{EA31A439-DEB0-BBDF-C784-36261979587F}"/>
              </a:ext>
            </a:extLst>
          </p:cNvPr>
          <p:cNvSpPr>
            <a:spLocks noChangeAspect="1" noChangeArrowheads="1"/>
          </p:cNvSpPr>
          <p:nvPr/>
        </p:nvSpPr>
        <p:spPr bwMode="auto">
          <a:xfrm>
            <a:off x="2911150" y="2955084"/>
            <a:ext cx="1626305" cy="162630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AA6015CB-71D0-F89E-75F0-FC22A40A849C}"/>
              </a:ext>
            </a:extLst>
          </p:cNvPr>
          <p:cNvSpPr txBox="1"/>
          <p:nvPr/>
        </p:nvSpPr>
        <p:spPr>
          <a:xfrm>
            <a:off x="133397" y="5706908"/>
            <a:ext cx="3438505" cy="646331"/>
          </a:xfrm>
          <a:prstGeom prst="rect">
            <a:avLst/>
          </a:prstGeom>
          <a:noFill/>
        </p:spPr>
        <p:txBody>
          <a:bodyPr wrap="none" rtlCol="0">
            <a:spAutoFit/>
          </a:bodyPr>
          <a:lstStyle/>
          <a:p>
            <a:r>
              <a:rPr lang="en-US" dirty="0"/>
              <a:t>Mango old trees rejuvenation </a:t>
            </a:r>
          </a:p>
          <a:p>
            <a:r>
              <a:rPr lang="en-US" dirty="0"/>
              <a:t>@ CUTM, </a:t>
            </a:r>
            <a:r>
              <a:rPr lang="en-US" dirty="0" err="1"/>
              <a:t>paralakhemundi</a:t>
            </a:r>
            <a:r>
              <a:rPr lang="en-US" dirty="0"/>
              <a:t> campus</a:t>
            </a:r>
          </a:p>
        </p:txBody>
      </p:sp>
      <p:pic>
        <p:nvPicPr>
          <p:cNvPr id="10" name="Picture 9">
            <a:extLst>
              <a:ext uri="{FF2B5EF4-FFF2-40B4-BE49-F238E27FC236}">
                <a16:creationId xmlns:a16="http://schemas.microsoft.com/office/drawing/2014/main" id="{1AED7801-6CA2-0E9C-10B0-4BD66979E504}"/>
              </a:ext>
            </a:extLst>
          </p:cNvPr>
          <p:cNvPicPr>
            <a:picLocks noChangeAspect="1"/>
          </p:cNvPicPr>
          <p:nvPr/>
        </p:nvPicPr>
        <p:blipFill>
          <a:blip r:embed="rId3"/>
          <a:stretch>
            <a:fillRect/>
          </a:stretch>
        </p:blipFill>
        <p:spPr>
          <a:xfrm>
            <a:off x="4124132" y="3639684"/>
            <a:ext cx="4886472" cy="3077026"/>
          </a:xfrm>
          <a:prstGeom prst="rect">
            <a:avLst/>
          </a:prstGeom>
        </p:spPr>
      </p:pic>
    </p:spTree>
    <p:extLst>
      <p:ext uri="{BB962C8B-B14F-4D97-AF65-F5344CB8AC3E}">
        <p14:creationId xmlns:p14="http://schemas.microsoft.com/office/powerpoint/2010/main" val="2668945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550608-A14C-ACFB-ACED-A46F768A0624}"/>
              </a:ext>
            </a:extLst>
          </p:cNvPr>
          <p:cNvPicPr>
            <a:picLocks noChangeAspect="1"/>
          </p:cNvPicPr>
          <p:nvPr/>
        </p:nvPicPr>
        <p:blipFill>
          <a:blip r:embed="rId2"/>
          <a:stretch>
            <a:fillRect/>
          </a:stretch>
        </p:blipFill>
        <p:spPr>
          <a:xfrm>
            <a:off x="90487" y="357187"/>
            <a:ext cx="8963025" cy="6143625"/>
          </a:xfrm>
          <a:prstGeom prst="rect">
            <a:avLst/>
          </a:prstGeom>
        </p:spPr>
      </p:pic>
    </p:spTree>
    <p:extLst>
      <p:ext uri="{BB962C8B-B14F-4D97-AF65-F5344CB8AC3E}">
        <p14:creationId xmlns:p14="http://schemas.microsoft.com/office/powerpoint/2010/main" val="2533948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10F772-D2EC-5612-8974-9AF018BFC6FD}"/>
              </a:ext>
            </a:extLst>
          </p:cNvPr>
          <p:cNvPicPr>
            <a:picLocks noChangeAspect="1"/>
          </p:cNvPicPr>
          <p:nvPr/>
        </p:nvPicPr>
        <p:blipFill>
          <a:blip r:embed="rId2"/>
          <a:stretch>
            <a:fillRect/>
          </a:stretch>
        </p:blipFill>
        <p:spPr>
          <a:xfrm>
            <a:off x="326572" y="705854"/>
            <a:ext cx="8285584" cy="5070283"/>
          </a:xfrm>
          <a:prstGeom prst="rect">
            <a:avLst/>
          </a:prstGeom>
        </p:spPr>
      </p:pic>
    </p:spTree>
    <p:extLst>
      <p:ext uri="{BB962C8B-B14F-4D97-AF65-F5344CB8AC3E}">
        <p14:creationId xmlns:p14="http://schemas.microsoft.com/office/powerpoint/2010/main" val="2399700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5A3912-8D69-7D2F-A3F3-6EE8559F8CD7}"/>
              </a:ext>
            </a:extLst>
          </p:cNvPr>
          <p:cNvPicPr>
            <a:picLocks noChangeAspect="1"/>
          </p:cNvPicPr>
          <p:nvPr/>
        </p:nvPicPr>
        <p:blipFill>
          <a:blip r:embed="rId2"/>
          <a:stretch>
            <a:fillRect/>
          </a:stretch>
        </p:blipFill>
        <p:spPr>
          <a:xfrm>
            <a:off x="503853" y="612811"/>
            <a:ext cx="7936413" cy="5293466"/>
          </a:xfrm>
          <a:prstGeom prst="rect">
            <a:avLst/>
          </a:prstGeom>
        </p:spPr>
      </p:pic>
    </p:spTree>
    <p:extLst>
      <p:ext uri="{BB962C8B-B14F-4D97-AF65-F5344CB8AC3E}">
        <p14:creationId xmlns:p14="http://schemas.microsoft.com/office/powerpoint/2010/main" val="2466842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A2705F-3A7B-416B-126D-C106D2861AF6}"/>
              </a:ext>
            </a:extLst>
          </p:cNvPr>
          <p:cNvPicPr>
            <a:picLocks noChangeAspect="1"/>
          </p:cNvPicPr>
          <p:nvPr/>
        </p:nvPicPr>
        <p:blipFill>
          <a:blip r:embed="rId2"/>
          <a:stretch>
            <a:fillRect/>
          </a:stretch>
        </p:blipFill>
        <p:spPr>
          <a:xfrm>
            <a:off x="541176" y="414119"/>
            <a:ext cx="8166223" cy="6107979"/>
          </a:xfrm>
          <a:prstGeom prst="rect">
            <a:avLst/>
          </a:prstGeom>
        </p:spPr>
      </p:pic>
    </p:spTree>
    <p:extLst>
      <p:ext uri="{BB962C8B-B14F-4D97-AF65-F5344CB8AC3E}">
        <p14:creationId xmlns:p14="http://schemas.microsoft.com/office/powerpoint/2010/main" val="2209506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4BE000-A80E-9B4E-EFCC-ED0247797915}"/>
              </a:ext>
            </a:extLst>
          </p:cNvPr>
          <p:cNvPicPr>
            <a:picLocks noChangeAspect="1"/>
          </p:cNvPicPr>
          <p:nvPr/>
        </p:nvPicPr>
        <p:blipFill>
          <a:blip r:embed="rId2"/>
          <a:stretch>
            <a:fillRect/>
          </a:stretch>
        </p:blipFill>
        <p:spPr>
          <a:xfrm>
            <a:off x="1026234" y="473697"/>
            <a:ext cx="6326288" cy="6300325"/>
          </a:xfrm>
          <a:prstGeom prst="rect">
            <a:avLst/>
          </a:prstGeom>
        </p:spPr>
      </p:pic>
      <p:sp>
        <p:nvSpPr>
          <p:cNvPr id="7" name="TextBox 6">
            <a:extLst>
              <a:ext uri="{FF2B5EF4-FFF2-40B4-BE49-F238E27FC236}">
                <a16:creationId xmlns:a16="http://schemas.microsoft.com/office/drawing/2014/main" id="{08CAAA78-8B42-C247-03E8-57E2D26C6AC4}"/>
              </a:ext>
            </a:extLst>
          </p:cNvPr>
          <p:cNvSpPr txBox="1"/>
          <p:nvPr/>
        </p:nvSpPr>
        <p:spPr>
          <a:xfrm>
            <a:off x="2603240" y="104365"/>
            <a:ext cx="3492751" cy="369332"/>
          </a:xfrm>
          <a:prstGeom prst="rect">
            <a:avLst/>
          </a:prstGeom>
          <a:noFill/>
        </p:spPr>
        <p:txBody>
          <a:bodyPr wrap="none" rtlCol="0">
            <a:spAutoFit/>
          </a:bodyPr>
          <a:lstStyle/>
          <a:p>
            <a:r>
              <a:rPr lang="en-US" dirty="0"/>
              <a:t>Rejuvenation of mango old orchard</a:t>
            </a:r>
          </a:p>
        </p:txBody>
      </p:sp>
    </p:spTree>
    <p:extLst>
      <p:ext uri="{BB962C8B-B14F-4D97-AF65-F5344CB8AC3E}">
        <p14:creationId xmlns:p14="http://schemas.microsoft.com/office/powerpoint/2010/main" val="3338947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441D8F-5AA5-F11A-4C21-481B259DCFCD}"/>
              </a:ext>
            </a:extLst>
          </p:cNvPr>
          <p:cNvPicPr>
            <a:picLocks noChangeAspect="1"/>
          </p:cNvPicPr>
          <p:nvPr/>
        </p:nvPicPr>
        <p:blipFill>
          <a:blip r:embed="rId2"/>
          <a:stretch>
            <a:fillRect/>
          </a:stretch>
        </p:blipFill>
        <p:spPr>
          <a:xfrm>
            <a:off x="1456628" y="0"/>
            <a:ext cx="6124902" cy="6741503"/>
          </a:xfrm>
          <a:prstGeom prst="rect">
            <a:avLst/>
          </a:prstGeom>
        </p:spPr>
      </p:pic>
    </p:spTree>
    <p:extLst>
      <p:ext uri="{BB962C8B-B14F-4D97-AF65-F5344CB8AC3E}">
        <p14:creationId xmlns:p14="http://schemas.microsoft.com/office/powerpoint/2010/main" val="4035313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7606B7-5D50-E23C-3B1B-EFD29CEE5AB9}"/>
              </a:ext>
            </a:extLst>
          </p:cNvPr>
          <p:cNvPicPr>
            <a:picLocks noChangeAspect="1"/>
          </p:cNvPicPr>
          <p:nvPr/>
        </p:nvPicPr>
        <p:blipFill>
          <a:blip r:embed="rId2"/>
          <a:stretch>
            <a:fillRect/>
          </a:stretch>
        </p:blipFill>
        <p:spPr>
          <a:xfrm>
            <a:off x="508518" y="495529"/>
            <a:ext cx="8126963" cy="3473965"/>
          </a:xfrm>
          <a:prstGeom prst="rect">
            <a:avLst/>
          </a:prstGeom>
          <a:ln w="19050">
            <a:solidFill>
              <a:schemeClr val="tx1"/>
            </a:solidFill>
          </a:ln>
        </p:spPr>
      </p:pic>
      <p:sp>
        <p:nvSpPr>
          <p:cNvPr id="9" name="TextBox 8">
            <a:extLst>
              <a:ext uri="{FF2B5EF4-FFF2-40B4-BE49-F238E27FC236}">
                <a16:creationId xmlns:a16="http://schemas.microsoft.com/office/drawing/2014/main" id="{B4706539-6E0B-75DE-31F6-4A8B92A033BC}"/>
              </a:ext>
            </a:extLst>
          </p:cNvPr>
          <p:cNvSpPr txBox="1"/>
          <p:nvPr/>
        </p:nvSpPr>
        <p:spPr>
          <a:xfrm>
            <a:off x="934646" y="4238813"/>
            <a:ext cx="7499140" cy="212365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400" b="1" dirty="0"/>
              <a:t>After rejuvenation</a:t>
            </a:r>
          </a:p>
          <a:p>
            <a:pPr marL="285750" indent="-285750">
              <a:buFont typeface="Wingdings" panose="05000000000000000000" pitchFamily="2" charset="2"/>
              <a:buChar char="v"/>
            </a:pPr>
            <a:r>
              <a:rPr lang="en-US" b="1" dirty="0">
                <a:solidFill>
                  <a:srgbClr val="FFFF00"/>
                </a:solidFill>
              </a:rPr>
              <a:t>Cut end of the branches should be pasted with Bordeaux paste </a:t>
            </a:r>
          </a:p>
          <a:p>
            <a:r>
              <a:rPr lang="en-US" b="1" dirty="0">
                <a:solidFill>
                  <a:srgbClr val="FFFF00"/>
                </a:solidFill>
              </a:rPr>
              <a:t>       (1:1:10) 1kg CuSO</a:t>
            </a:r>
            <a:r>
              <a:rPr lang="en-US" sz="1200" b="1" dirty="0">
                <a:solidFill>
                  <a:srgbClr val="FFFF00"/>
                </a:solidFill>
              </a:rPr>
              <a:t>4</a:t>
            </a:r>
            <a:r>
              <a:rPr lang="en-US" b="1" dirty="0">
                <a:solidFill>
                  <a:srgbClr val="FFFF00"/>
                </a:solidFill>
              </a:rPr>
              <a:t> + 1kg hydrated acid lime </a:t>
            </a:r>
            <a:r>
              <a:rPr lang="en-US" b="1" dirty="0" err="1">
                <a:solidFill>
                  <a:srgbClr val="FFFF00"/>
                </a:solidFill>
              </a:rPr>
              <a:t>CaO</a:t>
            </a:r>
            <a:r>
              <a:rPr lang="en-US" b="1" dirty="0">
                <a:solidFill>
                  <a:srgbClr val="FFFF00"/>
                </a:solidFill>
              </a:rPr>
              <a:t> + 10 </a:t>
            </a:r>
            <a:r>
              <a:rPr lang="en-US" b="1" dirty="0" err="1">
                <a:solidFill>
                  <a:srgbClr val="FFFF00"/>
                </a:solidFill>
              </a:rPr>
              <a:t>litres</a:t>
            </a:r>
            <a:r>
              <a:rPr lang="en-US" b="1" dirty="0">
                <a:solidFill>
                  <a:srgbClr val="FFFF00"/>
                </a:solidFill>
              </a:rPr>
              <a:t> of water and maintain pH neutral 6.5 to 7.5</a:t>
            </a:r>
          </a:p>
          <a:p>
            <a:pPr marL="285750" indent="-285750">
              <a:buFont typeface="Wingdings" panose="05000000000000000000" pitchFamily="2" charset="2"/>
              <a:buChar char="v"/>
            </a:pPr>
            <a:r>
              <a:rPr lang="en-US" b="1" dirty="0"/>
              <a:t>Nutrition:</a:t>
            </a:r>
            <a:r>
              <a:rPr lang="en-US" dirty="0"/>
              <a:t> FYM and recommended fertilizer application in the ring basin.</a:t>
            </a:r>
          </a:p>
          <a:p>
            <a:pPr marL="285750" indent="-285750">
              <a:buFont typeface="Wingdings" panose="05000000000000000000" pitchFamily="2" charset="2"/>
              <a:buChar char="v"/>
            </a:pPr>
            <a:r>
              <a:rPr lang="en-US" b="1" dirty="0"/>
              <a:t>Irrigation</a:t>
            </a:r>
            <a:r>
              <a:rPr lang="en-US" dirty="0"/>
              <a:t>: flood or Drip method @ 2 weeks interval</a:t>
            </a:r>
          </a:p>
          <a:p>
            <a:pPr marL="285750" indent="-285750">
              <a:buFont typeface="Wingdings" panose="05000000000000000000" pitchFamily="2" charset="2"/>
              <a:buChar char="v"/>
            </a:pPr>
            <a:r>
              <a:rPr lang="en-US" b="1" dirty="0"/>
              <a:t>Mulching</a:t>
            </a:r>
            <a:r>
              <a:rPr lang="en-US" dirty="0"/>
              <a:t>: wheat or rice straw or plastic mulch</a:t>
            </a:r>
          </a:p>
        </p:txBody>
      </p:sp>
    </p:spTree>
    <p:extLst>
      <p:ext uri="{BB962C8B-B14F-4D97-AF65-F5344CB8AC3E}">
        <p14:creationId xmlns:p14="http://schemas.microsoft.com/office/powerpoint/2010/main" val="9000695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704EB-39B5-DEF4-8BC1-ABB8C35D629E}"/>
              </a:ext>
            </a:extLst>
          </p:cNvPr>
          <p:cNvSpPr>
            <a:spLocks noGrp="1"/>
          </p:cNvSpPr>
          <p:nvPr>
            <p:ph type="title"/>
          </p:nvPr>
        </p:nvSpPr>
        <p:spPr>
          <a:xfrm>
            <a:off x="628650" y="365127"/>
            <a:ext cx="7886700" cy="433864"/>
          </a:xfrm>
          <a:solidFill>
            <a:srgbClr val="FFC000"/>
          </a:solidFill>
        </p:spPr>
        <p:txBody>
          <a:bodyPr>
            <a:normAutofit fontScale="90000"/>
          </a:bodyPr>
          <a:lstStyle/>
          <a:p>
            <a:pPr algn="ctr"/>
            <a:r>
              <a:rPr lang="en-US" sz="2800" b="1" dirty="0">
                <a:ln w="0"/>
                <a:effectLst>
                  <a:outerShdw blurRad="38100" dist="19050" dir="2700000" algn="tl" rotWithShape="0">
                    <a:schemeClr val="dk1">
                      <a:alpha val="40000"/>
                    </a:schemeClr>
                  </a:outerShdw>
                </a:effectLst>
              </a:rPr>
              <a:t>Fertilizer application</a:t>
            </a:r>
          </a:p>
        </p:txBody>
      </p:sp>
      <p:sp>
        <p:nvSpPr>
          <p:cNvPr id="3" name="Content Placeholder 2">
            <a:extLst>
              <a:ext uri="{FF2B5EF4-FFF2-40B4-BE49-F238E27FC236}">
                <a16:creationId xmlns:a16="http://schemas.microsoft.com/office/drawing/2014/main" id="{472EBEB9-203D-9446-365C-75F8F33B9A2B}"/>
              </a:ext>
            </a:extLst>
          </p:cNvPr>
          <p:cNvSpPr>
            <a:spLocks noGrp="1"/>
          </p:cNvSpPr>
          <p:nvPr>
            <p:ph idx="1"/>
          </p:nvPr>
        </p:nvSpPr>
        <p:spPr>
          <a:xfrm>
            <a:off x="628650" y="955613"/>
            <a:ext cx="8195754" cy="4351338"/>
          </a:xfrm>
        </p:spPr>
        <p:txBody>
          <a:bodyPr>
            <a:normAutofit fontScale="92500" lnSpcReduction="20000"/>
          </a:bodyPr>
          <a:lstStyle/>
          <a:p>
            <a:pPr algn="just"/>
            <a:r>
              <a:rPr lang="en-US" sz="2400" dirty="0">
                <a:latin typeface="Times New Roman" panose="02020603050405020304" pitchFamily="18" charset="0"/>
                <a:cs typeface="Times New Roman" panose="02020603050405020304" pitchFamily="18" charset="0"/>
              </a:rPr>
              <a:t>Application of 25kg FYM to young plants and bearing trees</a:t>
            </a:r>
          </a:p>
          <a:p>
            <a:pPr algn="just"/>
            <a:r>
              <a:rPr lang="en-US" sz="2400" dirty="0">
                <a:latin typeface="Times New Roman" panose="02020603050405020304" pitchFamily="18" charset="0"/>
                <a:cs typeface="Times New Roman" panose="02020603050405020304" pitchFamily="18" charset="0"/>
              </a:rPr>
              <a:t>Apply RDF to young plants</a:t>
            </a:r>
          </a:p>
          <a:p>
            <a:pPr marL="0" indent="0" algn="just">
              <a:buNone/>
            </a:pPr>
            <a:r>
              <a:rPr lang="en-US" sz="2400" dirty="0">
                <a:latin typeface="Times New Roman" panose="02020603050405020304" pitchFamily="18" charset="0"/>
                <a:cs typeface="Times New Roman" panose="02020603050405020304" pitchFamily="18" charset="0"/>
              </a:rPr>
              <a:t>1 year old plant = 73g: 18g: 68g (</a:t>
            </a:r>
            <a:r>
              <a:rPr lang="en-US" sz="2400" dirty="0" err="1">
                <a:latin typeface="Times New Roman" panose="02020603050405020304" pitchFamily="18" charset="0"/>
                <a:cs typeface="Times New Roman" panose="02020603050405020304" pitchFamily="18" charset="0"/>
              </a:rPr>
              <a:t>Urea:SSP:MOP</a:t>
            </a:r>
            <a:r>
              <a:rPr lang="en-US" sz="2400" dirty="0">
                <a:latin typeface="Times New Roman" panose="02020603050405020304" pitchFamily="18" charset="0"/>
                <a:cs typeface="Times New Roman" panose="02020603050405020304" pitchFamily="18" charset="0"/>
              </a:rPr>
              <a:t>)</a:t>
            </a:r>
          </a:p>
          <a:p>
            <a:pPr marL="0" indent="0" algn="just">
              <a:buNone/>
            </a:pPr>
            <a:r>
              <a:rPr lang="en-US" sz="2400" dirty="0">
                <a:latin typeface="Times New Roman" panose="02020603050405020304" pitchFamily="18" charset="0"/>
                <a:cs typeface="Times New Roman" panose="02020603050405020304" pitchFamily="18" charset="0"/>
              </a:rPr>
              <a:t>2year old plant = double the quantity each year</a:t>
            </a:r>
          </a:p>
          <a:p>
            <a:pPr marL="0" indent="0" algn="just">
              <a:buNone/>
            </a:pPr>
            <a:r>
              <a:rPr lang="en-US" sz="2400" dirty="0">
                <a:latin typeface="Times New Roman" panose="02020603050405020304" pitchFamily="18" charset="0"/>
                <a:cs typeface="Times New Roman" panose="02020603050405020304" pitchFamily="18" charset="0"/>
              </a:rPr>
              <a:t>10</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year onwards: 730g:180g:680g </a:t>
            </a:r>
          </a:p>
          <a:p>
            <a:pPr algn="just"/>
            <a:r>
              <a:rPr lang="en-US" sz="2400" dirty="0">
                <a:latin typeface="Times New Roman" panose="02020603050405020304" pitchFamily="18" charset="0"/>
                <a:cs typeface="Times New Roman" panose="02020603050405020304" pitchFamily="18" charset="0"/>
              </a:rPr>
              <a:t>Apply a Recommended Dose of Fertilizer (RDF) for old rejuvenated trees: 730g Urea: 180g SSP: 680g MOP.</a:t>
            </a:r>
          </a:p>
          <a:p>
            <a:pPr algn="just"/>
            <a:r>
              <a:rPr lang="en-US" sz="2400" dirty="0">
                <a:latin typeface="Times New Roman" panose="02020603050405020304" pitchFamily="18" charset="0"/>
                <a:cs typeface="Times New Roman" panose="02020603050405020304" pitchFamily="18" charset="0"/>
              </a:rPr>
              <a:t>Well decomposed FYM = 75-100kg per tree</a:t>
            </a:r>
          </a:p>
          <a:p>
            <a:pPr algn="just"/>
            <a:r>
              <a:rPr lang="en-US" sz="2400" dirty="0">
                <a:latin typeface="Times New Roman" panose="02020603050405020304" pitchFamily="18" charset="0"/>
                <a:cs typeface="Times New Roman" panose="02020603050405020304" pitchFamily="18" charset="0"/>
              </a:rPr>
              <a:t>Micronutrient spray during fruit development</a:t>
            </a:r>
          </a:p>
          <a:p>
            <a:pPr algn="just"/>
            <a:r>
              <a:rPr lang="en-US" sz="2400" dirty="0">
                <a:latin typeface="Times New Roman" panose="02020603050405020304" pitchFamily="18" charset="0"/>
                <a:cs typeface="Times New Roman" panose="02020603050405020304" pitchFamily="18" charset="0"/>
              </a:rPr>
              <a:t>Application of FYM which is enriched with biofertilizer </a:t>
            </a:r>
            <a:r>
              <a:rPr lang="en-US" sz="2400" i="1" dirty="0">
                <a:latin typeface="Times New Roman" panose="02020603050405020304" pitchFamily="18" charset="0"/>
                <a:cs typeface="Times New Roman" panose="02020603050405020304" pitchFamily="18" charset="0"/>
              </a:rPr>
              <a:t>Trichoderma </a:t>
            </a:r>
            <a:r>
              <a:rPr lang="en-US" sz="2400" i="1" dirty="0" err="1">
                <a:latin typeface="Times New Roman" panose="02020603050405020304" pitchFamily="18" charset="0"/>
                <a:cs typeface="Times New Roman" panose="02020603050405020304" pitchFamily="18" charset="0"/>
              </a:rPr>
              <a:t>viridae</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Pseudomonas fluorescence,</a:t>
            </a:r>
            <a:r>
              <a:rPr lang="en-US" sz="2400" dirty="0">
                <a:latin typeface="Times New Roman" panose="02020603050405020304" pitchFamily="18" charset="0"/>
                <a:cs typeface="Times New Roman" panose="02020603050405020304" pitchFamily="18" charset="0"/>
              </a:rPr>
              <a:t> and </a:t>
            </a:r>
            <a:r>
              <a:rPr lang="en-US" sz="2400" i="1" dirty="0" err="1">
                <a:latin typeface="Times New Roman" panose="02020603050405020304" pitchFamily="18" charset="0"/>
                <a:cs typeface="Times New Roman" panose="02020603050405020304" pitchFamily="18" charset="0"/>
              </a:rPr>
              <a:t>Pacealomyces</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lilacinus</a:t>
            </a:r>
            <a:r>
              <a:rPr lang="en-US" sz="2400" i="1" dirty="0">
                <a:latin typeface="Times New Roman" panose="02020603050405020304" pitchFamily="18" charset="0"/>
                <a:cs typeface="Times New Roman" panose="02020603050405020304" pitchFamily="18" charset="0"/>
              </a:rPr>
              <a:t>.</a:t>
            </a:r>
          </a:p>
          <a:p>
            <a:pPr algn="just"/>
            <a:r>
              <a:rPr lang="en-US" sz="2400" i="1" dirty="0">
                <a:latin typeface="Times New Roman" panose="02020603050405020304" pitchFamily="18" charset="0"/>
                <a:cs typeface="Times New Roman" panose="02020603050405020304" pitchFamily="18" charset="0"/>
              </a:rPr>
              <a:t>Apply Vermicompost @ 2 to 3 kg per tree</a:t>
            </a:r>
          </a:p>
          <a:p>
            <a:pPr algn="just"/>
            <a:endParaRPr lang="en-US" sz="2400" i="1"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427423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572D57-4C35-E7CB-5717-04839A9E38A9}"/>
              </a:ext>
            </a:extLst>
          </p:cNvPr>
          <p:cNvPicPr>
            <a:picLocks noChangeAspect="1"/>
          </p:cNvPicPr>
          <p:nvPr/>
        </p:nvPicPr>
        <p:blipFill>
          <a:blip r:embed="rId2"/>
          <a:stretch>
            <a:fillRect/>
          </a:stretch>
        </p:blipFill>
        <p:spPr>
          <a:xfrm>
            <a:off x="968956" y="115410"/>
            <a:ext cx="6710228" cy="6525087"/>
          </a:xfrm>
          <a:prstGeom prst="rect">
            <a:avLst/>
          </a:prstGeom>
        </p:spPr>
      </p:pic>
    </p:spTree>
    <p:extLst>
      <p:ext uri="{BB962C8B-B14F-4D97-AF65-F5344CB8AC3E}">
        <p14:creationId xmlns:p14="http://schemas.microsoft.com/office/powerpoint/2010/main" val="14678815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80920F-11AC-CE4D-F8F4-7CD588A07018}"/>
              </a:ext>
            </a:extLst>
          </p:cNvPr>
          <p:cNvPicPr>
            <a:picLocks noChangeAspect="1"/>
          </p:cNvPicPr>
          <p:nvPr/>
        </p:nvPicPr>
        <p:blipFill>
          <a:blip r:embed="rId2"/>
          <a:stretch>
            <a:fillRect/>
          </a:stretch>
        </p:blipFill>
        <p:spPr>
          <a:xfrm>
            <a:off x="304800" y="457200"/>
            <a:ext cx="8534400" cy="5943600"/>
          </a:xfrm>
          <a:prstGeom prst="rect">
            <a:avLst/>
          </a:prstGeom>
        </p:spPr>
      </p:pic>
    </p:spTree>
    <p:extLst>
      <p:ext uri="{BB962C8B-B14F-4D97-AF65-F5344CB8AC3E}">
        <p14:creationId xmlns:p14="http://schemas.microsoft.com/office/powerpoint/2010/main" val="33728537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3A8680-F927-99C4-7762-7E0F4E621DA6}"/>
              </a:ext>
            </a:extLst>
          </p:cNvPr>
          <p:cNvPicPr>
            <a:picLocks noChangeAspect="1"/>
          </p:cNvPicPr>
          <p:nvPr/>
        </p:nvPicPr>
        <p:blipFill>
          <a:blip r:embed="rId2"/>
          <a:stretch>
            <a:fillRect/>
          </a:stretch>
        </p:blipFill>
        <p:spPr>
          <a:xfrm>
            <a:off x="435526" y="949796"/>
            <a:ext cx="8272948" cy="4958408"/>
          </a:xfrm>
          <a:prstGeom prst="rect">
            <a:avLst/>
          </a:prstGeom>
          <a:ln w="19050">
            <a:solidFill>
              <a:schemeClr val="tx1"/>
            </a:solidFill>
          </a:ln>
        </p:spPr>
      </p:pic>
    </p:spTree>
    <p:extLst>
      <p:ext uri="{BB962C8B-B14F-4D97-AF65-F5344CB8AC3E}">
        <p14:creationId xmlns:p14="http://schemas.microsoft.com/office/powerpoint/2010/main" val="13295011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B9C4AF-60FB-5EB2-33D1-4E4BEC906013}"/>
              </a:ext>
            </a:extLst>
          </p:cNvPr>
          <p:cNvPicPr>
            <a:picLocks noChangeAspect="1"/>
          </p:cNvPicPr>
          <p:nvPr/>
        </p:nvPicPr>
        <p:blipFill>
          <a:blip r:embed="rId2"/>
          <a:stretch>
            <a:fillRect/>
          </a:stretch>
        </p:blipFill>
        <p:spPr>
          <a:xfrm>
            <a:off x="357187" y="623887"/>
            <a:ext cx="8429625" cy="561022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2731817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1CB6E5-FF77-92BD-F322-6CD14C2A3CA9}"/>
              </a:ext>
            </a:extLst>
          </p:cNvPr>
          <p:cNvPicPr>
            <a:picLocks noChangeAspect="1"/>
          </p:cNvPicPr>
          <p:nvPr/>
        </p:nvPicPr>
        <p:blipFill>
          <a:blip r:embed="rId2"/>
          <a:stretch>
            <a:fillRect/>
          </a:stretch>
        </p:blipFill>
        <p:spPr>
          <a:xfrm>
            <a:off x="0" y="14755"/>
            <a:ext cx="9144000" cy="6828489"/>
          </a:xfrm>
          <a:prstGeom prst="rect">
            <a:avLst/>
          </a:prstGeom>
        </p:spPr>
      </p:pic>
    </p:spTree>
    <p:extLst>
      <p:ext uri="{BB962C8B-B14F-4D97-AF65-F5344CB8AC3E}">
        <p14:creationId xmlns:p14="http://schemas.microsoft.com/office/powerpoint/2010/main" val="11459947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168D5B-0F15-FCEC-3997-2A7597B1CAE0}"/>
              </a:ext>
            </a:extLst>
          </p:cNvPr>
          <p:cNvPicPr>
            <a:picLocks noChangeAspect="1"/>
          </p:cNvPicPr>
          <p:nvPr/>
        </p:nvPicPr>
        <p:blipFill>
          <a:blip r:embed="rId2"/>
          <a:stretch>
            <a:fillRect/>
          </a:stretch>
        </p:blipFill>
        <p:spPr>
          <a:xfrm>
            <a:off x="1057460" y="0"/>
            <a:ext cx="6213352" cy="6858000"/>
          </a:xfrm>
          <a:prstGeom prst="rect">
            <a:avLst/>
          </a:prstGeom>
        </p:spPr>
      </p:pic>
    </p:spTree>
    <p:extLst>
      <p:ext uri="{BB962C8B-B14F-4D97-AF65-F5344CB8AC3E}">
        <p14:creationId xmlns:p14="http://schemas.microsoft.com/office/powerpoint/2010/main" val="15965129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315CC2-B328-5114-6E94-CCAA6430DF62}"/>
              </a:ext>
            </a:extLst>
          </p:cNvPr>
          <p:cNvPicPr>
            <a:picLocks noChangeAspect="1"/>
          </p:cNvPicPr>
          <p:nvPr/>
        </p:nvPicPr>
        <p:blipFill>
          <a:blip r:embed="rId2"/>
          <a:stretch>
            <a:fillRect/>
          </a:stretch>
        </p:blipFill>
        <p:spPr>
          <a:xfrm>
            <a:off x="1371646" y="0"/>
            <a:ext cx="5677224" cy="6858000"/>
          </a:xfrm>
          <a:prstGeom prst="rect">
            <a:avLst/>
          </a:prstGeom>
        </p:spPr>
      </p:pic>
    </p:spTree>
    <p:extLst>
      <p:ext uri="{BB962C8B-B14F-4D97-AF65-F5344CB8AC3E}">
        <p14:creationId xmlns:p14="http://schemas.microsoft.com/office/powerpoint/2010/main" val="42122416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954C17-C697-0B89-FF2A-F8FBDACA6DDC}"/>
              </a:ext>
            </a:extLst>
          </p:cNvPr>
          <p:cNvPicPr>
            <a:picLocks noChangeAspect="1"/>
          </p:cNvPicPr>
          <p:nvPr/>
        </p:nvPicPr>
        <p:blipFill>
          <a:blip r:embed="rId2"/>
          <a:stretch>
            <a:fillRect/>
          </a:stretch>
        </p:blipFill>
        <p:spPr>
          <a:xfrm>
            <a:off x="1179158" y="0"/>
            <a:ext cx="6073898" cy="6755907"/>
          </a:xfrm>
          <a:prstGeom prst="rect">
            <a:avLst/>
          </a:prstGeom>
        </p:spPr>
      </p:pic>
    </p:spTree>
    <p:extLst>
      <p:ext uri="{BB962C8B-B14F-4D97-AF65-F5344CB8AC3E}">
        <p14:creationId xmlns:p14="http://schemas.microsoft.com/office/powerpoint/2010/main" val="19281583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3000AF-E0AA-7522-DDF9-E08F3A3D549F}"/>
              </a:ext>
            </a:extLst>
          </p:cNvPr>
          <p:cNvPicPr>
            <a:picLocks noChangeAspect="1"/>
          </p:cNvPicPr>
          <p:nvPr/>
        </p:nvPicPr>
        <p:blipFill>
          <a:blip r:embed="rId2"/>
          <a:stretch>
            <a:fillRect/>
          </a:stretch>
        </p:blipFill>
        <p:spPr>
          <a:xfrm>
            <a:off x="892251" y="0"/>
            <a:ext cx="6493970" cy="6858000"/>
          </a:xfrm>
          <a:prstGeom prst="rect">
            <a:avLst/>
          </a:prstGeom>
        </p:spPr>
      </p:pic>
    </p:spTree>
    <p:extLst>
      <p:ext uri="{BB962C8B-B14F-4D97-AF65-F5344CB8AC3E}">
        <p14:creationId xmlns:p14="http://schemas.microsoft.com/office/powerpoint/2010/main" val="34119810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B428FD-0DE0-CAEC-95BB-D87A6DF602B3}"/>
              </a:ext>
            </a:extLst>
          </p:cNvPr>
          <p:cNvPicPr>
            <a:picLocks noChangeAspect="1"/>
          </p:cNvPicPr>
          <p:nvPr/>
        </p:nvPicPr>
        <p:blipFill>
          <a:blip r:embed="rId2"/>
          <a:stretch>
            <a:fillRect/>
          </a:stretch>
        </p:blipFill>
        <p:spPr>
          <a:xfrm>
            <a:off x="909360" y="86557"/>
            <a:ext cx="6828506" cy="6684885"/>
          </a:xfrm>
          <a:prstGeom prst="rect">
            <a:avLst/>
          </a:prstGeom>
        </p:spPr>
      </p:pic>
    </p:spTree>
    <p:extLst>
      <p:ext uri="{BB962C8B-B14F-4D97-AF65-F5344CB8AC3E}">
        <p14:creationId xmlns:p14="http://schemas.microsoft.com/office/powerpoint/2010/main" val="38662737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7429D3-270B-4078-1E5D-71F7046DCE20}"/>
              </a:ext>
            </a:extLst>
          </p:cNvPr>
          <p:cNvPicPr>
            <a:picLocks noChangeAspect="1"/>
          </p:cNvPicPr>
          <p:nvPr/>
        </p:nvPicPr>
        <p:blipFill>
          <a:blip r:embed="rId2"/>
          <a:stretch>
            <a:fillRect/>
          </a:stretch>
        </p:blipFill>
        <p:spPr>
          <a:xfrm>
            <a:off x="88776" y="79666"/>
            <a:ext cx="8966447" cy="6698668"/>
          </a:xfrm>
          <a:prstGeom prst="rect">
            <a:avLst/>
          </a:prstGeom>
        </p:spPr>
      </p:pic>
      <p:sp>
        <p:nvSpPr>
          <p:cNvPr id="7" name="TextBox 6">
            <a:extLst>
              <a:ext uri="{FF2B5EF4-FFF2-40B4-BE49-F238E27FC236}">
                <a16:creationId xmlns:a16="http://schemas.microsoft.com/office/drawing/2014/main" id="{241B1B7B-88BB-80F2-5D68-E98B106D2FEA}"/>
              </a:ext>
            </a:extLst>
          </p:cNvPr>
          <p:cNvSpPr txBox="1"/>
          <p:nvPr/>
        </p:nvSpPr>
        <p:spPr>
          <a:xfrm>
            <a:off x="186431" y="2805344"/>
            <a:ext cx="8753383" cy="707886"/>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4000" b="1" dirty="0">
                <a:solidFill>
                  <a:srgbClr val="FFFF00"/>
                </a:solidFill>
                <a:latin typeface="Arial Black" panose="020B0A04020102020204" pitchFamily="34" charset="0"/>
              </a:rPr>
              <a:t>Canopy Management in Guava</a:t>
            </a:r>
          </a:p>
        </p:txBody>
      </p:sp>
      <p:sp>
        <p:nvSpPr>
          <p:cNvPr id="8" name="TextBox 7">
            <a:extLst>
              <a:ext uri="{FF2B5EF4-FFF2-40B4-BE49-F238E27FC236}">
                <a16:creationId xmlns:a16="http://schemas.microsoft.com/office/drawing/2014/main" id="{4291F8E6-CBED-EDE5-EDE1-CBC6E0CFAA0F}"/>
              </a:ext>
            </a:extLst>
          </p:cNvPr>
          <p:cNvSpPr txBox="1"/>
          <p:nvPr/>
        </p:nvSpPr>
        <p:spPr>
          <a:xfrm>
            <a:off x="1660124" y="5777243"/>
            <a:ext cx="1917769" cy="923330"/>
          </a:xfrm>
          <a:prstGeom prst="rect">
            <a:avLst/>
          </a:prstGeom>
          <a:noFill/>
        </p:spPr>
        <p:txBody>
          <a:bodyPr wrap="none" rtlCol="0">
            <a:spAutoFit/>
          </a:bodyPr>
          <a:lstStyle/>
          <a:p>
            <a:r>
              <a:rPr lang="en-US" i="1" dirty="0">
                <a:solidFill>
                  <a:srgbClr val="002060"/>
                </a:solidFill>
              </a:rPr>
              <a:t>Psidium guajava</a:t>
            </a:r>
          </a:p>
          <a:p>
            <a:r>
              <a:rPr lang="en-US" dirty="0">
                <a:solidFill>
                  <a:srgbClr val="002060"/>
                </a:solidFill>
              </a:rPr>
              <a:t>Family: Myrtaceae</a:t>
            </a:r>
          </a:p>
          <a:p>
            <a:r>
              <a:rPr lang="en-US" dirty="0">
                <a:solidFill>
                  <a:srgbClr val="002060"/>
                </a:solidFill>
              </a:rPr>
              <a:t>Origin: Peru</a:t>
            </a:r>
          </a:p>
        </p:txBody>
      </p:sp>
    </p:spTree>
    <p:extLst>
      <p:ext uri="{BB962C8B-B14F-4D97-AF65-F5344CB8AC3E}">
        <p14:creationId xmlns:p14="http://schemas.microsoft.com/office/powerpoint/2010/main" val="3775830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441662B-DA44-F4D1-3396-E513E681E7F1}"/>
              </a:ext>
            </a:extLst>
          </p:cNvPr>
          <p:cNvSpPr txBox="1"/>
          <p:nvPr/>
        </p:nvSpPr>
        <p:spPr>
          <a:xfrm>
            <a:off x="212973" y="2951933"/>
            <a:ext cx="8718053" cy="707886"/>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4000" b="1" dirty="0">
                <a:ln w="0"/>
                <a:solidFill>
                  <a:srgbClr val="FFFF00"/>
                </a:solidFill>
                <a:effectLst>
                  <a:outerShdw blurRad="38100" dist="19050" dir="2700000" algn="tl" rotWithShape="0">
                    <a:schemeClr val="dk1">
                      <a:alpha val="40000"/>
                    </a:schemeClr>
                  </a:outerShdw>
                </a:effectLst>
                <a:latin typeface="Arial Black" panose="020B0A04020102020204" pitchFamily="34" charset="0"/>
              </a:rPr>
              <a:t>Canopy Management in Mango</a:t>
            </a:r>
          </a:p>
        </p:txBody>
      </p:sp>
    </p:spTree>
    <p:extLst>
      <p:ext uri="{BB962C8B-B14F-4D97-AF65-F5344CB8AC3E}">
        <p14:creationId xmlns:p14="http://schemas.microsoft.com/office/powerpoint/2010/main" val="3598185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A1C9C2-3A03-131A-5F8B-AE2886AA6AB0}"/>
              </a:ext>
            </a:extLst>
          </p:cNvPr>
          <p:cNvSpPr>
            <a:spLocks noGrp="1"/>
          </p:cNvSpPr>
          <p:nvPr>
            <p:ph idx="1"/>
          </p:nvPr>
        </p:nvSpPr>
        <p:spPr>
          <a:xfrm>
            <a:off x="372861" y="1825625"/>
            <a:ext cx="8629095" cy="4351338"/>
          </a:xfrm>
        </p:spPr>
        <p:txBody>
          <a:bodyPr>
            <a:normAutofit/>
          </a:bodyPr>
          <a:lstStyle/>
          <a:p>
            <a:pPr>
              <a:buFont typeface="Wingdings" panose="05000000000000000000" pitchFamily="2" charset="2"/>
              <a:buChar char="§"/>
            </a:pPr>
            <a:r>
              <a:rPr lang="en-US" sz="2000" dirty="0"/>
              <a:t>Suitable variety: Allahabad Safeda, Lalit, Lucknow-49 (Sardar Guava)</a:t>
            </a:r>
          </a:p>
          <a:p>
            <a:pPr>
              <a:buFont typeface="Wingdings" panose="05000000000000000000" pitchFamily="2" charset="2"/>
              <a:buChar char="§"/>
            </a:pPr>
            <a:r>
              <a:rPr lang="en-US" sz="2000" dirty="0"/>
              <a:t>Rootstock: Pusa Srijan</a:t>
            </a:r>
          </a:p>
          <a:p>
            <a:pPr>
              <a:buFont typeface="Wingdings" panose="05000000000000000000" pitchFamily="2" charset="2"/>
              <a:buChar char="Ø"/>
            </a:pPr>
            <a:r>
              <a:rPr lang="en-US" sz="2000" dirty="0"/>
              <a:t> </a:t>
            </a:r>
            <a:r>
              <a:rPr lang="en-US" sz="2000" b="1" dirty="0">
                <a:solidFill>
                  <a:srgbClr val="FF0000"/>
                </a:solidFill>
              </a:rPr>
              <a:t>High-density planting in guava</a:t>
            </a:r>
            <a:endParaRPr lang="en-US" sz="2000" dirty="0"/>
          </a:p>
          <a:p>
            <a:pPr marL="457200" indent="-457200">
              <a:buFont typeface="+mj-lt"/>
              <a:buAutoNum type="arabicParenR"/>
            </a:pPr>
            <a:r>
              <a:rPr lang="en-US" sz="2000" dirty="0"/>
              <a:t>3.0m (row to row) x 1.5m (plant to plant) accommodating2222 plants/ha</a:t>
            </a:r>
          </a:p>
          <a:p>
            <a:pPr marL="457200" indent="-457200">
              <a:buFont typeface="+mj-lt"/>
              <a:buAutoNum type="arabicParenR"/>
            </a:pPr>
            <a:r>
              <a:rPr lang="en-US" sz="2000" dirty="0"/>
              <a:t>3.0m (row to row) x 3.0m (plant to plant) accommodating 1111 plants/ha</a:t>
            </a:r>
          </a:p>
          <a:p>
            <a:pPr marL="457200" indent="-457200">
              <a:buFont typeface="+mj-lt"/>
              <a:buAutoNum type="arabicParenR"/>
            </a:pPr>
            <a:r>
              <a:rPr lang="en-US" sz="2000" dirty="0"/>
              <a:t>6.0m (row to row) x 3.0m (plant to plant) accommodating 555 plants/ha</a:t>
            </a:r>
          </a:p>
          <a:p>
            <a:pPr>
              <a:buFont typeface="Wingdings" panose="05000000000000000000" pitchFamily="2" charset="2"/>
              <a:buChar char="Ø"/>
            </a:pPr>
            <a:r>
              <a:rPr lang="en-US" sz="2000" b="1" dirty="0">
                <a:solidFill>
                  <a:srgbClr val="FF0000"/>
                </a:solidFill>
              </a:rPr>
              <a:t>Ultra-High-density/ Meadow orcharding in guava</a:t>
            </a:r>
          </a:p>
          <a:p>
            <a:pPr marL="457200" indent="-457200">
              <a:buFont typeface="+mj-lt"/>
              <a:buAutoNum type="arabicParenR"/>
            </a:pPr>
            <a:r>
              <a:rPr lang="en-US" sz="2000" dirty="0"/>
              <a:t>2.0m (row to row) x 1.0m (plant to plant) accommodating 5000 plants/ha</a:t>
            </a:r>
          </a:p>
          <a:p>
            <a:endParaRPr lang="en-US" sz="2000" b="1" dirty="0">
              <a:solidFill>
                <a:srgbClr val="FF0000"/>
              </a:solidFill>
            </a:endParaRPr>
          </a:p>
          <a:p>
            <a:endParaRPr lang="en-US" sz="2000" b="1" dirty="0">
              <a:solidFill>
                <a:srgbClr val="FF0000"/>
              </a:solidFill>
            </a:endParaRPr>
          </a:p>
        </p:txBody>
      </p:sp>
    </p:spTree>
    <p:extLst>
      <p:ext uri="{BB962C8B-B14F-4D97-AF65-F5344CB8AC3E}">
        <p14:creationId xmlns:p14="http://schemas.microsoft.com/office/powerpoint/2010/main" val="11893428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F44122-9C63-DC1F-A25F-38993BB4E8A8}"/>
              </a:ext>
            </a:extLst>
          </p:cNvPr>
          <p:cNvPicPr>
            <a:picLocks noChangeAspect="1"/>
          </p:cNvPicPr>
          <p:nvPr/>
        </p:nvPicPr>
        <p:blipFill>
          <a:blip r:embed="rId2"/>
          <a:stretch>
            <a:fillRect/>
          </a:stretch>
        </p:blipFill>
        <p:spPr>
          <a:xfrm>
            <a:off x="0" y="560851"/>
            <a:ext cx="9144000" cy="5736298"/>
          </a:xfrm>
          <a:prstGeom prst="rect">
            <a:avLst/>
          </a:prstGeom>
        </p:spPr>
      </p:pic>
    </p:spTree>
    <p:extLst>
      <p:ext uri="{BB962C8B-B14F-4D97-AF65-F5344CB8AC3E}">
        <p14:creationId xmlns:p14="http://schemas.microsoft.com/office/powerpoint/2010/main" val="16508377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766B1F-75A3-C2D1-DF04-265ACBBC0B5A}"/>
              </a:ext>
            </a:extLst>
          </p:cNvPr>
          <p:cNvPicPr>
            <a:picLocks noChangeAspect="1"/>
          </p:cNvPicPr>
          <p:nvPr/>
        </p:nvPicPr>
        <p:blipFill>
          <a:blip r:embed="rId2"/>
          <a:stretch>
            <a:fillRect/>
          </a:stretch>
        </p:blipFill>
        <p:spPr>
          <a:xfrm>
            <a:off x="331641" y="609646"/>
            <a:ext cx="8480718" cy="5329515"/>
          </a:xfrm>
          <a:prstGeom prst="rect">
            <a:avLst/>
          </a:prstGeom>
        </p:spPr>
      </p:pic>
      <p:sp>
        <p:nvSpPr>
          <p:cNvPr id="6" name="TextBox 5">
            <a:extLst>
              <a:ext uri="{FF2B5EF4-FFF2-40B4-BE49-F238E27FC236}">
                <a16:creationId xmlns:a16="http://schemas.microsoft.com/office/drawing/2014/main" id="{E7C42264-CE7C-B463-54F6-B2EE91C4E06C}"/>
              </a:ext>
            </a:extLst>
          </p:cNvPr>
          <p:cNvSpPr txBox="1"/>
          <p:nvPr/>
        </p:nvSpPr>
        <p:spPr>
          <a:xfrm>
            <a:off x="470516" y="6063688"/>
            <a:ext cx="2730619" cy="646331"/>
          </a:xfrm>
          <a:prstGeom prst="rect">
            <a:avLst/>
          </a:prstGeom>
          <a:noFill/>
        </p:spPr>
        <p:txBody>
          <a:bodyPr wrap="none" rtlCol="0">
            <a:spAutoFit/>
          </a:bodyPr>
          <a:lstStyle/>
          <a:p>
            <a:r>
              <a:rPr lang="en-US" dirty="0"/>
              <a:t>Irrigation: The drip method</a:t>
            </a:r>
          </a:p>
          <a:p>
            <a:r>
              <a:rPr lang="en-US" dirty="0"/>
              <a:t>Mulching: Straw or plastic</a:t>
            </a:r>
          </a:p>
        </p:txBody>
      </p:sp>
    </p:spTree>
    <p:extLst>
      <p:ext uri="{BB962C8B-B14F-4D97-AF65-F5344CB8AC3E}">
        <p14:creationId xmlns:p14="http://schemas.microsoft.com/office/powerpoint/2010/main" val="18783410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08A589-360D-9C8D-4113-164DD6ED9842}"/>
              </a:ext>
            </a:extLst>
          </p:cNvPr>
          <p:cNvPicPr>
            <a:picLocks noChangeAspect="1"/>
          </p:cNvPicPr>
          <p:nvPr/>
        </p:nvPicPr>
        <p:blipFill>
          <a:blip r:embed="rId2"/>
          <a:stretch>
            <a:fillRect/>
          </a:stretch>
        </p:blipFill>
        <p:spPr>
          <a:xfrm>
            <a:off x="133291" y="456721"/>
            <a:ext cx="8877417" cy="5944558"/>
          </a:xfrm>
          <a:prstGeom prst="rect">
            <a:avLst/>
          </a:prstGeom>
        </p:spPr>
      </p:pic>
    </p:spTree>
    <p:extLst>
      <p:ext uri="{BB962C8B-B14F-4D97-AF65-F5344CB8AC3E}">
        <p14:creationId xmlns:p14="http://schemas.microsoft.com/office/powerpoint/2010/main" val="30565923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F07089-1E3D-C4A0-04AE-715D43B3E108}"/>
              </a:ext>
            </a:extLst>
          </p:cNvPr>
          <p:cNvPicPr>
            <a:picLocks noChangeAspect="1"/>
          </p:cNvPicPr>
          <p:nvPr/>
        </p:nvPicPr>
        <p:blipFill>
          <a:blip r:embed="rId2"/>
          <a:stretch>
            <a:fillRect/>
          </a:stretch>
        </p:blipFill>
        <p:spPr>
          <a:xfrm>
            <a:off x="0" y="349898"/>
            <a:ext cx="9144000" cy="6158204"/>
          </a:xfrm>
          <a:prstGeom prst="rect">
            <a:avLst/>
          </a:prstGeom>
        </p:spPr>
      </p:pic>
      <p:sp>
        <p:nvSpPr>
          <p:cNvPr id="2" name="TextBox 1">
            <a:extLst>
              <a:ext uri="{FF2B5EF4-FFF2-40B4-BE49-F238E27FC236}">
                <a16:creationId xmlns:a16="http://schemas.microsoft.com/office/drawing/2014/main" id="{9B625E67-F663-2642-0001-7BB8B1D00381}"/>
              </a:ext>
            </a:extLst>
          </p:cNvPr>
          <p:cNvSpPr txBox="1"/>
          <p:nvPr/>
        </p:nvSpPr>
        <p:spPr>
          <a:xfrm>
            <a:off x="0" y="6488668"/>
            <a:ext cx="4409925" cy="369332"/>
          </a:xfrm>
          <a:prstGeom prst="rect">
            <a:avLst/>
          </a:prstGeom>
          <a:noFill/>
        </p:spPr>
        <p:txBody>
          <a:bodyPr wrap="none" rtlCol="0">
            <a:spAutoFit/>
          </a:bodyPr>
          <a:lstStyle/>
          <a:p>
            <a:r>
              <a:rPr lang="en-US" b="1" dirty="0">
                <a:solidFill>
                  <a:srgbClr val="FFFF00"/>
                </a:solidFill>
                <a:highlight>
                  <a:srgbClr val="000000"/>
                </a:highlight>
              </a:rPr>
              <a:t>Spacing: 2m x 1m, Total 5000 plants/hectare</a:t>
            </a:r>
          </a:p>
        </p:txBody>
      </p:sp>
      <p:sp>
        <p:nvSpPr>
          <p:cNvPr id="3" name="TextBox 2">
            <a:extLst>
              <a:ext uri="{FF2B5EF4-FFF2-40B4-BE49-F238E27FC236}">
                <a16:creationId xmlns:a16="http://schemas.microsoft.com/office/drawing/2014/main" id="{96295BEB-20FD-741F-2671-D1D12D7E0C7F}"/>
              </a:ext>
            </a:extLst>
          </p:cNvPr>
          <p:cNvSpPr txBox="1"/>
          <p:nvPr/>
        </p:nvSpPr>
        <p:spPr>
          <a:xfrm>
            <a:off x="7146516" y="6508102"/>
            <a:ext cx="2072362" cy="338554"/>
          </a:xfrm>
          <a:prstGeom prst="rect">
            <a:avLst/>
          </a:prstGeom>
          <a:noFill/>
        </p:spPr>
        <p:txBody>
          <a:bodyPr wrap="none" rtlCol="0">
            <a:spAutoFit/>
          </a:bodyPr>
          <a:lstStyle/>
          <a:p>
            <a:r>
              <a:rPr lang="en-US" sz="1600" dirty="0"/>
              <a:t>Source: CISH, Lucknow</a:t>
            </a:r>
          </a:p>
        </p:txBody>
      </p:sp>
    </p:spTree>
    <p:extLst>
      <p:ext uri="{BB962C8B-B14F-4D97-AF65-F5344CB8AC3E}">
        <p14:creationId xmlns:p14="http://schemas.microsoft.com/office/powerpoint/2010/main" val="11762807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E6D44B-C085-3C3C-8887-6FD92F9E148E}"/>
              </a:ext>
            </a:extLst>
          </p:cNvPr>
          <p:cNvPicPr>
            <a:picLocks noChangeAspect="1"/>
          </p:cNvPicPr>
          <p:nvPr/>
        </p:nvPicPr>
        <p:blipFill>
          <a:blip r:embed="rId2"/>
          <a:stretch>
            <a:fillRect/>
          </a:stretch>
        </p:blipFill>
        <p:spPr>
          <a:xfrm>
            <a:off x="282384" y="4331598"/>
            <a:ext cx="8861616" cy="1994450"/>
          </a:xfrm>
          <a:prstGeom prst="rect">
            <a:avLst/>
          </a:prstGeom>
        </p:spPr>
      </p:pic>
      <p:pic>
        <p:nvPicPr>
          <p:cNvPr id="7" name="Picture 6">
            <a:extLst>
              <a:ext uri="{FF2B5EF4-FFF2-40B4-BE49-F238E27FC236}">
                <a16:creationId xmlns:a16="http://schemas.microsoft.com/office/drawing/2014/main" id="{EC40EC66-7BBA-0CDA-0E64-872B2F614930}"/>
              </a:ext>
            </a:extLst>
          </p:cNvPr>
          <p:cNvPicPr>
            <a:picLocks noChangeAspect="1"/>
          </p:cNvPicPr>
          <p:nvPr/>
        </p:nvPicPr>
        <p:blipFill>
          <a:blip r:embed="rId3"/>
          <a:stretch>
            <a:fillRect/>
          </a:stretch>
        </p:blipFill>
        <p:spPr>
          <a:xfrm>
            <a:off x="2460529" y="452702"/>
            <a:ext cx="4505325" cy="3648075"/>
          </a:xfrm>
          <a:prstGeom prst="rect">
            <a:avLst/>
          </a:prstGeom>
        </p:spPr>
      </p:pic>
    </p:spTree>
    <p:extLst>
      <p:ext uri="{BB962C8B-B14F-4D97-AF65-F5344CB8AC3E}">
        <p14:creationId xmlns:p14="http://schemas.microsoft.com/office/powerpoint/2010/main" val="26977151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568998-2952-0CB5-218A-FA3E07C08ECA}"/>
              </a:ext>
            </a:extLst>
          </p:cNvPr>
          <p:cNvPicPr>
            <a:picLocks noChangeAspect="1"/>
          </p:cNvPicPr>
          <p:nvPr/>
        </p:nvPicPr>
        <p:blipFill rotWithShape="1">
          <a:blip r:embed="rId2"/>
          <a:srcRect l="15534" t="25275" r="52913" b="14315"/>
          <a:stretch/>
        </p:blipFill>
        <p:spPr>
          <a:xfrm>
            <a:off x="1038687" y="562765"/>
            <a:ext cx="6347534" cy="6149160"/>
          </a:xfrm>
          <a:prstGeom prst="rect">
            <a:avLst/>
          </a:prstGeom>
          <a:ln w="12700">
            <a:solidFill>
              <a:schemeClr val="tx1"/>
            </a:solidFill>
          </a:ln>
        </p:spPr>
      </p:pic>
      <p:sp>
        <p:nvSpPr>
          <p:cNvPr id="8" name="TextBox 7">
            <a:extLst>
              <a:ext uri="{FF2B5EF4-FFF2-40B4-BE49-F238E27FC236}">
                <a16:creationId xmlns:a16="http://schemas.microsoft.com/office/drawing/2014/main" id="{269AA856-7E07-D5BE-36D2-2695AF28A494}"/>
              </a:ext>
            </a:extLst>
          </p:cNvPr>
          <p:cNvSpPr txBox="1"/>
          <p:nvPr/>
        </p:nvSpPr>
        <p:spPr>
          <a:xfrm>
            <a:off x="905522" y="39544"/>
            <a:ext cx="6915705" cy="523220"/>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800" b="1" dirty="0">
                <a:solidFill>
                  <a:srgbClr val="00B0F0"/>
                </a:solidFill>
                <a:latin typeface="Arial Black" panose="020B0A04020102020204" pitchFamily="34" charset="0"/>
              </a:rPr>
              <a:t>Canopy Management in Guava</a:t>
            </a:r>
          </a:p>
        </p:txBody>
      </p:sp>
    </p:spTree>
    <p:extLst>
      <p:ext uri="{BB962C8B-B14F-4D97-AF65-F5344CB8AC3E}">
        <p14:creationId xmlns:p14="http://schemas.microsoft.com/office/powerpoint/2010/main" val="3329642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E3E1C5-C7FE-F0B2-37CD-F69BF7489707}"/>
              </a:ext>
            </a:extLst>
          </p:cNvPr>
          <p:cNvPicPr>
            <a:picLocks noChangeAspect="1"/>
          </p:cNvPicPr>
          <p:nvPr/>
        </p:nvPicPr>
        <p:blipFill>
          <a:blip r:embed="rId2"/>
          <a:stretch>
            <a:fillRect/>
          </a:stretch>
        </p:blipFill>
        <p:spPr>
          <a:xfrm>
            <a:off x="1531396" y="76666"/>
            <a:ext cx="5615127" cy="6704667"/>
          </a:xfrm>
          <a:prstGeom prst="rect">
            <a:avLst/>
          </a:prstGeom>
          <a:ln w="6350">
            <a:solidFill>
              <a:schemeClr val="tx1"/>
            </a:solidFill>
          </a:ln>
        </p:spPr>
      </p:pic>
    </p:spTree>
    <p:extLst>
      <p:ext uri="{BB962C8B-B14F-4D97-AF65-F5344CB8AC3E}">
        <p14:creationId xmlns:p14="http://schemas.microsoft.com/office/powerpoint/2010/main" val="1407566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AA9BE5-B5C9-1EEE-344C-E7DEAFE01221}"/>
              </a:ext>
            </a:extLst>
          </p:cNvPr>
          <p:cNvPicPr>
            <a:picLocks noChangeAspect="1"/>
          </p:cNvPicPr>
          <p:nvPr/>
        </p:nvPicPr>
        <p:blipFill>
          <a:blip r:embed="rId2"/>
          <a:stretch>
            <a:fillRect/>
          </a:stretch>
        </p:blipFill>
        <p:spPr>
          <a:xfrm>
            <a:off x="1624751" y="90672"/>
            <a:ext cx="5406364" cy="6728689"/>
          </a:xfrm>
          <a:prstGeom prst="rect">
            <a:avLst/>
          </a:prstGeom>
          <a:ln w="12700">
            <a:solidFill>
              <a:schemeClr val="tx1"/>
            </a:solidFill>
          </a:ln>
        </p:spPr>
      </p:pic>
    </p:spTree>
    <p:extLst>
      <p:ext uri="{BB962C8B-B14F-4D97-AF65-F5344CB8AC3E}">
        <p14:creationId xmlns:p14="http://schemas.microsoft.com/office/powerpoint/2010/main" val="26274635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4EE141-64F8-E52D-3545-D35674A1CFEB}"/>
              </a:ext>
            </a:extLst>
          </p:cNvPr>
          <p:cNvPicPr>
            <a:picLocks noChangeAspect="1"/>
          </p:cNvPicPr>
          <p:nvPr/>
        </p:nvPicPr>
        <p:blipFill>
          <a:blip r:embed="rId2"/>
          <a:stretch>
            <a:fillRect/>
          </a:stretch>
        </p:blipFill>
        <p:spPr>
          <a:xfrm>
            <a:off x="1071099" y="570135"/>
            <a:ext cx="6412290" cy="5717729"/>
          </a:xfrm>
          <a:prstGeom prst="rect">
            <a:avLst/>
          </a:prstGeom>
          <a:ln w="12700">
            <a:solidFill>
              <a:schemeClr val="tx1"/>
            </a:solidFill>
          </a:ln>
        </p:spPr>
      </p:pic>
    </p:spTree>
    <p:extLst>
      <p:ext uri="{BB962C8B-B14F-4D97-AF65-F5344CB8AC3E}">
        <p14:creationId xmlns:p14="http://schemas.microsoft.com/office/powerpoint/2010/main" val="4168671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CEE3E-1D74-F1BB-4512-58C183871E94}"/>
              </a:ext>
            </a:extLst>
          </p:cNvPr>
          <p:cNvSpPr>
            <a:spLocks noGrp="1"/>
          </p:cNvSpPr>
          <p:nvPr>
            <p:ph type="title"/>
          </p:nvPr>
        </p:nvSpPr>
        <p:spPr/>
        <p:txBody>
          <a:bodyPr/>
          <a:lstStyle/>
          <a:p>
            <a:pPr algn="ctr"/>
            <a:r>
              <a:rPr lang="en-US" b="1" dirty="0">
                <a:highlight>
                  <a:srgbClr val="FFFF00"/>
                </a:highlight>
              </a:rPr>
              <a:t>Topics to be covered</a:t>
            </a:r>
          </a:p>
        </p:txBody>
      </p:sp>
      <p:sp>
        <p:nvSpPr>
          <p:cNvPr id="3" name="Content Placeholder 2">
            <a:extLst>
              <a:ext uri="{FF2B5EF4-FFF2-40B4-BE49-F238E27FC236}">
                <a16:creationId xmlns:a16="http://schemas.microsoft.com/office/drawing/2014/main" id="{1AF3847F-5823-F59B-1B63-286643804390}"/>
              </a:ext>
            </a:extLst>
          </p:cNvPr>
          <p:cNvSpPr>
            <a:spLocks noGrp="1"/>
          </p:cNvSpPr>
          <p:nvPr>
            <p:ph idx="1"/>
          </p:nvPr>
        </p:nvSpPr>
        <p:spPr>
          <a:xfrm>
            <a:off x="628650" y="1825625"/>
            <a:ext cx="7886700" cy="2727714"/>
          </a:xfrm>
          <a:ln/>
        </p:spPr>
        <p:style>
          <a:lnRef idx="1">
            <a:schemeClr val="accent5"/>
          </a:lnRef>
          <a:fillRef idx="2">
            <a:schemeClr val="accent5"/>
          </a:fillRef>
          <a:effectRef idx="1">
            <a:schemeClr val="accent5"/>
          </a:effectRef>
          <a:fontRef idx="minor">
            <a:schemeClr val="dk1"/>
          </a:fontRef>
        </p:style>
        <p:txBody>
          <a:bodyPr/>
          <a:lstStyle/>
          <a:p>
            <a:pPr>
              <a:buFont typeface="Wingdings" panose="05000000000000000000" pitchFamily="2" charset="2"/>
              <a:buChar char="Ø"/>
            </a:pPr>
            <a:r>
              <a:rPr lang="en-US" b="1" dirty="0">
                <a:ln w="0"/>
                <a:effectLst>
                  <a:outerShdw blurRad="38100" dist="19050" dir="2700000" algn="tl" rotWithShape="0">
                    <a:schemeClr val="dk1">
                      <a:alpha val="40000"/>
                    </a:schemeClr>
                  </a:outerShdw>
                </a:effectLst>
              </a:rPr>
              <a:t>Basic information on plant canopy management</a:t>
            </a:r>
          </a:p>
          <a:p>
            <a:pPr>
              <a:buFont typeface="Wingdings" panose="05000000000000000000" pitchFamily="2" charset="2"/>
              <a:buChar char="Ø"/>
            </a:pPr>
            <a:r>
              <a:rPr lang="en-US" b="1" dirty="0">
                <a:ln w="0"/>
                <a:effectLst>
                  <a:outerShdw blurRad="38100" dist="19050" dir="2700000" algn="tl" rotWithShape="0">
                    <a:schemeClr val="dk1">
                      <a:alpha val="40000"/>
                    </a:schemeClr>
                  </a:outerShdw>
                </a:effectLst>
              </a:rPr>
              <a:t>Approaches for canopy architecture</a:t>
            </a:r>
          </a:p>
          <a:p>
            <a:pPr>
              <a:buFont typeface="Wingdings" panose="05000000000000000000" pitchFamily="2" charset="2"/>
              <a:buChar char="Ø"/>
            </a:pPr>
            <a:r>
              <a:rPr lang="en-US" b="1" dirty="0">
                <a:ln w="0"/>
                <a:effectLst>
                  <a:outerShdw blurRad="38100" dist="19050" dir="2700000" algn="tl" rotWithShape="0">
                    <a:schemeClr val="dk1">
                      <a:alpha val="40000"/>
                    </a:schemeClr>
                  </a:outerShdw>
                </a:effectLst>
              </a:rPr>
              <a:t>Canopy and Light interception </a:t>
            </a:r>
          </a:p>
          <a:p>
            <a:pPr>
              <a:buFont typeface="Wingdings" panose="05000000000000000000" pitchFamily="2" charset="2"/>
              <a:buChar char="Ø"/>
            </a:pPr>
            <a:r>
              <a:rPr lang="en-US" b="1" dirty="0">
                <a:ln w="0"/>
                <a:effectLst>
                  <a:outerShdw blurRad="38100" dist="19050" dir="2700000" algn="tl" rotWithShape="0">
                    <a:schemeClr val="dk1">
                      <a:alpha val="40000"/>
                    </a:schemeClr>
                  </a:outerShdw>
                </a:effectLst>
              </a:rPr>
              <a:t>Physiology of flowering</a:t>
            </a:r>
          </a:p>
          <a:p>
            <a:endParaRPr lang="en-US" dirty="0"/>
          </a:p>
        </p:txBody>
      </p:sp>
    </p:spTree>
    <p:extLst>
      <p:ext uri="{BB962C8B-B14F-4D97-AF65-F5344CB8AC3E}">
        <p14:creationId xmlns:p14="http://schemas.microsoft.com/office/powerpoint/2010/main" val="42897928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C9D2B6-B89F-2196-9147-5A1AC98E22FE}"/>
              </a:ext>
            </a:extLst>
          </p:cNvPr>
          <p:cNvPicPr>
            <a:picLocks noChangeAspect="1"/>
          </p:cNvPicPr>
          <p:nvPr/>
        </p:nvPicPr>
        <p:blipFill>
          <a:blip r:embed="rId2"/>
          <a:stretch>
            <a:fillRect/>
          </a:stretch>
        </p:blipFill>
        <p:spPr>
          <a:xfrm>
            <a:off x="1775534" y="0"/>
            <a:ext cx="5273336" cy="6880194"/>
          </a:xfrm>
          <a:prstGeom prst="rect">
            <a:avLst/>
          </a:prstGeom>
        </p:spPr>
      </p:pic>
    </p:spTree>
    <p:extLst>
      <p:ext uri="{BB962C8B-B14F-4D97-AF65-F5344CB8AC3E}">
        <p14:creationId xmlns:p14="http://schemas.microsoft.com/office/powerpoint/2010/main" val="11553759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76EE6F-5700-7481-1A86-B4B9D5535F76}"/>
              </a:ext>
            </a:extLst>
          </p:cNvPr>
          <p:cNvPicPr>
            <a:picLocks noChangeAspect="1"/>
          </p:cNvPicPr>
          <p:nvPr/>
        </p:nvPicPr>
        <p:blipFill>
          <a:blip r:embed="rId2"/>
          <a:stretch>
            <a:fillRect/>
          </a:stretch>
        </p:blipFill>
        <p:spPr>
          <a:xfrm>
            <a:off x="1553592" y="0"/>
            <a:ext cx="6027938" cy="6858000"/>
          </a:xfrm>
          <a:prstGeom prst="rect">
            <a:avLst/>
          </a:prstGeom>
        </p:spPr>
      </p:pic>
    </p:spTree>
    <p:extLst>
      <p:ext uri="{BB962C8B-B14F-4D97-AF65-F5344CB8AC3E}">
        <p14:creationId xmlns:p14="http://schemas.microsoft.com/office/powerpoint/2010/main" val="39873353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9ED007-A859-9D46-8107-18D99717DC72}"/>
              </a:ext>
            </a:extLst>
          </p:cNvPr>
          <p:cNvPicPr>
            <a:picLocks noChangeAspect="1"/>
          </p:cNvPicPr>
          <p:nvPr/>
        </p:nvPicPr>
        <p:blipFill>
          <a:blip r:embed="rId2"/>
          <a:stretch>
            <a:fillRect/>
          </a:stretch>
        </p:blipFill>
        <p:spPr>
          <a:xfrm>
            <a:off x="159802" y="498660"/>
            <a:ext cx="8673480" cy="6013838"/>
          </a:xfrm>
          <a:prstGeom prst="rect">
            <a:avLst/>
          </a:prstGeom>
        </p:spPr>
      </p:pic>
      <p:sp>
        <p:nvSpPr>
          <p:cNvPr id="6" name="TextBox 5">
            <a:extLst>
              <a:ext uri="{FF2B5EF4-FFF2-40B4-BE49-F238E27FC236}">
                <a16:creationId xmlns:a16="http://schemas.microsoft.com/office/drawing/2014/main" id="{C0FA6AC2-44BA-65DF-9E93-A08DCEB9270D}"/>
              </a:ext>
            </a:extLst>
          </p:cNvPr>
          <p:cNvSpPr txBox="1"/>
          <p:nvPr/>
        </p:nvSpPr>
        <p:spPr>
          <a:xfrm>
            <a:off x="878890" y="36995"/>
            <a:ext cx="7369390" cy="461665"/>
          </a:xfrm>
          <a:prstGeom prst="rect">
            <a:avLst/>
          </a:prstGeom>
          <a:noFill/>
        </p:spPr>
        <p:txBody>
          <a:bodyPr wrap="none" rtlCol="0">
            <a:spAutoFit/>
          </a:bodyPr>
          <a:lstStyle/>
          <a:p>
            <a:pPr algn="ctr"/>
            <a:r>
              <a:rPr lang="en-US" sz="2400" b="1" dirty="0">
                <a:solidFill>
                  <a:srgbClr val="FF0000"/>
                </a:solidFill>
              </a:rPr>
              <a:t>Yield and net income from HDP and Meadow orcharding</a:t>
            </a:r>
          </a:p>
        </p:txBody>
      </p:sp>
      <p:sp>
        <p:nvSpPr>
          <p:cNvPr id="7" name="TextBox 6">
            <a:extLst>
              <a:ext uri="{FF2B5EF4-FFF2-40B4-BE49-F238E27FC236}">
                <a16:creationId xmlns:a16="http://schemas.microsoft.com/office/drawing/2014/main" id="{891ABB63-B650-F4B7-A4EA-186A00FB84A8}"/>
              </a:ext>
            </a:extLst>
          </p:cNvPr>
          <p:cNvSpPr txBox="1"/>
          <p:nvPr/>
        </p:nvSpPr>
        <p:spPr>
          <a:xfrm>
            <a:off x="6445188" y="6467201"/>
            <a:ext cx="2310761" cy="369332"/>
          </a:xfrm>
          <a:prstGeom prst="rect">
            <a:avLst/>
          </a:prstGeom>
          <a:solidFill>
            <a:srgbClr val="FFFF00"/>
          </a:solidFill>
          <a:ln w="9525">
            <a:solidFill>
              <a:schemeClr val="tx1"/>
            </a:solidFill>
          </a:ln>
        </p:spPr>
        <p:txBody>
          <a:bodyPr wrap="none" rtlCol="0">
            <a:spAutoFit/>
          </a:bodyPr>
          <a:lstStyle/>
          <a:p>
            <a:r>
              <a:rPr lang="en-US" dirty="0"/>
              <a:t>Source: CISH, Lucknow</a:t>
            </a:r>
          </a:p>
        </p:txBody>
      </p:sp>
    </p:spTree>
    <p:extLst>
      <p:ext uri="{BB962C8B-B14F-4D97-AF65-F5344CB8AC3E}">
        <p14:creationId xmlns:p14="http://schemas.microsoft.com/office/powerpoint/2010/main" val="23096728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CBC6DB-5C66-F4E2-FD65-B9C3486D57CE}"/>
              </a:ext>
            </a:extLst>
          </p:cNvPr>
          <p:cNvSpPr txBox="1"/>
          <p:nvPr/>
        </p:nvSpPr>
        <p:spPr>
          <a:xfrm>
            <a:off x="195308" y="1572582"/>
            <a:ext cx="8753383" cy="707886"/>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4000" b="1" dirty="0">
                <a:solidFill>
                  <a:srgbClr val="FFFF00"/>
                </a:solidFill>
                <a:latin typeface="Arial Black" panose="020B0A04020102020204" pitchFamily="34" charset="0"/>
              </a:rPr>
              <a:t>Canopy Management in Citrus</a:t>
            </a:r>
          </a:p>
        </p:txBody>
      </p:sp>
      <p:sp>
        <p:nvSpPr>
          <p:cNvPr id="5" name="TextBox 4">
            <a:extLst>
              <a:ext uri="{FF2B5EF4-FFF2-40B4-BE49-F238E27FC236}">
                <a16:creationId xmlns:a16="http://schemas.microsoft.com/office/drawing/2014/main" id="{C7B65837-3A12-6982-DEA6-31F6300ACD2B}"/>
              </a:ext>
            </a:extLst>
          </p:cNvPr>
          <p:cNvSpPr txBox="1"/>
          <p:nvPr/>
        </p:nvSpPr>
        <p:spPr>
          <a:xfrm>
            <a:off x="363984" y="3326908"/>
            <a:ext cx="2311980" cy="1938992"/>
          </a:xfrm>
          <a:prstGeom prst="rect">
            <a:avLst/>
          </a:prstGeom>
          <a:noFill/>
        </p:spPr>
        <p:txBody>
          <a:bodyPr wrap="none" rtlCol="0">
            <a:spAutoFit/>
          </a:bodyPr>
          <a:lstStyle/>
          <a:p>
            <a:pPr marL="342900" indent="-342900">
              <a:buFont typeface="+mj-lt"/>
              <a:buAutoNum type="arabicParenR"/>
            </a:pPr>
            <a:r>
              <a:rPr lang="en-US" sz="2400" b="1" dirty="0">
                <a:solidFill>
                  <a:schemeClr val="accent6">
                    <a:lumMod val="50000"/>
                  </a:schemeClr>
                </a:solidFill>
              </a:rPr>
              <a:t>Grapefruit</a:t>
            </a:r>
          </a:p>
          <a:p>
            <a:pPr marL="342900" indent="-342900">
              <a:buFont typeface="+mj-lt"/>
              <a:buAutoNum type="arabicParenR"/>
            </a:pPr>
            <a:r>
              <a:rPr lang="en-US" sz="2400" b="1" dirty="0">
                <a:solidFill>
                  <a:schemeClr val="accent6">
                    <a:lumMod val="50000"/>
                  </a:schemeClr>
                </a:solidFill>
              </a:rPr>
              <a:t>Lime </a:t>
            </a:r>
          </a:p>
          <a:p>
            <a:pPr marL="342900" indent="-342900">
              <a:buFont typeface="+mj-lt"/>
              <a:buAutoNum type="arabicParenR"/>
            </a:pPr>
            <a:r>
              <a:rPr lang="en-US" sz="2400" b="1" dirty="0">
                <a:solidFill>
                  <a:schemeClr val="accent6">
                    <a:lumMod val="50000"/>
                  </a:schemeClr>
                </a:solidFill>
              </a:rPr>
              <a:t>Lemon </a:t>
            </a:r>
          </a:p>
          <a:p>
            <a:pPr marL="342900" indent="-342900">
              <a:buFont typeface="+mj-lt"/>
              <a:buAutoNum type="arabicParenR"/>
            </a:pPr>
            <a:r>
              <a:rPr lang="en-US" sz="2400" b="1" dirty="0">
                <a:solidFill>
                  <a:schemeClr val="accent6">
                    <a:lumMod val="50000"/>
                  </a:schemeClr>
                </a:solidFill>
              </a:rPr>
              <a:t>Mandarin</a:t>
            </a:r>
          </a:p>
          <a:p>
            <a:pPr marL="342900" indent="-342900">
              <a:buFont typeface="+mj-lt"/>
              <a:buAutoNum type="arabicParenR"/>
            </a:pPr>
            <a:r>
              <a:rPr lang="en-US" sz="2400" b="1" dirty="0">
                <a:solidFill>
                  <a:schemeClr val="accent6">
                    <a:lumMod val="50000"/>
                  </a:schemeClr>
                </a:solidFill>
              </a:rPr>
              <a:t>Sweet Orange</a:t>
            </a:r>
          </a:p>
        </p:txBody>
      </p:sp>
      <p:sp>
        <p:nvSpPr>
          <p:cNvPr id="6" name="TextBox 5">
            <a:extLst>
              <a:ext uri="{FF2B5EF4-FFF2-40B4-BE49-F238E27FC236}">
                <a16:creationId xmlns:a16="http://schemas.microsoft.com/office/drawing/2014/main" id="{D32B3114-BC9F-7B4E-A21D-B51A28225AA2}"/>
              </a:ext>
            </a:extLst>
          </p:cNvPr>
          <p:cNvSpPr txBox="1"/>
          <p:nvPr/>
        </p:nvSpPr>
        <p:spPr>
          <a:xfrm>
            <a:off x="202300" y="2865243"/>
            <a:ext cx="8436156" cy="461665"/>
          </a:xfrm>
          <a:prstGeom prst="rect">
            <a:avLst/>
          </a:prstGeom>
          <a:noFill/>
        </p:spPr>
        <p:txBody>
          <a:bodyPr wrap="none" rtlCol="0">
            <a:spAutoFit/>
          </a:bodyPr>
          <a:lstStyle/>
          <a:p>
            <a:r>
              <a:rPr lang="en-US" sz="2400" b="1" dirty="0">
                <a:solidFill>
                  <a:srgbClr val="00B050"/>
                </a:solidFill>
              </a:rPr>
              <a:t>Canopy management in young trees, bearing trees, and old trees</a:t>
            </a:r>
          </a:p>
        </p:txBody>
      </p:sp>
    </p:spTree>
    <p:extLst>
      <p:ext uri="{BB962C8B-B14F-4D97-AF65-F5344CB8AC3E}">
        <p14:creationId xmlns:p14="http://schemas.microsoft.com/office/powerpoint/2010/main" val="27572353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1939F1-3D3D-3D7A-C668-FF8E2EC10D1E}"/>
              </a:ext>
            </a:extLst>
          </p:cNvPr>
          <p:cNvPicPr>
            <a:picLocks noChangeAspect="1"/>
          </p:cNvPicPr>
          <p:nvPr/>
        </p:nvPicPr>
        <p:blipFill rotWithShape="1">
          <a:blip r:embed="rId2">
            <a:extLst>
              <a:ext uri="{28A0092B-C50C-407E-A947-70E740481C1C}">
                <a14:useLocalDpi xmlns:a14="http://schemas.microsoft.com/office/drawing/2010/main" val="0"/>
              </a:ext>
            </a:extLst>
          </a:blip>
          <a:srcRect t="8802" b="5761"/>
          <a:stretch/>
        </p:blipFill>
        <p:spPr>
          <a:xfrm>
            <a:off x="2321510" y="239697"/>
            <a:ext cx="6059010" cy="6528892"/>
          </a:xfrm>
          <a:prstGeom prst="rect">
            <a:avLst/>
          </a:prstGeom>
        </p:spPr>
      </p:pic>
      <p:sp>
        <p:nvSpPr>
          <p:cNvPr id="6" name="TextBox 5">
            <a:extLst>
              <a:ext uri="{FF2B5EF4-FFF2-40B4-BE49-F238E27FC236}">
                <a16:creationId xmlns:a16="http://schemas.microsoft.com/office/drawing/2014/main" id="{97289A47-75A9-F863-BEE9-80A8DF1AF1DC}"/>
              </a:ext>
            </a:extLst>
          </p:cNvPr>
          <p:cNvSpPr txBox="1"/>
          <p:nvPr/>
        </p:nvSpPr>
        <p:spPr>
          <a:xfrm>
            <a:off x="213064" y="88777"/>
            <a:ext cx="2366353" cy="584775"/>
          </a:xfrm>
          <a:prstGeom prst="rect">
            <a:avLst/>
          </a:prstGeom>
          <a:noFill/>
        </p:spPr>
        <p:txBody>
          <a:bodyPr wrap="none" rtlCol="0">
            <a:spAutoFit/>
          </a:bodyPr>
          <a:lstStyle/>
          <a:p>
            <a:r>
              <a:rPr lang="en-US" sz="3200" b="1" dirty="0">
                <a:solidFill>
                  <a:schemeClr val="accent6">
                    <a:lumMod val="50000"/>
                  </a:schemeClr>
                </a:solidFill>
                <a:latin typeface="Aharoni" panose="02010803020104030203" pitchFamily="2" charset="-79"/>
                <a:cs typeface="Aharoni" panose="02010803020104030203" pitchFamily="2" charset="-79"/>
              </a:rPr>
              <a:t>Citrus fruits</a:t>
            </a:r>
          </a:p>
        </p:txBody>
      </p:sp>
    </p:spTree>
    <p:extLst>
      <p:ext uri="{BB962C8B-B14F-4D97-AF65-F5344CB8AC3E}">
        <p14:creationId xmlns:p14="http://schemas.microsoft.com/office/powerpoint/2010/main" val="34153078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F829F6-4F44-E146-D47E-50007C318E1D}"/>
              </a:ext>
            </a:extLst>
          </p:cNvPr>
          <p:cNvPicPr>
            <a:picLocks noChangeAspect="1"/>
          </p:cNvPicPr>
          <p:nvPr/>
        </p:nvPicPr>
        <p:blipFill>
          <a:blip r:embed="rId2"/>
          <a:stretch>
            <a:fillRect/>
          </a:stretch>
        </p:blipFill>
        <p:spPr>
          <a:xfrm>
            <a:off x="955505" y="115686"/>
            <a:ext cx="6226530" cy="6649249"/>
          </a:xfrm>
          <a:prstGeom prst="rect">
            <a:avLst/>
          </a:prstGeom>
        </p:spPr>
      </p:pic>
    </p:spTree>
    <p:extLst>
      <p:ext uri="{BB962C8B-B14F-4D97-AF65-F5344CB8AC3E}">
        <p14:creationId xmlns:p14="http://schemas.microsoft.com/office/powerpoint/2010/main" val="1883981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759FDD-A46F-A504-F837-4481758C47CD}"/>
              </a:ext>
            </a:extLst>
          </p:cNvPr>
          <p:cNvPicPr>
            <a:picLocks noChangeAspect="1"/>
          </p:cNvPicPr>
          <p:nvPr/>
        </p:nvPicPr>
        <p:blipFill>
          <a:blip r:embed="rId2"/>
          <a:stretch>
            <a:fillRect/>
          </a:stretch>
        </p:blipFill>
        <p:spPr>
          <a:xfrm>
            <a:off x="1093432" y="1"/>
            <a:ext cx="6372687" cy="6858000"/>
          </a:xfrm>
          <a:prstGeom prst="rect">
            <a:avLst/>
          </a:prstGeom>
        </p:spPr>
      </p:pic>
    </p:spTree>
    <p:extLst>
      <p:ext uri="{BB962C8B-B14F-4D97-AF65-F5344CB8AC3E}">
        <p14:creationId xmlns:p14="http://schemas.microsoft.com/office/powerpoint/2010/main" val="30745698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8DD5AF-D5D0-F719-720A-1313CABD79AE}"/>
              </a:ext>
            </a:extLst>
          </p:cNvPr>
          <p:cNvPicPr>
            <a:picLocks noChangeAspect="1"/>
          </p:cNvPicPr>
          <p:nvPr/>
        </p:nvPicPr>
        <p:blipFill>
          <a:blip r:embed="rId2"/>
          <a:stretch>
            <a:fillRect/>
          </a:stretch>
        </p:blipFill>
        <p:spPr>
          <a:xfrm>
            <a:off x="1601309" y="71021"/>
            <a:ext cx="5941381" cy="6691729"/>
          </a:xfrm>
          <a:prstGeom prst="rect">
            <a:avLst/>
          </a:prstGeom>
        </p:spPr>
      </p:pic>
    </p:spTree>
    <p:extLst>
      <p:ext uri="{BB962C8B-B14F-4D97-AF65-F5344CB8AC3E}">
        <p14:creationId xmlns:p14="http://schemas.microsoft.com/office/powerpoint/2010/main" val="10006195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9B4B5F-C508-4ECF-3F99-2460EEC6AC63}"/>
              </a:ext>
            </a:extLst>
          </p:cNvPr>
          <p:cNvPicPr>
            <a:picLocks noChangeAspect="1"/>
          </p:cNvPicPr>
          <p:nvPr/>
        </p:nvPicPr>
        <p:blipFill>
          <a:blip r:embed="rId2"/>
          <a:stretch>
            <a:fillRect/>
          </a:stretch>
        </p:blipFill>
        <p:spPr>
          <a:xfrm>
            <a:off x="977144" y="0"/>
            <a:ext cx="5894173" cy="6858000"/>
          </a:xfrm>
          <a:prstGeom prst="rect">
            <a:avLst/>
          </a:prstGeom>
        </p:spPr>
      </p:pic>
    </p:spTree>
    <p:extLst>
      <p:ext uri="{BB962C8B-B14F-4D97-AF65-F5344CB8AC3E}">
        <p14:creationId xmlns:p14="http://schemas.microsoft.com/office/powerpoint/2010/main" val="32604507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DDD52E-93CE-B6A4-FD8C-A26D215E6868}"/>
              </a:ext>
            </a:extLst>
          </p:cNvPr>
          <p:cNvPicPr>
            <a:picLocks noChangeAspect="1"/>
          </p:cNvPicPr>
          <p:nvPr/>
        </p:nvPicPr>
        <p:blipFill>
          <a:blip r:embed="rId2"/>
          <a:stretch>
            <a:fillRect/>
          </a:stretch>
        </p:blipFill>
        <p:spPr>
          <a:xfrm>
            <a:off x="720339" y="0"/>
            <a:ext cx="6577106" cy="6858000"/>
          </a:xfrm>
          <a:prstGeom prst="rect">
            <a:avLst/>
          </a:prstGeom>
        </p:spPr>
      </p:pic>
    </p:spTree>
    <p:extLst>
      <p:ext uri="{BB962C8B-B14F-4D97-AF65-F5344CB8AC3E}">
        <p14:creationId xmlns:p14="http://schemas.microsoft.com/office/powerpoint/2010/main" val="3956821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85FC2D-A216-2284-4A9B-2F8E34545538}"/>
              </a:ext>
            </a:extLst>
          </p:cNvPr>
          <p:cNvPicPr>
            <a:picLocks noChangeAspect="1"/>
          </p:cNvPicPr>
          <p:nvPr/>
        </p:nvPicPr>
        <p:blipFill>
          <a:blip r:embed="rId2"/>
          <a:stretch>
            <a:fillRect/>
          </a:stretch>
        </p:blipFill>
        <p:spPr>
          <a:xfrm>
            <a:off x="497000" y="592492"/>
            <a:ext cx="8149999" cy="5080519"/>
          </a:xfrm>
          <a:prstGeom prst="rect">
            <a:avLst/>
          </a:prstGeom>
        </p:spPr>
      </p:pic>
    </p:spTree>
    <p:extLst>
      <p:ext uri="{BB962C8B-B14F-4D97-AF65-F5344CB8AC3E}">
        <p14:creationId xmlns:p14="http://schemas.microsoft.com/office/powerpoint/2010/main" val="23330427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3A6EE7-F143-3D97-758C-D6F35B3488F6}"/>
              </a:ext>
            </a:extLst>
          </p:cNvPr>
          <p:cNvPicPr>
            <a:picLocks noChangeAspect="1"/>
          </p:cNvPicPr>
          <p:nvPr/>
        </p:nvPicPr>
        <p:blipFill>
          <a:blip r:embed="rId2"/>
          <a:stretch>
            <a:fillRect/>
          </a:stretch>
        </p:blipFill>
        <p:spPr>
          <a:xfrm>
            <a:off x="690237" y="0"/>
            <a:ext cx="6704861" cy="6858000"/>
          </a:xfrm>
          <a:prstGeom prst="rect">
            <a:avLst/>
          </a:prstGeom>
        </p:spPr>
      </p:pic>
    </p:spTree>
    <p:extLst>
      <p:ext uri="{BB962C8B-B14F-4D97-AF65-F5344CB8AC3E}">
        <p14:creationId xmlns:p14="http://schemas.microsoft.com/office/powerpoint/2010/main" val="38713430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9CC86-E707-1C32-BAC6-4309398FF2F8}"/>
              </a:ext>
            </a:extLst>
          </p:cNvPr>
          <p:cNvSpPr>
            <a:spLocks noGrp="1"/>
          </p:cNvSpPr>
          <p:nvPr>
            <p:ph type="title"/>
          </p:nvPr>
        </p:nvSpPr>
        <p:spPr>
          <a:xfrm>
            <a:off x="628650" y="365127"/>
            <a:ext cx="7886700" cy="664684"/>
          </a:xfrm>
        </p:spPr>
        <p:txBody>
          <a:bodyPr>
            <a:normAutofit fontScale="90000"/>
          </a:bodyPr>
          <a:lstStyle/>
          <a:p>
            <a:r>
              <a:rPr lang="en-US" b="1" i="0" strike="noStrike" dirty="0">
                <a:solidFill>
                  <a:srgbClr val="0070C0"/>
                </a:solidFill>
                <a:effectLst/>
                <a:latin typeface="georgia" panose="02040502050405020303" pitchFamily="18" charset="0"/>
                <a:hlinkClick r:id="rId2" tooltip="Planting">
                  <a:extLst>
                    <a:ext uri="{A12FA001-AC4F-418D-AE19-62706E023703}">
                      <ahyp:hlinkClr xmlns:ahyp="http://schemas.microsoft.com/office/drawing/2018/hyperlinkcolor" val="tx"/>
                    </a:ext>
                  </a:extLst>
                </a:hlinkClick>
              </a:rPr>
              <a:t>Planting</a:t>
            </a:r>
            <a:r>
              <a:rPr lang="en-US" b="1" i="0" u="sng" dirty="0">
                <a:solidFill>
                  <a:srgbClr val="0070C0"/>
                </a:solidFill>
                <a:effectLst/>
                <a:latin typeface="georgia" panose="02040502050405020303" pitchFamily="18" charset="0"/>
              </a:rPr>
              <a:t> and </a:t>
            </a:r>
            <a:r>
              <a:rPr lang="en-US" b="1" i="0" u="sng" dirty="0">
                <a:solidFill>
                  <a:srgbClr val="0070C0"/>
                </a:solidFill>
                <a:effectLst/>
                <a:latin typeface="georgia" panose="02040502050405020303" pitchFamily="18" charset="0"/>
                <a:hlinkClick r:id="rId3" tooltip="Propagation">
                  <a:extLst>
                    <a:ext uri="{A12FA001-AC4F-418D-AE19-62706E023703}">
                      <ahyp:hlinkClr xmlns:ahyp="http://schemas.microsoft.com/office/drawing/2018/hyperlinkcolor" val="tx"/>
                    </a:ext>
                  </a:extLst>
                </a:hlinkClick>
              </a:rPr>
              <a:t>Propagation</a:t>
            </a:r>
            <a:endParaRPr lang="en-US" u="sng" dirty="0">
              <a:solidFill>
                <a:srgbClr val="0070C0"/>
              </a:solidFill>
            </a:endParaRPr>
          </a:p>
        </p:txBody>
      </p:sp>
      <p:sp>
        <p:nvSpPr>
          <p:cNvPr id="3" name="Content Placeholder 2">
            <a:extLst>
              <a:ext uri="{FF2B5EF4-FFF2-40B4-BE49-F238E27FC236}">
                <a16:creationId xmlns:a16="http://schemas.microsoft.com/office/drawing/2014/main" id="{01511799-46ED-58BD-D7B8-282230DE13C0}"/>
              </a:ext>
            </a:extLst>
          </p:cNvPr>
          <p:cNvSpPr>
            <a:spLocks noGrp="1"/>
          </p:cNvSpPr>
          <p:nvPr>
            <p:ph idx="1"/>
          </p:nvPr>
        </p:nvSpPr>
        <p:spPr>
          <a:xfrm>
            <a:off x="628650" y="1471660"/>
            <a:ext cx="8151366" cy="4351338"/>
          </a:xfrm>
        </p:spPr>
        <p:txBody>
          <a:bodyPr>
            <a:normAutofit fontScale="92500" lnSpcReduction="10000"/>
          </a:bodyPr>
          <a:lstStyle/>
          <a:p>
            <a:pPr algn="just">
              <a:buFont typeface="Arial" panose="020B0604020202020204" pitchFamily="34" charset="0"/>
              <a:buChar char="•"/>
            </a:pPr>
            <a:r>
              <a:rPr lang="en-US" sz="2000" b="0" i="0" dirty="0">
                <a:solidFill>
                  <a:srgbClr val="000000"/>
                </a:solidFill>
                <a:effectLst/>
                <a:latin typeface="georgia" panose="02040502050405020303" pitchFamily="18" charset="0"/>
              </a:rPr>
              <a:t>It can be done before or after rains during the rainy season depending upon the amount of rainfall. Spacing should be 4-6 m for limes and 6-8m for lemons. Pits can be of 1 m cube and filled with a mixture of soil and manure.</a:t>
            </a:r>
            <a:endParaRPr lang="en-US" sz="2000" b="0" i="0" dirty="0">
              <a:solidFill>
                <a:srgbClr val="000000"/>
              </a:solidFill>
              <a:effectLst/>
              <a:latin typeface="Arial" panose="020B0604020202020204" pitchFamily="34" charset="0"/>
            </a:endParaRPr>
          </a:p>
          <a:p>
            <a:pPr algn="just">
              <a:buFont typeface="Arial" panose="020B0604020202020204" pitchFamily="34" charset="0"/>
              <a:buChar char="•"/>
            </a:pPr>
            <a:r>
              <a:rPr lang="en-US" sz="2000" b="0" i="0" dirty="0">
                <a:solidFill>
                  <a:srgbClr val="000000"/>
                </a:solidFill>
                <a:effectLst/>
                <a:latin typeface="georgia" panose="02040502050405020303" pitchFamily="18" charset="0"/>
              </a:rPr>
              <a:t>Acid lime is propagated by seeds selecting the nucellar seedlings. But budding on Rangpur lime is preferable. Sweet limes can be propagated by sub-terminal stem cuttings or layering or budding. Lemons by budding on trifoliate orange or Rangpur lime (</a:t>
            </a:r>
            <a:r>
              <a:rPr lang="en-US" sz="2000" b="0" i="1" dirty="0">
                <a:solidFill>
                  <a:srgbClr val="000000"/>
                </a:solidFill>
                <a:effectLst/>
                <a:latin typeface="georgia" panose="02040502050405020303" pitchFamily="18" charset="0"/>
              </a:rPr>
              <a:t>Citrus </a:t>
            </a:r>
            <a:r>
              <a:rPr lang="en-US" sz="2000" b="0" i="1" dirty="0" err="1">
                <a:solidFill>
                  <a:srgbClr val="000000"/>
                </a:solidFill>
                <a:effectLst/>
                <a:latin typeface="georgia" panose="02040502050405020303" pitchFamily="18" charset="0"/>
              </a:rPr>
              <a:t>limonica</a:t>
            </a:r>
            <a:r>
              <a:rPr lang="en-US" sz="2000" b="0" i="0" dirty="0">
                <a:solidFill>
                  <a:srgbClr val="000000"/>
                </a:solidFill>
                <a:effectLst/>
                <a:latin typeface="georgia" panose="02040502050405020303" pitchFamily="18" charset="0"/>
              </a:rPr>
              <a:t>).</a:t>
            </a:r>
            <a:endParaRPr lang="en-US" sz="2000" b="0" i="0" dirty="0">
              <a:solidFill>
                <a:srgbClr val="000000"/>
              </a:solidFill>
              <a:effectLst/>
              <a:latin typeface="Arial" panose="020B0604020202020204" pitchFamily="34" charset="0"/>
            </a:endParaRPr>
          </a:p>
          <a:p>
            <a:pPr marL="0" indent="0">
              <a:buNone/>
            </a:pPr>
            <a:r>
              <a:rPr lang="en-US" sz="2400" b="1" i="1" u="none" strike="noStrike" dirty="0">
                <a:solidFill>
                  <a:srgbClr val="000000"/>
                </a:solidFill>
                <a:effectLst/>
                <a:latin typeface="georgia" panose="02040502050405020303" pitchFamily="18" charset="0"/>
                <a:hlinkClick r:id="rId4" tooltip="Irrigation"/>
              </a:rPr>
              <a:t>Irrigation</a:t>
            </a:r>
            <a:endParaRPr lang="en-US" sz="2400" b="1" i="1" u="none" strike="noStrike" dirty="0">
              <a:solidFill>
                <a:srgbClr val="000000"/>
              </a:solidFill>
              <a:effectLst/>
              <a:latin typeface="georgia" panose="02040502050405020303" pitchFamily="18" charset="0"/>
            </a:endParaRPr>
          </a:p>
          <a:p>
            <a:pPr>
              <a:lnSpc>
                <a:spcPct val="110000"/>
              </a:lnSpc>
              <a:buFont typeface="Wingdings" panose="05000000000000000000" pitchFamily="2" charset="2"/>
              <a:buChar char="§"/>
            </a:pPr>
            <a:r>
              <a:rPr lang="en-US" sz="1900" b="0" i="0" dirty="0">
                <a:solidFill>
                  <a:srgbClr val="000000"/>
                </a:solidFill>
                <a:effectLst/>
                <a:latin typeface="georgia" panose="02040502050405020303" pitchFamily="18" charset="0"/>
              </a:rPr>
              <a:t>Limes require more water; </a:t>
            </a:r>
            <a:r>
              <a:rPr lang="en-US" sz="1900" b="0" i="0" u="none" strike="noStrike" dirty="0">
                <a:solidFill>
                  <a:srgbClr val="000000"/>
                </a:solidFill>
                <a:effectLst/>
                <a:latin typeface="georgia" panose="02040502050405020303" pitchFamily="18" charset="0"/>
                <a:hlinkClick r:id="rId4" tooltip="Irrigation"/>
              </a:rPr>
              <a:t>irrigation</a:t>
            </a:r>
            <a:r>
              <a:rPr lang="en-US" sz="1900" b="0" i="0" dirty="0">
                <a:solidFill>
                  <a:srgbClr val="000000"/>
                </a:solidFill>
                <a:effectLst/>
                <a:latin typeface="georgia" panose="02040502050405020303" pitchFamily="18" charset="0"/>
              </a:rPr>
              <a:t> may be given if top 25cm soil becomes dry.</a:t>
            </a:r>
            <a:endParaRPr lang="en-US" sz="1900" b="0" i="0" dirty="0">
              <a:solidFill>
                <a:srgbClr val="000000"/>
              </a:solidFill>
              <a:effectLst/>
              <a:latin typeface="Arial" panose="020B0604020202020204" pitchFamily="34" charset="0"/>
            </a:endParaRPr>
          </a:p>
          <a:p>
            <a:pPr algn="just">
              <a:lnSpc>
                <a:spcPct val="110000"/>
              </a:lnSpc>
              <a:buFont typeface="Wingdings" panose="05000000000000000000" pitchFamily="2" charset="2"/>
              <a:buChar char="§"/>
            </a:pPr>
            <a:r>
              <a:rPr lang="en-US" sz="1900" b="0" i="0" dirty="0">
                <a:solidFill>
                  <a:srgbClr val="000000"/>
                </a:solidFill>
                <a:effectLst/>
                <a:latin typeface="georgia" panose="02040502050405020303" pitchFamily="18" charset="0"/>
              </a:rPr>
              <a:t>Check bund system is best as it will not allow the contact of water with the stem.</a:t>
            </a:r>
            <a:endParaRPr lang="en-US" sz="1900" b="0" i="0" dirty="0">
              <a:solidFill>
                <a:srgbClr val="000000"/>
              </a:solidFill>
              <a:effectLst/>
              <a:latin typeface="Arial" panose="020B0604020202020204" pitchFamily="34" charset="0"/>
            </a:endParaRPr>
          </a:p>
          <a:p>
            <a:pPr algn="just">
              <a:lnSpc>
                <a:spcPct val="110000"/>
              </a:lnSpc>
              <a:buFont typeface="Wingdings" panose="05000000000000000000" pitchFamily="2" charset="2"/>
              <a:buChar char="§"/>
            </a:pPr>
            <a:r>
              <a:rPr lang="en-US" sz="1900" b="0" i="0" dirty="0">
                <a:solidFill>
                  <a:srgbClr val="000000"/>
                </a:solidFill>
                <a:effectLst/>
                <a:latin typeface="georgia" panose="02040502050405020303" pitchFamily="18" charset="0"/>
              </a:rPr>
              <a:t>Drip </a:t>
            </a:r>
            <a:r>
              <a:rPr lang="en-US" sz="1900" b="0" i="0" u="none" strike="noStrike" dirty="0">
                <a:solidFill>
                  <a:srgbClr val="000000"/>
                </a:solidFill>
                <a:effectLst/>
                <a:latin typeface="georgia" panose="02040502050405020303" pitchFamily="18" charset="0"/>
                <a:hlinkClick r:id="rId4" tooltip="Irrigation"/>
              </a:rPr>
              <a:t>irrigation</a:t>
            </a:r>
            <a:r>
              <a:rPr lang="en-US" sz="1900" b="0" i="0" dirty="0">
                <a:solidFill>
                  <a:srgbClr val="000000"/>
                </a:solidFill>
                <a:effectLst/>
                <a:latin typeface="georgia" panose="02040502050405020303" pitchFamily="18" charset="0"/>
              </a:rPr>
              <a:t> improves yield.</a:t>
            </a:r>
            <a:endParaRPr lang="en-US" sz="1900" b="0" i="0" dirty="0">
              <a:solidFill>
                <a:srgbClr val="000000"/>
              </a:solidFill>
              <a:effectLst/>
              <a:latin typeface="Arial" panose="020B0604020202020204" pitchFamily="34" charset="0"/>
            </a:endParaRPr>
          </a:p>
          <a:p>
            <a:endParaRPr lang="en-US" sz="2000" dirty="0"/>
          </a:p>
        </p:txBody>
      </p:sp>
    </p:spTree>
    <p:extLst>
      <p:ext uri="{BB962C8B-B14F-4D97-AF65-F5344CB8AC3E}">
        <p14:creationId xmlns:p14="http://schemas.microsoft.com/office/powerpoint/2010/main" val="9694927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D3A07-EFA1-B646-0F7D-21C73ED0C0B4}"/>
              </a:ext>
            </a:extLst>
          </p:cNvPr>
          <p:cNvSpPr>
            <a:spLocks noGrp="1"/>
          </p:cNvSpPr>
          <p:nvPr>
            <p:ph type="title"/>
          </p:nvPr>
        </p:nvSpPr>
        <p:spPr>
          <a:xfrm>
            <a:off x="628650" y="390620"/>
            <a:ext cx="8124733" cy="2592280"/>
          </a:xfrm>
        </p:spPr>
        <p:txBody>
          <a:bodyPr>
            <a:noAutofit/>
          </a:bodyPr>
          <a:lstStyle/>
          <a:p>
            <a:r>
              <a:rPr lang="en-US" sz="2400" b="1" dirty="0">
                <a:solidFill>
                  <a:srgbClr val="0070C0"/>
                </a:solidFill>
                <a:latin typeface="Times New Roman" panose="02020603050405020304" pitchFamily="18" charset="0"/>
                <a:cs typeface="Times New Roman" panose="02020603050405020304" pitchFamily="18" charset="0"/>
              </a:rPr>
              <a:t>Weed Control</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en-US" sz="2400" dirty="0">
                <a:solidFill>
                  <a:schemeClr val="accent1">
                    <a:lumMod val="50000"/>
                  </a:schemeClr>
                </a:solidFill>
                <a:latin typeface="Times New Roman" panose="02020603050405020304" pitchFamily="18" charset="0"/>
                <a:cs typeface="Times New Roman" panose="02020603050405020304" pitchFamily="18" charset="0"/>
              </a:rPr>
              <a:t>In citrus orchards weed control is carried out by 2 or3 cross ploughing. While resorting to manual weeding tillage should not be deeper than 10 to 15 cm. Deep tillage once or twice in a year is more harmful than regular deep tillage. </a:t>
            </a:r>
            <a:br>
              <a:rPr lang="en-US" sz="2400" dirty="0">
                <a:solidFill>
                  <a:schemeClr val="accent1">
                    <a:lumMod val="50000"/>
                  </a:schemeClr>
                </a:solidFill>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a:t>
            </a:r>
            <a:r>
              <a:rPr lang="en-US" sz="2400" dirty="0">
                <a:solidFill>
                  <a:srgbClr val="0070C0"/>
                </a:solidFill>
                <a:latin typeface="Times New Roman" panose="02020603050405020304" pitchFamily="18" charset="0"/>
                <a:cs typeface="Times New Roman" panose="02020603050405020304" pitchFamily="18" charset="0"/>
              </a:rPr>
              <a:t>Diuron at 3 kg/</a:t>
            </a:r>
            <a:r>
              <a:rPr lang="en-US" sz="2400" dirty="0" err="1">
                <a:solidFill>
                  <a:srgbClr val="0070C0"/>
                </a:solidFill>
                <a:latin typeface="Times New Roman" panose="02020603050405020304" pitchFamily="18" charset="0"/>
                <a:cs typeface="Times New Roman" panose="02020603050405020304" pitchFamily="18" charset="0"/>
              </a:rPr>
              <a:t>a.i.</a:t>
            </a:r>
            <a:r>
              <a:rPr lang="en-US" sz="2400" dirty="0">
                <a:solidFill>
                  <a:srgbClr val="0070C0"/>
                </a:solidFill>
                <a:latin typeface="Times New Roman" panose="02020603050405020304" pitchFamily="18" charset="0"/>
                <a:cs typeface="Times New Roman" panose="02020603050405020304" pitchFamily="18" charset="0"/>
              </a:rPr>
              <a:t> /ha or Simazine (4kg a. </a:t>
            </a:r>
            <a:r>
              <a:rPr lang="en-US" sz="2400" dirty="0" err="1">
                <a:solidFill>
                  <a:srgbClr val="0070C0"/>
                </a:solidFill>
                <a:latin typeface="Times New Roman" panose="02020603050405020304" pitchFamily="18" charset="0"/>
                <a:cs typeface="Times New Roman" panose="02020603050405020304" pitchFamily="18" charset="0"/>
              </a:rPr>
              <a:t>i</a:t>
            </a:r>
            <a:r>
              <a:rPr lang="en-US" sz="2400" dirty="0">
                <a:solidFill>
                  <a:srgbClr val="0070C0"/>
                </a:solidFill>
                <a:latin typeface="Times New Roman" panose="02020603050405020304" pitchFamily="18" charset="0"/>
                <a:cs typeface="Times New Roman" panose="02020603050405020304" pitchFamily="18" charset="0"/>
              </a:rPr>
              <a:t>./ha) when sprayed during end of May controls dicot and monocot weeds in the orchard. The application may be repeated at 120 days for complete control of the weeds.</a:t>
            </a:r>
            <a:endParaRPr lang="en-US" sz="2000" dirty="0">
              <a:solidFill>
                <a:srgbClr val="0070C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3DBF01D-C2FE-B684-D0AC-16A43F4DB762}"/>
              </a:ext>
            </a:extLst>
          </p:cNvPr>
          <p:cNvSpPr>
            <a:spLocks noGrp="1"/>
          </p:cNvSpPr>
          <p:nvPr>
            <p:ph idx="1"/>
          </p:nvPr>
        </p:nvSpPr>
        <p:spPr>
          <a:xfrm>
            <a:off x="628650" y="3515561"/>
            <a:ext cx="8124733" cy="3213719"/>
          </a:xfrm>
        </p:spPr>
        <p:txBody>
          <a:bodyPr>
            <a:normAutofit fontScale="85000" lnSpcReduction="10000"/>
          </a:bodyPr>
          <a:lstStyle/>
          <a:p>
            <a:pPr marL="0" indent="0">
              <a:buNone/>
            </a:pPr>
            <a:r>
              <a:rPr lang="en-US" b="1" dirty="0">
                <a:solidFill>
                  <a:schemeClr val="accent6">
                    <a:lumMod val="50000"/>
                  </a:schemeClr>
                </a:solidFill>
                <a:latin typeface="Times New Roman" panose="02020603050405020304" pitchFamily="18" charset="0"/>
                <a:cs typeface="Times New Roman" panose="02020603050405020304" pitchFamily="18" charset="0"/>
              </a:rPr>
              <a:t>Intercropping </a:t>
            </a:r>
          </a:p>
          <a:p>
            <a:pPr marL="0" indent="0" algn="just">
              <a:buNone/>
            </a:pPr>
            <a:r>
              <a:rPr lang="en-US" dirty="0"/>
              <a:t>	</a:t>
            </a:r>
            <a:r>
              <a:rPr lang="en-US" dirty="0">
                <a:solidFill>
                  <a:schemeClr val="accent2">
                    <a:lumMod val="50000"/>
                  </a:schemeClr>
                </a:solidFill>
                <a:latin typeface="Times New Roman" panose="02020603050405020304" pitchFamily="18" charset="0"/>
                <a:cs typeface="Times New Roman" panose="02020603050405020304" pitchFamily="18" charset="0"/>
              </a:rPr>
              <a:t>The interspaces between the rows can be utilized in the initial 3 - 4 years for growing short-term crops like Mung, Black gram, groundnut, soybean, and vegetable crops. During the rainy season, green manuring crops are grown and plowed into the soil before flowering. The choice of intercrop depends on local conditions and climate. However indiscriminate cultivation of exhaustive intercrop should be avoided. Intercropping in Nagpur mandarin plantations should be avoided as it increases pest and disease incidences and even micronutrient deficiencies.</a:t>
            </a:r>
          </a:p>
          <a:p>
            <a:pPr marL="0" indent="0" algn="just">
              <a:buNone/>
            </a:pPr>
            <a:endParaRPr lang="en-US" dirty="0">
              <a:solidFill>
                <a:schemeClr val="accent4">
                  <a:lumMod val="50000"/>
                </a:schemeClr>
              </a:solidFill>
            </a:endParaRPr>
          </a:p>
        </p:txBody>
      </p:sp>
    </p:spTree>
    <p:extLst>
      <p:ext uri="{BB962C8B-B14F-4D97-AF65-F5344CB8AC3E}">
        <p14:creationId xmlns:p14="http://schemas.microsoft.com/office/powerpoint/2010/main" val="28580198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19E12-EC6B-C7B5-7038-788B0C37FEC8}"/>
              </a:ext>
            </a:extLst>
          </p:cNvPr>
          <p:cNvSpPr>
            <a:spLocks noGrp="1"/>
          </p:cNvSpPr>
          <p:nvPr>
            <p:ph type="title"/>
          </p:nvPr>
        </p:nvSpPr>
        <p:spPr>
          <a:xfrm>
            <a:off x="628650" y="365126"/>
            <a:ext cx="7886700" cy="522641"/>
          </a:xfrm>
        </p:spPr>
        <p:txBody>
          <a:bodyPr>
            <a:normAutofit/>
          </a:bodyPr>
          <a:lstStyle/>
          <a:p>
            <a:r>
              <a:rPr lang="en-US" sz="2400" b="1" i="0" dirty="0">
                <a:solidFill>
                  <a:srgbClr val="0070C0"/>
                </a:solidFill>
                <a:effectLst/>
                <a:latin typeface="georgia" panose="02040502050405020303" pitchFamily="18" charset="0"/>
              </a:rPr>
              <a:t>Crop regulation or Bahar treatment</a:t>
            </a:r>
            <a:endParaRPr lang="en-US" sz="2400" dirty="0">
              <a:solidFill>
                <a:srgbClr val="0070C0"/>
              </a:solidFill>
            </a:endParaRPr>
          </a:p>
        </p:txBody>
      </p:sp>
      <p:sp>
        <p:nvSpPr>
          <p:cNvPr id="3" name="Content Placeholder 2">
            <a:extLst>
              <a:ext uri="{FF2B5EF4-FFF2-40B4-BE49-F238E27FC236}">
                <a16:creationId xmlns:a16="http://schemas.microsoft.com/office/drawing/2014/main" id="{348E70B6-240F-6A76-DAF9-937935EFA51C}"/>
              </a:ext>
            </a:extLst>
          </p:cNvPr>
          <p:cNvSpPr>
            <a:spLocks noGrp="1"/>
          </p:cNvSpPr>
          <p:nvPr>
            <p:ph idx="1"/>
          </p:nvPr>
        </p:nvSpPr>
        <p:spPr>
          <a:xfrm>
            <a:off x="850591" y="958790"/>
            <a:ext cx="7769626" cy="5086903"/>
          </a:xfrm>
        </p:spPr>
        <p:txBody>
          <a:bodyPr>
            <a:normAutofit fontScale="85000" lnSpcReduction="20000"/>
          </a:bodyPr>
          <a:lstStyle/>
          <a:p>
            <a:pPr algn="just">
              <a:buFont typeface="Arial" panose="020B0604020202020204" pitchFamily="34" charset="0"/>
              <a:buChar char="•"/>
            </a:pPr>
            <a:r>
              <a:rPr lang="en-US" sz="2000" b="0" i="0" dirty="0">
                <a:effectLst/>
                <a:latin typeface="Times New Roman" panose="02020603050405020304" pitchFamily="18" charset="0"/>
                <a:cs typeface="Times New Roman" panose="02020603050405020304" pitchFamily="18" charset="0"/>
              </a:rPr>
              <a:t>Under south and central Indian conditions, mandarin produces 3 flowerings in a year during Feb (</a:t>
            </a:r>
            <a:r>
              <a:rPr lang="en-US" sz="2000" b="0" i="0" dirty="0" err="1">
                <a:effectLst/>
                <a:latin typeface="Times New Roman" panose="02020603050405020304" pitchFamily="18" charset="0"/>
                <a:cs typeface="Times New Roman" panose="02020603050405020304" pitchFamily="18" charset="0"/>
              </a:rPr>
              <a:t>Ambe</a:t>
            </a:r>
            <a:r>
              <a:rPr lang="en-US" sz="2000" b="0" i="0" dirty="0">
                <a:effectLst/>
                <a:latin typeface="Times New Roman" panose="02020603050405020304" pitchFamily="18" charset="0"/>
                <a:cs typeface="Times New Roman" panose="02020603050405020304" pitchFamily="18" charset="0"/>
              </a:rPr>
              <a:t> bahar), June (</a:t>
            </a:r>
            <a:r>
              <a:rPr lang="en-US" sz="2000" b="0" i="0" dirty="0" err="1">
                <a:effectLst/>
                <a:latin typeface="Times New Roman" panose="02020603050405020304" pitchFamily="18" charset="0"/>
                <a:cs typeface="Times New Roman" panose="02020603050405020304" pitchFamily="18" charset="0"/>
              </a:rPr>
              <a:t>Mrig</a:t>
            </a:r>
            <a:r>
              <a:rPr lang="en-US" sz="2000" b="0" i="0" dirty="0">
                <a:effectLst/>
                <a:latin typeface="Times New Roman" panose="02020603050405020304" pitchFamily="18" charset="0"/>
                <a:cs typeface="Times New Roman" panose="02020603050405020304" pitchFamily="18" charset="0"/>
              </a:rPr>
              <a:t> bahar), and October (Hasta bahar) of which </a:t>
            </a:r>
            <a:r>
              <a:rPr lang="en-US" sz="2000" b="0" i="0" dirty="0" err="1">
                <a:effectLst/>
                <a:latin typeface="Times New Roman" panose="02020603050405020304" pitchFamily="18" charset="0"/>
                <a:cs typeface="Times New Roman" panose="02020603050405020304" pitchFamily="18" charset="0"/>
              </a:rPr>
              <a:t>Mrig</a:t>
            </a:r>
            <a:r>
              <a:rPr lang="en-US" sz="2000" b="0" i="0" dirty="0">
                <a:effectLst/>
                <a:latin typeface="Times New Roman" panose="02020603050405020304" pitchFamily="18" charset="0"/>
                <a:cs typeface="Times New Roman" panose="02020603050405020304" pitchFamily="18" charset="0"/>
              </a:rPr>
              <a:t> bahar is preferred.</a:t>
            </a:r>
            <a:br>
              <a:rPr lang="en-US" sz="2000" b="0" i="0" dirty="0">
                <a:effectLst/>
                <a:latin typeface="Times New Roman" panose="02020603050405020304" pitchFamily="18" charset="0"/>
                <a:cs typeface="Times New Roman" panose="02020603050405020304" pitchFamily="18" charset="0"/>
              </a:rPr>
            </a:br>
            <a:endParaRPr lang="en-US" sz="2000" b="0" i="0" dirty="0">
              <a:effectLst/>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en-US" sz="2000" b="0" i="0" dirty="0">
                <a:effectLst/>
                <a:latin typeface="Times New Roman" panose="02020603050405020304" pitchFamily="18" charset="0"/>
                <a:cs typeface="Times New Roman" panose="02020603050405020304" pitchFamily="18" charset="0"/>
              </a:rPr>
              <a:t>So, flower regulation is done by withholding water a month or two </a:t>
            </a:r>
            <a:r>
              <a:rPr lang="en-US" sz="2000" b="0" i="0" u="sng" dirty="0">
                <a:effectLst/>
                <a:latin typeface="Times New Roman" panose="02020603050405020304" pitchFamily="18" charset="0"/>
                <a:cs typeface="Times New Roman" panose="02020603050405020304" pitchFamily="18" charset="0"/>
              </a:rPr>
              <a:t>before </a:t>
            </a:r>
            <a:r>
              <a:rPr lang="en-US" sz="2000" b="0" i="0" u="sng" strike="noStrike" dirty="0">
                <a:effectLst/>
                <a:latin typeface="Times New Roman" panose="02020603050405020304" pitchFamily="18" charset="0"/>
                <a:cs typeface="Times New Roman" panose="02020603050405020304" pitchFamily="18" charset="0"/>
                <a:hlinkClick r:id="rId2" tooltip="Flowering">
                  <a:extLst>
                    <a:ext uri="{A12FA001-AC4F-418D-AE19-62706E023703}">
                      <ahyp:hlinkClr xmlns:ahyp="http://schemas.microsoft.com/office/drawing/2018/hyperlinkcolor" val="tx"/>
                    </a:ext>
                  </a:extLst>
                </a:hlinkClick>
              </a:rPr>
              <a:t>flowering</a:t>
            </a:r>
            <a:r>
              <a:rPr lang="en-US" sz="2000" b="0" i="0" u="sng" dirty="0">
                <a:effectLst/>
                <a:latin typeface="Times New Roman" panose="02020603050405020304" pitchFamily="18" charset="0"/>
                <a:cs typeface="Times New Roman" panose="02020603050405020304" pitchFamily="18" charset="0"/>
              </a:rPr>
              <a:t> </a:t>
            </a:r>
            <a:r>
              <a:rPr lang="en-US" sz="2000" b="0" i="0" dirty="0">
                <a:effectLst/>
                <a:latin typeface="Times New Roman" panose="02020603050405020304" pitchFamily="18" charset="0"/>
                <a:cs typeface="Times New Roman" panose="02020603050405020304" pitchFamily="18" charset="0"/>
              </a:rPr>
              <a:t>till the plants wither and drop some of their leaves.</a:t>
            </a:r>
            <a:br>
              <a:rPr lang="en-US" sz="2000" b="0" i="0" dirty="0">
                <a:effectLst/>
                <a:latin typeface="Times New Roman" panose="02020603050405020304" pitchFamily="18" charset="0"/>
                <a:cs typeface="Times New Roman" panose="02020603050405020304" pitchFamily="18" charset="0"/>
              </a:rPr>
            </a:br>
            <a:endParaRPr lang="en-US" sz="2000" b="0" i="0" dirty="0">
              <a:effectLst/>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en-US" sz="2000" b="0" i="0" dirty="0">
                <a:effectLst/>
                <a:latin typeface="Times New Roman" panose="02020603050405020304" pitchFamily="18" charset="0"/>
                <a:cs typeface="Times New Roman" panose="02020603050405020304" pitchFamily="18" charset="0"/>
              </a:rPr>
              <a:t>Then they are manured and irrigated which results in profuse </a:t>
            </a:r>
            <a:r>
              <a:rPr lang="en-US" sz="2000" b="0" i="0" u="none" strike="noStrike" dirty="0">
                <a:effectLst/>
                <a:latin typeface="Times New Roman" panose="02020603050405020304" pitchFamily="18" charset="0"/>
                <a:cs typeface="Times New Roman" panose="02020603050405020304" pitchFamily="18" charset="0"/>
                <a:hlinkClick r:id="rId2" tooltip="Flowering">
                  <a:extLst>
                    <a:ext uri="{A12FA001-AC4F-418D-AE19-62706E023703}">
                      <ahyp:hlinkClr xmlns:ahyp="http://schemas.microsoft.com/office/drawing/2018/hyperlinkcolor" val="tx"/>
                    </a:ext>
                  </a:extLst>
                </a:hlinkClick>
              </a:rPr>
              <a:t>flowering</a:t>
            </a:r>
            <a:r>
              <a:rPr lang="en-US" sz="2000" b="0" i="0" dirty="0">
                <a:effectLst/>
                <a:latin typeface="Times New Roman" panose="02020603050405020304" pitchFamily="18" charset="0"/>
                <a:cs typeface="Times New Roman" panose="02020603050405020304" pitchFamily="18" charset="0"/>
              </a:rPr>
              <a:t>.</a:t>
            </a:r>
          </a:p>
          <a:p>
            <a:pPr algn="just">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endParaRPr lang="en-US" sz="2000" b="0" i="0" dirty="0">
              <a:effectLst/>
              <a:latin typeface="Times New Roman" panose="02020603050405020304" pitchFamily="18" charset="0"/>
              <a:cs typeface="Times New Roman" panose="02020603050405020304" pitchFamily="18" charset="0"/>
            </a:endParaRPr>
          </a:p>
          <a:p>
            <a:pPr marL="0" indent="0" algn="just">
              <a:buNone/>
            </a:pPr>
            <a:r>
              <a:rPr lang="en-US" sz="2000" dirty="0">
                <a:solidFill>
                  <a:srgbClr val="C00000"/>
                </a:solidFill>
                <a:latin typeface="Times New Roman" panose="02020603050405020304" pitchFamily="18" charset="0"/>
                <a:cs typeface="Times New Roman" panose="02020603050405020304" pitchFamily="18" charset="0"/>
              </a:rPr>
              <a:t>Important practices to induce flowering in fruits</a:t>
            </a:r>
          </a:p>
          <a:p>
            <a:pPr marL="457200" indent="-457200" algn="just">
              <a:buFont typeface="+mj-lt"/>
              <a:buAutoNum type="arabicParenR"/>
            </a:pPr>
            <a:r>
              <a:rPr lang="en-US" sz="2000" i="0" dirty="0" err="1">
                <a:effectLst/>
                <a:latin typeface="Times New Roman" panose="02020603050405020304" pitchFamily="18" charset="0"/>
                <a:cs typeface="Times New Roman" panose="02020603050405020304" pitchFamily="18" charset="0"/>
              </a:rPr>
              <a:t>Witholdinng</a:t>
            </a:r>
            <a:r>
              <a:rPr lang="en-US" sz="2000" i="0" dirty="0">
                <a:effectLst/>
                <a:latin typeface="Times New Roman" panose="02020603050405020304" pitchFamily="18" charset="0"/>
                <a:cs typeface="Times New Roman" panose="02020603050405020304" pitchFamily="18" charset="0"/>
              </a:rPr>
              <a:t> irrigation (</a:t>
            </a:r>
            <a:r>
              <a:rPr lang="en-US" sz="2000" dirty="0">
                <a:latin typeface="Times New Roman" panose="02020603050405020304" pitchFamily="18" charset="0"/>
                <a:cs typeface="Times New Roman" panose="02020603050405020304" pitchFamily="18" charset="0"/>
              </a:rPr>
              <a:t>30 to 40 days before flowering)</a:t>
            </a:r>
            <a:endParaRPr lang="en-US" sz="2000" i="0" dirty="0">
              <a:effectLst/>
              <a:latin typeface="Times New Roman" panose="02020603050405020304" pitchFamily="18" charset="0"/>
              <a:cs typeface="Times New Roman" panose="02020603050405020304" pitchFamily="18" charset="0"/>
            </a:endParaRPr>
          </a:p>
          <a:p>
            <a:pPr marL="457200" indent="-457200">
              <a:buFont typeface="+mj-lt"/>
              <a:buAutoNum type="arabicParenR"/>
            </a:pPr>
            <a:r>
              <a:rPr lang="en-US" sz="2000" dirty="0">
                <a:latin typeface="Times New Roman" panose="02020603050405020304" pitchFamily="18" charset="0"/>
                <a:cs typeface="Times New Roman" panose="02020603050405020304" pitchFamily="18" charset="0"/>
              </a:rPr>
              <a:t>Partial exposing the roots to sunlight</a:t>
            </a:r>
          </a:p>
          <a:p>
            <a:pPr marL="457200" indent="-457200">
              <a:buFont typeface="+mj-lt"/>
              <a:buAutoNum type="arabicParenR"/>
            </a:pPr>
            <a:r>
              <a:rPr lang="en-US" sz="2000" dirty="0">
                <a:latin typeface="Times New Roman" panose="02020603050405020304" pitchFamily="18" charset="0"/>
                <a:cs typeface="Times New Roman" panose="02020603050405020304" pitchFamily="18" charset="0"/>
              </a:rPr>
              <a:t>Training and Pruning of branches</a:t>
            </a:r>
          </a:p>
          <a:p>
            <a:pPr marL="457200" indent="-457200">
              <a:buFont typeface="+mj-lt"/>
              <a:buAutoNum type="arabicParenR"/>
            </a:pPr>
            <a:r>
              <a:rPr lang="en-US" sz="2200" dirty="0">
                <a:latin typeface="Times New Roman" panose="02020603050405020304" pitchFamily="18" charset="0"/>
                <a:cs typeface="Times New Roman" panose="02020603050405020304" pitchFamily="18" charset="0"/>
              </a:rPr>
              <a:t>Application of </a:t>
            </a:r>
            <a:r>
              <a:rPr lang="en-US" sz="2200" dirty="0" err="1">
                <a:latin typeface="Times New Roman" panose="02020603050405020304" pitchFamily="18" charset="0"/>
                <a:cs typeface="Times New Roman" panose="02020603050405020304" pitchFamily="18" charset="0"/>
              </a:rPr>
              <a:t>ethrel</a:t>
            </a:r>
            <a:r>
              <a:rPr lang="en-US" sz="2200" dirty="0">
                <a:latin typeface="Times New Roman" panose="02020603050405020304" pitchFamily="18" charset="0"/>
                <a:cs typeface="Times New Roman" panose="02020603050405020304" pitchFamily="18" charset="0"/>
              </a:rPr>
              <a:t> and growth retardant (</a:t>
            </a:r>
            <a:r>
              <a:rPr lang="en-US" sz="2200" dirty="0" err="1">
                <a:latin typeface="Times New Roman" panose="02020603050405020304" pitchFamily="18" charset="0"/>
                <a:cs typeface="Times New Roman" panose="02020603050405020304" pitchFamily="18" charset="0"/>
              </a:rPr>
              <a:t>Cycocel</a:t>
            </a:r>
            <a:r>
              <a:rPr lang="en-US" sz="2200" dirty="0">
                <a:latin typeface="Times New Roman" panose="02020603050405020304" pitchFamily="18" charset="0"/>
                <a:cs typeface="Times New Roman" panose="02020603050405020304" pitchFamily="18" charset="0"/>
              </a:rPr>
              <a:t>, paclobutrazol)</a:t>
            </a:r>
          </a:p>
          <a:p>
            <a:pPr marL="457200" indent="-457200">
              <a:buFont typeface="+mj-lt"/>
              <a:buAutoNum type="arabicParenR"/>
            </a:pPr>
            <a:endParaRPr lang="en-US" sz="2200" dirty="0">
              <a:latin typeface="Times New Roman" panose="02020603050405020304" pitchFamily="18" charset="0"/>
              <a:cs typeface="Times New Roman" panose="02020603050405020304" pitchFamily="18" charset="0"/>
            </a:endParaRPr>
          </a:p>
          <a:p>
            <a:pPr marL="0" indent="0">
              <a:buNone/>
            </a:pPr>
            <a:r>
              <a:rPr lang="en-US" sz="2200" dirty="0">
                <a:latin typeface="Times New Roman" panose="02020603050405020304" pitchFamily="18" charset="0"/>
                <a:cs typeface="Times New Roman" panose="02020603050405020304" pitchFamily="18" charset="0"/>
              </a:rPr>
              <a:t>(</a:t>
            </a:r>
            <a:r>
              <a:rPr lang="en-US" sz="2200" dirty="0">
                <a:solidFill>
                  <a:srgbClr val="C00000"/>
                </a:solidFill>
                <a:latin typeface="Times New Roman" panose="02020603050405020304" pitchFamily="18" charset="0"/>
                <a:cs typeface="Times New Roman" panose="02020603050405020304" pitchFamily="18" charset="0"/>
              </a:rPr>
              <a:t>Note: </a:t>
            </a:r>
            <a:r>
              <a:rPr lang="en-US" sz="2200" dirty="0">
                <a:latin typeface="Times New Roman" panose="02020603050405020304" pitchFamily="18" charset="0"/>
                <a:cs typeface="Times New Roman" panose="02020603050405020304" pitchFamily="18" charset="0"/>
              </a:rPr>
              <a:t>indirectly to enhance C: N ratio. Increased carbon content induces flowering in the tree. If Nitrogen content increases then the tree continues vegetative growth)</a:t>
            </a:r>
          </a:p>
        </p:txBody>
      </p:sp>
    </p:spTree>
    <p:extLst>
      <p:ext uri="{BB962C8B-B14F-4D97-AF65-F5344CB8AC3E}">
        <p14:creationId xmlns:p14="http://schemas.microsoft.com/office/powerpoint/2010/main" val="25811628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58C81B-B519-A8BD-5930-1B2D9402BB8E}"/>
              </a:ext>
            </a:extLst>
          </p:cNvPr>
          <p:cNvSpPr txBox="1"/>
          <p:nvPr/>
        </p:nvSpPr>
        <p:spPr>
          <a:xfrm>
            <a:off x="2113532" y="5308847"/>
            <a:ext cx="4704749" cy="830997"/>
          </a:xfrm>
          <a:prstGeom prst="rect">
            <a:avLst/>
          </a:prstGeom>
          <a:noFill/>
        </p:spPr>
        <p:txBody>
          <a:bodyPr wrap="none" rtlCol="0">
            <a:spAutoFit/>
          </a:bodyPr>
          <a:lstStyle/>
          <a:p>
            <a:r>
              <a:rPr lang="en-US" sz="4800" b="1" dirty="0">
                <a:solidFill>
                  <a:srgbClr val="33CC33"/>
                </a:solidFill>
                <a:latin typeface="Arial Black" panose="020B0A04020102020204" pitchFamily="34" charset="0"/>
              </a:rPr>
              <a:t>Thank you all</a:t>
            </a:r>
          </a:p>
        </p:txBody>
      </p:sp>
      <p:pic>
        <p:nvPicPr>
          <p:cNvPr id="6" name="Picture 5">
            <a:extLst>
              <a:ext uri="{FF2B5EF4-FFF2-40B4-BE49-F238E27FC236}">
                <a16:creationId xmlns:a16="http://schemas.microsoft.com/office/drawing/2014/main" id="{77CC06E9-2B83-6062-7428-731DDDE32063}"/>
              </a:ext>
            </a:extLst>
          </p:cNvPr>
          <p:cNvPicPr>
            <a:picLocks noChangeAspect="1"/>
          </p:cNvPicPr>
          <p:nvPr/>
        </p:nvPicPr>
        <p:blipFill>
          <a:blip r:embed="rId2"/>
          <a:stretch>
            <a:fillRect/>
          </a:stretch>
        </p:blipFill>
        <p:spPr>
          <a:xfrm>
            <a:off x="2113531" y="1591671"/>
            <a:ext cx="4704749" cy="3489852"/>
          </a:xfrm>
          <a:prstGeom prst="rect">
            <a:avLst/>
          </a:prstGeom>
        </p:spPr>
      </p:pic>
    </p:spTree>
    <p:extLst>
      <p:ext uri="{BB962C8B-B14F-4D97-AF65-F5344CB8AC3E}">
        <p14:creationId xmlns:p14="http://schemas.microsoft.com/office/powerpoint/2010/main" val="3143256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6B9DD0-0478-F3D4-ADC8-87DFA2AD7C94}"/>
              </a:ext>
            </a:extLst>
          </p:cNvPr>
          <p:cNvPicPr>
            <a:picLocks noChangeAspect="1"/>
          </p:cNvPicPr>
          <p:nvPr/>
        </p:nvPicPr>
        <p:blipFill>
          <a:blip r:embed="rId2"/>
          <a:stretch>
            <a:fillRect/>
          </a:stretch>
        </p:blipFill>
        <p:spPr>
          <a:xfrm>
            <a:off x="496077" y="517168"/>
            <a:ext cx="8178271" cy="5818318"/>
          </a:xfrm>
          <a:prstGeom prst="rect">
            <a:avLst/>
          </a:prstGeom>
        </p:spPr>
      </p:pic>
    </p:spTree>
    <p:extLst>
      <p:ext uri="{BB962C8B-B14F-4D97-AF65-F5344CB8AC3E}">
        <p14:creationId xmlns:p14="http://schemas.microsoft.com/office/powerpoint/2010/main" val="435697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67FA23-42E7-81FF-F04F-B179C8D09F0A}"/>
              </a:ext>
            </a:extLst>
          </p:cNvPr>
          <p:cNvPicPr>
            <a:picLocks noChangeAspect="1"/>
          </p:cNvPicPr>
          <p:nvPr/>
        </p:nvPicPr>
        <p:blipFill>
          <a:blip r:embed="rId2"/>
          <a:stretch>
            <a:fillRect/>
          </a:stretch>
        </p:blipFill>
        <p:spPr>
          <a:xfrm>
            <a:off x="406949" y="481691"/>
            <a:ext cx="8321609" cy="5732497"/>
          </a:xfrm>
          <a:prstGeom prst="rect">
            <a:avLst/>
          </a:prstGeom>
        </p:spPr>
      </p:pic>
    </p:spTree>
    <p:extLst>
      <p:ext uri="{BB962C8B-B14F-4D97-AF65-F5344CB8AC3E}">
        <p14:creationId xmlns:p14="http://schemas.microsoft.com/office/powerpoint/2010/main" val="1136291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59D87E-62AF-EB7B-FAE5-305A42091CD9}"/>
              </a:ext>
            </a:extLst>
          </p:cNvPr>
          <p:cNvPicPr>
            <a:picLocks noChangeAspect="1"/>
          </p:cNvPicPr>
          <p:nvPr/>
        </p:nvPicPr>
        <p:blipFill>
          <a:blip r:embed="rId2"/>
          <a:stretch>
            <a:fillRect/>
          </a:stretch>
        </p:blipFill>
        <p:spPr>
          <a:xfrm>
            <a:off x="869010" y="473333"/>
            <a:ext cx="6903390" cy="6259375"/>
          </a:xfrm>
          <a:prstGeom prst="rect">
            <a:avLst/>
          </a:prstGeom>
        </p:spPr>
      </p:pic>
    </p:spTree>
    <p:extLst>
      <p:ext uri="{BB962C8B-B14F-4D97-AF65-F5344CB8AC3E}">
        <p14:creationId xmlns:p14="http://schemas.microsoft.com/office/powerpoint/2010/main" val="343749982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714</TotalTime>
  <Words>974</Words>
  <Application>Microsoft Office PowerPoint</Application>
  <PresentationFormat>On-screen Show (4:3)</PresentationFormat>
  <Paragraphs>95</Paragraphs>
  <Slides>64</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64</vt:i4>
      </vt:variant>
    </vt:vector>
  </HeadingPairs>
  <TitlesOfParts>
    <vt:vector size="74" baseType="lpstr">
      <vt:lpstr>Aharoni</vt:lpstr>
      <vt:lpstr>Algerian</vt:lpstr>
      <vt:lpstr>Arial</vt:lpstr>
      <vt:lpstr>Arial Black</vt:lpstr>
      <vt:lpstr>Calibri</vt:lpstr>
      <vt:lpstr>Calibri Light</vt:lpstr>
      <vt:lpstr>georgia</vt:lpstr>
      <vt:lpstr>Times New Roman</vt:lpstr>
      <vt:lpstr>Wingdings</vt:lpstr>
      <vt:lpstr>Office Theme</vt:lpstr>
      <vt:lpstr>PowerPoint Presentation</vt:lpstr>
      <vt:lpstr>PowerPoint Presentation</vt:lpstr>
      <vt:lpstr>PowerPoint Presentation</vt:lpstr>
      <vt:lpstr>PowerPoint Presentation</vt:lpstr>
      <vt:lpstr>Topics to be covered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Fertilizer application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Planting and Propagation</vt:lpstr>
      <vt:lpstr>Weed Control            In citrus orchards weed control is carried out by 2 or3 cross ploughing. While resorting to manual weeding tillage should not be deeper than 10 to 15 cm. Deep tillage once or twice in a year is more harmful than regular deep tillage.   Diuron at 3 kg/a.i. /ha or Simazine (4kg a. i./ha) when sprayed during end of May controls dicot and monocot weeds in the orchard. The application may be repeated at 120 days for complete control of the weeds.</vt:lpstr>
      <vt:lpstr>Crop regulation or Bahar treatment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PRASHANT KALAL</dc:creator>
  <cp:lastModifiedBy>PRASHANT KALAL</cp:lastModifiedBy>
  <cp:revision>66</cp:revision>
  <dcterms:created xsi:type="dcterms:W3CDTF">2022-09-14T10:22:13Z</dcterms:created>
  <dcterms:modified xsi:type="dcterms:W3CDTF">2023-07-07T07:18:39Z</dcterms:modified>
</cp:coreProperties>
</file>