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5" r:id="rId31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8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576496"/>
          </a:xfrm>
        </p:spPr>
        <p:txBody>
          <a:bodyPr/>
          <a:lstStyle/>
          <a:p>
            <a:r>
              <a:rPr lang="en-US" sz="2800" dirty="0"/>
              <a:t>LYMPHOID organs OF FINFISHES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809414"/>
            <a:ext cx="5767070" cy="3541183"/>
          </a:xfrm>
        </p:spPr>
        <p:txBody>
          <a:bodyPr>
            <a:normAutofit/>
          </a:bodyPr>
          <a:lstStyle/>
          <a:p>
            <a:r>
              <a:rPr lang="en-US" sz="1461" dirty="0"/>
              <a:t>In all modern fish including both chondrichthyes and oestichthyes, thymus, spleen and somewhat develop gut lymphoid aggregates appear</a:t>
            </a:r>
          </a:p>
          <a:p>
            <a:endParaRPr lang="en-US" sz="1461" dirty="0"/>
          </a:p>
          <a:p>
            <a:r>
              <a:rPr lang="en-US" sz="1461" dirty="0"/>
              <a:t>Lymphoid organ system of finfishes contains lymphoid organs and their functions</a:t>
            </a:r>
          </a:p>
          <a:p>
            <a:endParaRPr lang="en-US" sz="1461" dirty="0"/>
          </a:p>
          <a:p>
            <a:r>
              <a:rPr lang="en-US" sz="1461" dirty="0"/>
              <a:t>Lymphoid system of finfishes is mainly grouped into two groups </a:t>
            </a:r>
          </a:p>
          <a:p>
            <a:pPr lvl="1"/>
            <a:r>
              <a:rPr lang="en-US" sz="1328" dirty="0"/>
              <a:t>The primary lymphoid organs:  Thymus and  Anterior kidney </a:t>
            </a:r>
          </a:p>
          <a:p>
            <a:pPr lvl="1"/>
            <a:r>
              <a:rPr lang="en-US" sz="1328" dirty="0"/>
              <a:t>The secondary lymphoid organs: Kidney, spleen, epigonal organs and mucosa associated lymphoid tissue</a:t>
            </a:r>
          </a:p>
          <a:p>
            <a:pPr lvl="1"/>
            <a:endParaRPr lang="en-US" sz="1328" dirty="0"/>
          </a:p>
          <a:p>
            <a:pPr lvl="1"/>
            <a:r>
              <a:rPr lang="en-US" sz="1328" dirty="0"/>
              <a:t>Besides these organs, liver, skin, intestine and heart are also important  organs take part in the defense</a:t>
            </a:r>
          </a:p>
          <a:p>
            <a:pPr lvl="1"/>
            <a:endParaRPr lang="en-US" sz="1195" dirty="0"/>
          </a:p>
        </p:txBody>
      </p:sp>
    </p:spTree>
    <p:extLst>
      <p:ext uri="{BB962C8B-B14F-4D97-AF65-F5344CB8AC3E}">
        <p14:creationId xmlns:p14="http://schemas.microsoft.com/office/powerpoint/2010/main" val="117744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374143"/>
          </a:xfrm>
        </p:spPr>
        <p:txBody>
          <a:bodyPr>
            <a:noAutofit/>
          </a:bodyPr>
          <a:lstStyle/>
          <a:p>
            <a:r>
              <a:rPr lang="en-US" sz="2800" dirty="0"/>
              <a:t>THE THYMUS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657648"/>
            <a:ext cx="5767070" cy="374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27" dirty="0"/>
              <a:t>	-The thymus plays a pivotal role in the development of the  	 	 adaptive immune system	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-It is a paired organ situated in the dorsolateral region of the gill chamber close to the opercular cavity</a:t>
            </a:r>
          </a:p>
          <a:p>
            <a:pPr marL="0" indent="0">
              <a:buNone/>
            </a:pPr>
            <a:r>
              <a:rPr lang="en-US" sz="1527" dirty="0"/>
              <a:t>      	</a:t>
            </a:r>
          </a:p>
          <a:p>
            <a:pPr marL="0" indent="0">
              <a:buNone/>
            </a:pPr>
            <a:r>
              <a:rPr lang="en-US" sz="1527" dirty="0"/>
              <a:t>	-the histology of thymus varies within the species</a:t>
            </a:r>
          </a:p>
          <a:p>
            <a:pPr marL="0" indent="0">
              <a:buNone/>
            </a:pPr>
            <a:r>
              <a:rPr lang="en-US" sz="1527" dirty="0"/>
              <a:t>	</a:t>
            </a:r>
          </a:p>
          <a:p>
            <a:pPr marL="0" indent="0">
              <a:buNone/>
            </a:pPr>
            <a:r>
              <a:rPr lang="en-US" sz="1527" dirty="0"/>
              <a:t>	-may start developing as early as 24 hrs after fertilization</a:t>
            </a:r>
          </a:p>
          <a:p>
            <a:pPr marL="0" indent="0">
              <a:buNone/>
            </a:pPr>
            <a:r>
              <a:rPr lang="en-US" sz="1527" dirty="0"/>
              <a:t>	</a:t>
            </a:r>
          </a:p>
          <a:p>
            <a:pPr marL="0" indent="0">
              <a:buNone/>
            </a:pPr>
            <a:r>
              <a:rPr lang="en-US" sz="1527" dirty="0"/>
              <a:t>	-as development starts the cells gradually differentiate into 	 	 thymocytes and  epithelial cell</a:t>
            </a:r>
          </a:p>
          <a:p>
            <a:pPr marL="0" indent="0">
              <a:buNone/>
            </a:pPr>
            <a:r>
              <a:rPr lang="en-US" sz="1527" dirty="0"/>
              <a:t>	</a:t>
            </a:r>
          </a:p>
          <a:p>
            <a:pPr marL="0" indent="0">
              <a:buNone/>
            </a:pPr>
            <a:r>
              <a:rPr lang="en-US" sz="1527" dirty="0"/>
              <a:t>	-the major site of T-cell development</a:t>
            </a:r>
          </a:p>
          <a:p>
            <a:pPr marL="0" indent="0">
              <a:buNone/>
            </a:pPr>
            <a:r>
              <a:rPr lang="en-US" sz="1527" dirty="0"/>
              <a:t>		</a:t>
            </a:r>
          </a:p>
          <a:p>
            <a:pPr marL="0" indent="0">
              <a:buNone/>
            </a:pPr>
            <a:r>
              <a:rPr lang="en-US" sz="1527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061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30"/>
            <a:ext cx="5463540" cy="303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455295"/>
            <a:ext cx="5767070" cy="3945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28" dirty="0"/>
              <a:t>	</a:t>
            </a:r>
            <a:r>
              <a:rPr lang="en-US" sz="1527" dirty="0"/>
              <a:t>-unlike mammals, the outer cortex and inner medulla is poorly 	  	 separated in many fish species </a:t>
            </a:r>
          </a:p>
          <a:p>
            <a:pPr marL="0" indent="0">
              <a:buNone/>
            </a:pPr>
            <a:r>
              <a:rPr lang="en-US" sz="1527" dirty="0"/>
              <a:t>		</a:t>
            </a:r>
          </a:p>
          <a:p>
            <a:pPr marL="0" indent="0">
              <a:buNone/>
            </a:pPr>
            <a:r>
              <a:rPr lang="en-US" sz="1527" dirty="0"/>
              <a:t>	-covered by the modified stratified epithelium of the gill chamber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-the thymocytes are separated by single layer of  epithelial cells  	  	 from the water environment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-first organ to be lymphoid during </a:t>
            </a:r>
            <a:r>
              <a:rPr lang="en-US" sz="1527" dirty="0" err="1"/>
              <a:t>histogenesis</a:t>
            </a:r>
            <a:r>
              <a:rPr lang="en-US" sz="1527" dirty="0"/>
              <a:t> and </a:t>
            </a:r>
            <a:r>
              <a:rPr lang="en-US" sz="1527" dirty="0" err="1"/>
              <a:t>aquires</a:t>
            </a:r>
            <a:r>
              <a:rPr lang="en-US" sz="1527" dirty="0"/>
              <a:t> 	 	 mature lymphocytes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-thymocytes appear in carp on day 4 post fertilization 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-by day 5, immature and intermediate stage lymphocytes are 	 	 found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-on day 10, B and T lymphocytes appear during organogenesis </a:t>
            </a:r>
          </a:p>
        </p:txBody>
      </p:sp>
    </p:spTree>
    <p:extLst>
      <p:ext uri="{BB962C8B-B14F-4D97-AF65-F5344CB8AC3E}">
        <p14:creationId xmlns:p14="http://schemas.microsoft.com/office/powerpoint/2010/main" val="275361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404707"/>
            <a:ext cx="5817658" cy="399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95" dirty="0"/>
              <a:t>	</a:t>
            </a:r>
          </a:p>
          <a:p>
            <a:pPr marL="0" indent="0">
              <a:buNone/>
            </a:pPr>
            <a:endParaRPr lang="en-US" sz="1195" dirty="0"/>
          </a:p>
          <a:p>
            <a:pPr marL="0" indent="0">
              <a:buNone/>
            </a:pPr>
            <a:endParaRPr lang="en-US" sz="1328" dirty="0"/>
          </a:p>
          <a:p>
            <a:pPr marL="0" indent="0">
              <a:buNone/>
            </a:pPr>
            <a:r>
              <a:rPr lang="en-US" sz="1328" dirty="0"/>
              <a:t>	-</a:t>
            </a:r>
            <a:r>
              <a:rPr lang="en-US" sz="1527" dirty="0"/>
              <a:t>in rainbow trout, thymus appears before hatching and becomes 	 fully lymphoid at the time of hatching</a:t>
            </a:r>
          </a:p>
          <a:p>
            <a:pPr marL="0" indent="0">
              <a:buNone/>
            </a:pPr>
            <a:r>
              <a:rPr lang="en-US" sz="1527" dirty="0"/>
              <a:t>	</a:t>
            </a:r>
          </a:p>
          <a:p>
            <a:pPr marL="0" indent="0">
              <a:buNone/>
            </a:pPr>
            <a:r>
              <a:rPr lang="en-US" sz="1527" dirty="0"/>
              <a:t>	-In marine fishes - head kidney, spleen, and thymus</a:t>
            </a:r>
          </a:p>
          <a:p>
            <a:pPr marL="0" indent="0">
              <a:buNone/>
            </a:pPr>
            <a:r>
              <a:rPr lang="en-US" sz="1527" dirty="0"/>
              <a:t>	-small lymphocytes appear first in thymus and later in head 	 	 kidney &amp; spleen</a:t>
            </a:r>
          </a:p>
          <a:p>
            <a:pPr marL="0" indent="0">
              <a:buNone/>
            </a:pPr>
            <a:endParaRPr lang="en-US" sz="1527" dirty="0"/>
          </a:p>
          <a:p>
            <a:pPr marL="0" indent="0">
              <a:buNone/>
            </a:pPr>
            <a:r>
              <a:rPr lang="en-US" sz="1527" dirty="0"/>
              <a:t>	-seems to originate from </a:t>
            </a:r>
            <a:r>
              <a:rPr lang="en-US" sz="1527" dirty="0" err="1"/>
              <a:t>haematopoietic</a:t>
            </a:r>
            <a:r>
              <a:rPr lang="en-US" sz="1527" dirty="0"/>
              <a:t> stem cells migrating 	 from the head region of the kidney</a:t>
            </a:r>
          </a:p>
        </p:txBody>
      </p:sp>
    </p:spTree>
    <p:extLst>
      <p:ext uri="{BB962C8B-B14F-4D97-AF65-F5344CB8AC3E}">
        <p14:creationId xmlns:p14="http://schemas.microsoft.com/office/powerpoint/2010/main" val="198771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323554"/>
          </a:xfrm>
        </p:spPr>
        <p:txBody>
          <a:bodyPr>
            <a:normAutofit fontScale="90000"/>
          </a:bodyPr>
          <a:lstStyle/>
          <a:p>
            <a:r>
              <a:rPr lang="en-US" dirty="0"/>
              <a:t>Anterior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809413"/>
            <a:ext cx="5767070" cy="3591772"/>
          </a:xfrm>
        </p:spPr>
        <p:txBody>
          <a:bodyPr>
            <a:normAutofit/>
          </a:bodyPr>
          <a:lstStyle/>
          <a:p>
            <a:pPr algn="just"/>
            <a:r>
              <a:rPr lang="en-US" sz="1527" dirty="0"/>
              <a:t>Like other vertebrates, the kidney is situated </a:t>
            </a:r>
            <a:r>
              <a:rPr lang="en-US" sz="1527" dirty="0" err="1"/>
              <a:t>retroperitoneally</a:t>
            </a:r>
            <a:r>
              <a:rPr lang="en-US" sz="1527" dirty="0"/>
              <a:t> and exterior to the dorsal wall or body cavity</a:t>
            </a:r>
          </a:p>
          <a:p>
            <a:pPr algn="just"/>
            <a:endParaRPr lang="en-US" sz="1527" dirty="0"/>
          </a:p>
          <a:p>
            <a:pPr algn="just"/>
            <a:r>
              <a:rPr lang="en-US" sz="1527" dirty="0"/>
              <a:t>Anatomy varies from species to species</a:t>
            </a:r>
          </a:p>
          <a:p>
            <a:pPr algn="just"/>
            <a:endParaRPr lang="en-US" sz="1527" dirty="0"/>
          </a:p>
          <a:p>
            <a:pPr algn="just"/>
            <a:r>
              <a:rPr lang="en-US" sz="1527" dirty="0"/>
              <a:t>Broadly classified into two parts : </a:t>
            </a:r>
          </a:p>
          <a:p>
            <a:pPr marL="0" indent="0" algn="just">
              <a:buNone/>
            </a:pPr>
            <a:r>
              <a:rPr lang="en-US" sz="1527" dirty="0"/>
              <a:t>                 •head or anterior kidney or pronephros</a:t>
            </a:r>
          </a:p>
          <a:p>
            <a:pPr marL="0" indent="0" algn="just">
              <a:buNone/>
            </a:pPr>
            <a:r>
              <a:rPr lang="en-US" sz="1527" dirty="0"/>
              <a:t>                 •posterior or trunk kidney or </a:t>
            </a:r>
            <a:r>
              <a:rPr lang="en-US" sz="1527" dirty="0" err="1"/>
              <a:t>opisthonephros</a:t>
            </a:r>
            <a:endParaRPr lang="en-US" sz="1527" dirty="0"/>
          </a:p>
          <a:p>
            <a:pPr algn="just"/>
            <a:endParaRPr lang="en-US" sz="1527" dirty="0"/>
          </a:p>
          <a:p>
            <a:pPr algn="just"/>
            <a:r>
              <a:rPr lang="en-US" sz="1527" dirty="0"/>
              <a:t>The anterior kidney losses its excretory role once the fish matures</a:t>
            </a:r>
          </a:p>
          <a:p>
            <a:pPr algn="just"/>
            <a:endParaRPr lang="en-US" sz="1527" dirty="0"/>
          </a:p>
          <a:p>
            <a:pPr algn="just"/>
            <a:r>
              <a:rPr lang="en-US" sz="1527" dirty="0"/>
              <a:t>It contains only </a:t>
            </a:r>
            <a:r>
              <a:rPr lang="en-US" sz="1527" dirty="0" err="1"/>
              <a:t>haematopoietic</a:t>
            </a:r>
            <a:r>
              <a:rPr lang="en-US" sz="1527" dirty="0"/>
              <a:t> tissue</a:t>
            </a:r>
          </a:p>
          <a:p>
            <a:pPr algn="just"/>
            <a:endParaRPr lang="en-US" sz="1527" dirty="0"/>
          </a:p>
        </p:txBody>
      </p:sp>
    </p:spTree>
    <p:extLst>
      <p:ext uri="{BB962C8B-B14F-4D97-AF65-F5344CB8AC3E}">
        <p14:creationId xmlns:p14="http://schemas.microsoft.com/office/powerpoint/2010/main" val="119546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6705" y="50588"/>
            <a:ext cx="5463540" cy="1317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404707"/>
            <a:ext cx="5767070" cy="3996478"/>
          </a:xfrm>
        </p:spPr>
        <p:txBody>
          <a:bodyPr>
            <a:normAutofit/>
          </a:bodyPr>
          <a:lstStyle/>
          <a:p>
            <a:r>
              <a:rPr lang="en-US" sz="1527" dirty="0"/>
              <a:t>Predominantly a </a:t>
            </a:r>
            <a:r>
              <a:rPr lang="en-US" sz="1527" dirty="0" err="1"/>
              <a:t>lympho</a:t>
            </a:r>
            <a:r>
              <a:rPr lang="en-US" sz="1527" dirty="0"/>
              <a:t>-myeloid compartment</a:t>
            </a:r>
          </a:p>
          <a:p>
            <a:endParaRPr lang="en-US" sz="1527" dirty="0"/>
          </a:p>
          <a:p>
            <a:r>
              <a:rPr lang="en-US" sz="1527" dirty="0"/>
              <a:t>Lymphoid precursor tissue and mostly the generation and maturation of B lymphocytes occur in this tissue</a:t>
            </a:r>
          </a:p>
          <a:p>
            <a:endParaRPr lang="en-US" sz="1527" dirty="0"/>
          </a:p>
          <a:p>
            <a:r>
              <a:rPr lang="en-US" sz="1527" dirty="0"/>
              <a:t>Act as both primary as well as secondary lymphoid organs</a:t>
            </a:r>
          </a:p>
          <a:p>
            <a:endParaRPr lang="en-US" sz="1527" dirty="0"/>
          </a:p>
          <a:p>
            <a:r>
              <a:rPr lang="en-US" sz="1527" dirty="0"/>
              <a:t>Serves as a lymph node analogue, important in the induction and elaboration of immune responses</a:t>
            </a:r>
          </a:p>
          <a:p>
            <a:endParaRPr lang="en-US" sz="1527" dirty="0"/>
          </a:p>
          <a:p>
            <a:r>
              <a:rPr lang="en-US" sz="1593" dirty="0"/>
              <a:t>Indicate the importance of innate immune system during early stage of development</a:t>
            </a:r>
          </a:p>
          <a:p>
            <a:r>
              <a:rPr lang="en-US" sz="1593" dirty="0"/>
              <a:t>plays important role in non-specific immunity and the clearance of debris and damaged cells</a:t>
            </a:r>
          </a:p>
          <a:p>
            <a:pPr marL="0" indent="0">
              <a:buNone/>
            </a:pPr>
            <a:endParaRPr lang="en-US" sz="1527" dirty="0"/>
          </a:p>
        </p:txBody>
      </p:sp>
    </p:spTree>
    <p:extLst>
      <p:ext uri="{BB962C8B-B14F-4D97-AF65-F5344CB8AC3E}">
        <p14:creationId xmlns:p14="http://schemas.microsoft.com/office/powerpoint/2010/main" val="351112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475319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124" dirty="0"/>
              <a:t>THE SECONDARY LYMPHOID ORGANS</a:t>
            </a:r>
            <a:endParaRPr lang="en-US" sz="185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28" y="809414"/>
            <a:ext cx="5716482" cy="3541183"/>
          </a:xfrm>
        </p:spPr>
        <p:txBody>
          <a:bodyPr>
            <a:normAutofit fontScale="92500" lnSpcReduction="10000"/>
          </a:bodyPr>
          <a:lstStyle/>
          <a:p>
            <a:pPr marL="303535" lvl="1" indent="0" algn="just">
              <a:buNone/>
            </a:pPr>
            <a:r>
              <a:rPr lang="en-US" sz="1328" dirty="0"/>
              <a:t>Provide structural organization for trapping  and processing them in suitable ways for the cell that are capable of reacting to them </a:t>
            </a:r>
          </a:p>
          <a:p>
            <a:pPr marL="303535" lvl="1" indent="0" algn="just">
              <a:buNone/>
            </a:pPr>
            <a:endParaRPr lang="en-US" sz="1328" dirty="0"/>
          </a:p>
          <a:p>
            <a:pPr marL="303535" lvl="1" indent="0" algn="just">
              <a:buNone/>
            </a:pPr>
            <a:r>
              <a:rPr lang="en-US" sz="1328" dirty="0"/>
              <a:t>Include </a:t>
            </a:r>
            <a:r>
              <a:rPr lang="en-US" sz="1328" dirty="0">
                <a:solidFill>
                  <a:schemeClr val="accent2">
                    <a:lumMod val="75000"/>
                  </a:schemeClr>
                </a:solidFill>
              </a:rPr>
              <a:t>spleen</a:t>
            </a:r>
            <a:r>
              <a:rPr lang="en-US" sz="1328" dirty="0"/>
              <a:t>, </a:t>
            </a:r>
            <a:r>
              <a:rPr lang="en-US" sz="1328" dirty="0">
                <a:solidFill>
                  <a:srgbClr val="0070C0"/>
                </a:solidFill>
              </a:rPr>
              <a:t>Gut Associated Lymphoid Tissue </a:t>
            </a:r>
            <a:r>
              <a:rPr lang="en-US" sz="1328" dirty="0"/>
              <a:t>(GALT) and </a:t>
            </a:r>
            <a:r>
              <a:rPr lang="en-US" sz="1328" dirty="0">
                <a:solidFill>
                  <a:srgbClr val="7030A0"/>
                </a:solidFill>
              </a:rPr>
              <a:t>mucosal </a:t>
            </a:r>
          </a:p>
          <a:p>
            <a:pPr marL="303535" lvl="1" indent="0" algn="just">
              <a:buNone/>
            </a:pPr>
            <a:r>
              <a:rPr lang="en-US" sz="1328" dirty="0">
                <a:solidFill>
                  <a:srgbClr val="7030A0"/>
                </a:solidFill>
              </a:rPr>
              <a:t>		immune system (MIS), </a:t>
            </a:r>
            <a:r>
              <a:rPr lang="en-US" sz="1328" dirty="0">
                <a:solidFill>
                  <a:srgbClr val="00B050"/>
                </a:solidFill>
              </a:rPr>
              <a:t>epigonal organs</a:t>
            </a:r>
            <a:r>
              <a:rPr lang="en-US" sz="1328" dirty="0"/>
              <a:t> in </a:t>
            </a:r>
            <a:r>
              <a:rPr lang="en-US" sz="1328" dirty="0" err="1"/>
              <a:t>elashmobranch</a:t>
            </a:r>
            <a:endParaRPr lang="en-US" sz="1328" dirty="0"/>
          </a:p>
          <a:p>
            <a:pPr marL="303535" lvl="1" indent="0" algn="just">
              <a:buNone/>
            </a:pPr>
            <a:endParaRPr lang="en-US" sz="1328" dirty="0">
              <a:solidFill>
                <a:srgbClr val="7030A0"/>
              </a:solidFill>
            </a:endParaRPr>
          </a:p>
          <a:p>
            <a:pPr marL="303535" lvl="1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SPLEEN: </a:t>
            </a:r>
            <a:endParaRPr lang="en-US" sz="1593" dirty="0">
              <a:solidFill>
                <a:srgbClr val="7030A0"/>
              </a:solidFill>
            </a:endParaRPr>
          </a:p>
          <a:p>
            <a:pPr marL="303535" lvl="1" indent="0" algn="just">
              <a:buNone/>
            </a:pPr>
            <a:r>
              <a:rPr lang="en-US" sz="1593" dirty="0"/>
              <a:t>The major peripheral lymphoid organ of all </a:t>
            </a:r>
            <a:r>
              <a:rPr lang="en-US" sz="1593" dirty="0" err="1"/>
              <a:t>gnathostomus</a:t>
            </a:r>
            <a:r>
              <a:rPr lang="en-US" sz="1593" dirty="0"/>
              <a:t> vertebrates</a:t>
            </a:r>
          </a:p>
          <a:p>
            <a:pPr marL="303535" lvl="1" indent="0" algn="just">
              <a:buNone/>
            </a:pPr>
            <a:r>
              <a:rPr lang="en-US" sz="1593" dirty="0"/>
              <a:t>Last organ to develop during </a:t>
            </a:r>
            <a:r>
              <a:rPr lang="en-US" sz="1593" dirty="0" err="1"/>
              <a:t>histeogenesis</a:t>
            </a:r>
            <a:r>
              <a:rPr lang="en-US" sz="1593" dirty="0"/>
              <a:t> of the lymphoid organs of teleost</a:t>
            </a:r>
          </a:p>
          <a:p>
            <a:pPr marL="303535" lvl="1" indent="0" algn="just">
              <a:buNone/>
            </a:pPr>
            <a:r>
              <a:rPr lang="en-US" sz="1593" dirty="0"/>
              <a:t>Has a fibrous capsule and small tubercles extend into the parenchyma- divide spleen into red and white pulp</a:t>
            </a:r>
          </a:p>
          <a:p>
            <a:pPr marL="303535" lvl="1" indent="0" algn="just">
              <a:buNone/>
            </a:pPr>
            <a:r>
              <a:rPr lang="en-US" sz="1593" dirty="0"/>
              <a:t>White pulp poorly developed &amp; contains </a:t>
            </a:r>
            <a:r>
              <a:rPr lang="en-US" sz="1593" dirty="0" err="1"/>
              <a:t>melano</a:t>
            </a:r>
            <a:r>
              <a:rPr lang="en-US" sz="1593" dirty="0"/>
              <a:t>-macrophages</a:t>
            </a:r>
          </a:p>
          <a:p>
            <a:pPr marL="303535" lvl="1" indent="0" algn="just">
              <a:buNone/>
            </a:pPr>
            <a:r>
              <a:rPr lang="en-US" sz="1593" dirty="0"/>
              <a:t>Plays role in both </a:t>
            </a:r>
            <a:r>
              <a:rPr lang="en-US" sz="1593" dirty="0" err="1"/>
              <a:t>haematopoiesis</a:t>
            </a:r>
            <a:r>
              <a:rPr lang="en-US" sz="1593" dirty="0"/>
              <a:t> and immune reactivity</a:t>
            </a:r>
            <a:endParaRPr lang="en-US" dirty="0"/>
          </a:p>
          <a:p>
            <a:pPr algn="just"/>
            <a:endParaRPr lang="en-US" sz="1593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17" y="354119"/>
            <a:ext cx="5564717" cy="3996478"/>
          </a:xfrm>
        </p:spPr>
        <p:txBody>
          <a:bodyPr>
            <a:normAutofit/>
          </a:bodyPr>
          <a:lstStyle/>
          <a:p>
            <a:r>
              <a:rPr lang="en-US" sz="1593" dirty="0"/>
              <a:t>When the filtration happen, the foreign substances are retained in the ellipsoidal wall and subsequently taken up by macrophages surrounding the vessels</a:t>
            </a:r>
          </a:p>
          <a:p>
            <a:endParaRPr lang="en-US" sz="1593" dirty="0"/>
          </a:p>
          <a:p>
            <a:r>
              <a:rPr lang="en-US" sz="1593" dirty="0"/>
              <a:t>These cells then migrate into </a:t>
            </a:r>
            <a:r>
              <a:rPr lang="en-US" sz="1593" dirty="0" err="1"/>
              <a:t>melano</a:t>
            </a:r>
            <a:r>
              <a:rPr lang="en-US" sz="1593" dirty="0"/>
              <a:t>-macrophage </a:t>
            </a:r>
            <a:r>
              <a:rPr lang="en-US" sz="1593" dirty="0" err="1"/>
              <a:t>centres</a:t>
            </a:r>
            <a:endParaRPr lang="en-US" sz="1593" dirty="0"/>
          </a:p>
          <a:p>
            <a:endParaRPr lang="en-US" sz="1593" dirty="0"/>
          </a:p>
          <a:p>
            <a:r>
              <a:rPr lang="en-US" sz="1593" b="1" dirty="0" err="1"/>
              <a:t>Melano</a:t>
            </a:r>
            <a:r>
              <a:rPr lang="en-US" sz="1593" b="1" dirty="0"/>
              <a:t>-macrophage </a:t>
            </a:r>
            <a:r>
              <a:rPr lang="en-US" sz="1593" b="1" dirty="0" err="1"/>
              <a:t>centres</a:t>
            </a:r>
            <a:r>
              <a:rPr lang="en-US" sz="1593" b="1" dirty="0"/>
              <a:t> (MMCs)</a:t>
            </a:r>
            <a:r>
              <a:rPr lang="en-US" sz="1593" dirty="0"/>
              <a:t>- </a:t>
            </a:r>
          </a:p>
          <a:p>
            <a:pPr marL="0" indent="0">
              <a:buNone/>
            </a:pPr>
            <a:r>
              <a:rPr lang="en-US" sz="1593" dirty="0"/>
              <a:t>		large nodule of macrophage aggregates</a:t>
            </a:r>
          </a:p>
          <a:p>
            <a:endParaRPr lang="en-US" sz="1593" dirty="0"/>
          </a:p>
          <a:p>
            <a:r>
              <a:rPr lang="en-US" sz="1593" dirty="0"/>
              <a:t>MMCs also found in intestinal </a:t>
            </a:r>
            <a:r>
              <a:rPr lang="en-US" sz="1593" dirty="0" err="1"/>
              <a:t>submucosa</a:t>
            </a:r>
            <a:r>
              <a:rPr lang="en-US" sz="1593" dirty="0"/>
              <a:t>, thymus, gill, brain and gonads but mostly in liver tissue</a:t>
            </a:r>
          </a:p>
          <a:p>
            <a:endParaRPr lang="en-US" sz="1593" dirty="0"/>
          </a:p>
          <a:p>
            <a:r>
              <a:rPr lang="en-US" sz="1593" dirty="0"/>
              <a:t>It has been described that immunological maturity of fish is attained after development of MMCs</a:t>
            </a:r>
          </a:p>
        </p:txBody>
      </p:sp>
    </p:spTree>
    <p:extLst>
      <p:ext uri="{BB962C8B-B14F-4D97-AF65-F5344CB8AC3E}">
        <p14:creationId xmlns:p14="http://schemas.microsoft.com/office/powerpoint/2010/main" val="334202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424731"/>
          </a:xfrm>
        </p:spPr>
        <p:txBody>
          <a:bodyPr>
            <a:noAutofit/>
          </a:bodyPr>
          <a:lstStyle/>
          <a:p>
            <a:pPr algn="l"/>
            <a:r>
              <a:rPr lang="en-US" sz="2124" dirty="0"/>
              <a:t>FUNCTIONS OF MMCs: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29" y="758825"/>
            <a:ext cx="5665893" cy="3541183"/>
          </a:xfrm>
        </p:spPr>
        <p:txBody>
          <a:bodyPr>
            <a:normAutofit/>
          </a:bodyPr>
          <a:lstStyle/>
          <a:p>
            <a:r>
              <a:rPr lang="en-US" sz="1593" dirty="0"/>
              <a:t>Trapping of immune complex and production of high level of antibodies</a:t>
            </a:r>
          </a:p>
          <a:p>
            <a:endParaRPr lang="en-US" sz="1593" dirty="0"/>
          </a:p>
          <a:p>
            <a:r>
              <a:rPr lang="en-US" sz="1593" dirty="0"/>
              <a:t>Processing of antigens and prolonged retention of antigens</a:t>
            </a:r>
          </a:p>
          <a:p>
            <a:endParaRPr lang="en-US" sz="1593" dirty="0"/>
          </a:p>
          <a:p>
            <a:r>
              <a:rPr lang="en-US" sz="1593" dirty="0"/>
              <a:t>As bactericidal activity by the pigments such as </a:t>
            </a:r>
            <a:r>
              <a:rPr lang="en-US" sz="1593" dirty="0" err="1"/>
              <a:t>lipofuscin</a:t>
            </a:r>
            <a:r>
              <a:rPr lang="en-US" sz="1593" dirty="0"/>
              <a:t>, </a:t>
            </a:r>
            <a:r>
              <a:rPr lang="en-US" sz="1593" dirty="0" err="1"/>
              <a:t>haemociderin</a:t>
            </a:r>
            <a:r>
              <a:rPr lang="en-US" sz="1593" dirty="0"/>
              <a:t> and </a:t>
            </a:r>
            <a:r>
              <a:rPr lang="en-US" sz="1593" dirty="0" err="1"/>
              <a:t>ceroid</a:t>
            </a:r>
            <a:r>
              <a:rPr lang="en-US" sz="1593" dirty="0"/>
              <a:t> and melanin </a:t>
            </a:r>
          </a:p>
          <a:p>
            <a:endParaRPr lang="en-US" sz="1593" dirty="0"/>
          </a:p>
          <a:p>
            <a:r>
              <a:rPr lang="en-US" sz="1593" dirty="0"/>
              <a:t>Deposition of parasitic spores ad resistant bacterial pathogens</a:t>
            </a:r>
          </a:p>
        </p:txBody>
      </p:sp>
    </p:spTree>
    <p:extLst>
      <p:ext uri="{BB962C8B-B14F-4D97-AF65-F5344CB8AC3E}">
        <p14:creationId xmlns:p14="http://schemas.microsoft.com/office/powerpoint/2010/main" val="167577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615305" cy="374143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Gut Associated Lymphoid Tissue </a:t>
            </a:r>
            <a:r>
              <a:rPr lang="en-US" sz="2400" dirty="0"/>
              <a:t>(GALT)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" y="708237"/>
            <a:ext cx="5463540" cy="3358855"/>
          </a:xfrm>
        </p:spPr>
        <p:txBody>
          <a:bodyPr>
            <a:normAutofit lnSpcReduction="10000"/>
          </a:bodyPr>
          <a:lstStyle/>
          <a:p>
            <a:r>
              <a:rPr lang="en-US" sz="1593" dirty="0"/>
              <a:t>All vertebrates contain lymphoid cell isolates in the lamina </a:t>
            </a:r>
            <a:r>
              <a:rPr lang="en-US" sz="1593" dirty="0" err="1"/>
              <a:t>propria</a:t>
            </a:r>
            <a:r>
              <a:rPr lang="en-US" sz="1593" dirty="0"/>
              <a:t> and the intestinal epithelium-</a:t>
            </a:r>
          </a:p>
          <a:p>
            <a:endParaRPr lang="en-US" sz="1593" dirty="0"/>
          </a:p>
          <a:p>
            <a:r>
              <a:rPr lang="en-US" sz="1593" dirty="0"/>
              <a:t>Consists of </a:t>
            </a:r>
            <a:r>
              <a:rPr lang="en-US" sz="1593" dirty="0" err="1"/>
              <a:t>nonencapsulated</a:t>
            </a:r>
            <a:r>
              <a:rPr lang="en-US" sz="1593" dirty="0"/>
              <a:t> lymphoid accumulations </a:t>
            </a:r>
          </a:p>
          <a:p>
            <a:endParaRPr lang="en-US" sz="1593" dirty="0"/>
          </a:p>
          <a:p>
            <a:r>
              <a:rPr lang="en-US" sz="1593" dirty="0"/>
              <a:t>In all </a:t>
            </a:r>
            <a:r>
              <a:rPr lang="en-US" sz="1593" dirty="0" err="1"/>
              <a:t>teleosts</a:t>
            </a:r>
            <a:r>
              <a:rPr lang="en-US" sz="1593" dirty="0"/>
              <a:t>, diffuse accumulation of lymphoid tissue appear along the gut </a:t>
            </a:r>
          </a:p>
          <a:p>
            <a:endParaRPr lang="en-US" sz="1593" dirty="0"/>
          </a:p>
          <a:p>
            <a:r>
              <a:rPr lang="en-US" sz="1593" dirty="0"/>
              <a:t>Associated with specific innate immune activities </a:t>
            </a:r>
          </a:p>
          <a:p>
            <a:endParaRPr lang="en-US" sz="1593" dirty="0"/>
          </a:p>
          <a:p>
            <a:r>
              <a:rPr lang="en-US" sz="1593" dirty="0"/>
              <a:t>IgM has been identified in the gut mucus and bile of both chondrichthyes and oestichthyes</a:t>
            </a:r>
          </a:p>
        </p:txBody>
      </p:sp>
    </p:spTree>
    <p:extLst>
      <p:ext uri="{BB962C8B-B14F-4D97-AF65-F5344CB8AC3E}">
        <p14:creationId xmlns:p14="http://schemas.microsoft.com/office/powerpoint/2010/main" val="137152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29" y="485859"/>
            <a:ext cx="5665893" cy="374143"/>
          </a:xfrm>
        </p:spPr>
        <p:txBody>
          <a:bodyPr>
            <a:noAutofit/>
          </a:bodyPr>
          <a:lstStyle/>
          <a:p>
            <a:pPr algn="l"/>
            <a:r>
              <a:rPr lang="en-US" sz="2124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MUCOSA-ASSOCIATED LYMPHOID TISSUES (MALT)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17" y="1295272"/>
            <a:ext cx="5564717" cy="3308267"/>
          </a:xfrm>
        </p:spPr>
        <p:txBody>
          <a:bodyPr>
            <a:normAutofit/>
          </a:bodyPr>
          <a:lstStyle/>
          <a:p>
            <a:r>
              <a:rPr lang="en-US" sz="1593" dirty="0"/>
              <a:t>The mucosal surface of gut, gills and skin are protected by both </a:t>
            </a:r>
            <a:r>
              <a:rPr lang="en-US" sz="1593" dirty="0" err="1"/>
              <a:t>humoral</a:t>
            </a:r>
            <a:r>
              <a:rPr lang="en-US" sz="1593" dirty="0"/>
              <a:t> and cellular defense mechanisms</a:t>
            </a:r>
          </a:p>
          <a:p>
            <a:endParaRPr lang="en-US" sz="1593" dirty="0"/>
          </a:p>
          <a:p>
            <a:r>
              <a:rPr lang="en-US" sz="1593" dirty="0"/>
              <a:t>Mucus contains several </a:t>
            </a:r>
            <a:r>
              <a:rPr lang="en-US" sz="1593" dirty="0" err="1"/>
              <a:t>humoral</a:t>
            </a:r>
            <a:r>
              <a:rPr lang="en-US" sz="1593" dirty="0"/>
              <a:t> factors and play role in defense mechanism</a:t>
            </a:r>
          </a:p>
          <a:p>
            <a:endParaRPr lang="en-US" sz="1593" dirty="0"/>
          </a:p>
          <a:p>
            <a:r>
              <a:rPr lang="en-US" sz="1593" dirty="0"/>
              <a:t>The wall of the organs is also infiltrated with lymphocytes and other leukocytes</a:t>
            </a:r>
          </a:p>
        </p:txBody>
      </p:sp>
    </p:spTree>
    <p:extLst>
      <p:ext uri="{BB962C8B-B14F-4D97-AF65-F5344CB8AC3E}">
        <p14:creationId xmlns:p14="http://schemas.microsoft.com/office/powerpoint/2010/main" val="156868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475319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TISSUES OF IMMUNOLOGICAL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1062355"/>
            <a:ext cx="5817658" cy="3004737"/>
          </a:xfrm>
        </p:spPr>
        <p:txBody>
          <a:bodyPr>
            <a:normAutofit/>
          </a:bodyPr>
          <a:lstStyle/>
          <a:p>
            <a:r>
              <a:rPr lang="en-US" sz="1593" dirty="0">
                <a:solidFill>
                  <a:srgbClr val="FFC000"/>
                </a:solidFill>
              </a:rPr>
              <a:t>Liver: 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minor role in the defense mechanism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</a:t>
            </a:r>
            <a:r>
              <a:rPr lang="en-US" sz="1593" dirty="0" err="1">
                <a:solidFill>
                  <a:srgbClr val="FFC000"/>
                </a:solidFill>
              </a:rPr>
              <a:t>reticuloendothelial</a:t>
            </a:r>
            <a:r>
              <a:rPr lang="en-US" sz="1593" dirty="0">
                <a:solidFill>
                  <a:srgbClr val="FFC000"/>
                </a:solidFill>
              </a:rPr>
              <a:t> system- poorly developed- scavenging	role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</a:t>
            </a:r>
            <a:r>
              <a:rPr lang="en-US" sz="1593" dirty="0" err="1">
                <a:solidFill>
                  <a:srgbClr val="FFC000"/>
                </a:solidFill>
              </a:rPr>
              <a:t>Kuffer</a:t>
            </a:r>
            <a:r>
              <a:rPr lang="en-US" sz="1593" dirty="0">
                <a:solidFill>
                  <a:srgbClr val="FFC000"/>
                </a:solidFill>
              </a:rPr>
              <a:t> cells: the liver macrophages</a:t>
            </a:r>
          </a:p>
          <a:p>
            <a:r>
              <a:rPr lang="en-US" sz="1593" dirty="0">
                <a:solidFill>
                  <a:srgbClr val="FFC000"/>
                </a:solidFill>
              </a:rPr>
              <a:t>Heart: 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endothelial cells have the capacity to take up foreign particle</a:t>
            </a:r>
          </a:p>
          <a:p>
            <a:pPr marL="0" indent="0">
              <a:buNone/>
            </a:pPr>
            <a:r>
              <a:rPr lang="en-US" sz="1593" dirty="0">
                <a:solidFill>
                  <a:srgbClr val="FFC000"/>
                </a:solidFill>
              </a:rPr>
              <a:t>	               transformed </a:t>
            </a:r>
            <a:r>
              <a:rPr lang="en-US" sz="1593">
                <a:solidFill>
                  <a:srgbClr val="FFC000"/>
                </a:solidFill>
              </a:rPr>
              <a:t>into macrophages</a:t>
            </a:r>
            <a:endParaRPr lang="en-US" sz="1593" dirty="0">
              <a:solidFill>
                <a:srgbClr val="FFC00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065530" y="3338830"/>
            <a:ext cx="354118" cy="20235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" y="1062355"/>
            <a:ext cx="5463540" cy="3288242"/>
          </a:xfrm>
        </p:spPr>
        <p:txBody>
          <a:bodyPr>
            <a:normAutofit/>
          </a:bodyPr>
          <a:lstStyle/>
          <a:p>
            <a:r>
              <a:rPr lang="en-US" sz="1593" b="1" dirty="0">
                <a:latin typeface="Comic Sans MS" pitchFamily="66" charset="0"/>
              </a:rPr>
              <a:t>Introduction</a:t>
            </a:r>
          </a:p>
          <a:p>
            <a:pPr marL="0" indent="0">
              <a:buNone/>
            </a:pPr>
            <a:endParaRPr lang="en-US" sz="1593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593" dirty="0"/>
              <a:t>Also called as Oka organ</a:t>
            </a:r>
          </a:p>
          <a:p>
            <a:pPr>
              <a:buFont typeface="Wingdings" pitchFamily="2" charset="2"/>
              <a:buChar char="v"/>
            </a:pPr>
            <a:r>
              <a:rPr lang="en-US" sz="1593" dirty="0"/>
              <a:t>First described in </a:t>
            </a:r>
          </a:p>
          <a:p>
            <a:pPr marL="0" indent="0">
              <a:buNone/>
            </a:pPr>
            <a:r>
              <a:rPr lang="en-US" sz="1593" i="1" dirty="0"/>
              <a:t>     </a:t>
            </a:r>
            <a:r>
              <a:rPr lang="en-US" sz="1593" i="1" dirty="0" err="1"/>
              <a:t>Penaeus</a:t>
            </a:r>
            <a:r>
              <a:rPr lang="en-US" sz="1593" i="1" dirty="0"/>
              <a:t> </a:t>
            </a:r>
            <a:r>
              <a:rPr lang="en-US" sz="1593" i="1" dirty="0" err="1"/>
              <a:t>orientalis</a:t>
            </a:r>
            <a:r>
              <a:rPr lang="en-US" sz="1593" i="1" dirty="0"/>
              <a:t> </a:t>
            </a:r>
            <a:r>
              <a:rPr lang="en-US" sz="1593" dirty="0"/>
              <a:t>by Oka</a:t>
            </a:r>
          </a:p>
          <a:p>
            <a:pPr>
              <a:buFont typeface="Wingdings" pitchFamily="2" charset="2"/>
              <a:buChar char="v"/>
            </a:pPr>
            <a:r>
              <a:rPr lang="en-US" sz="1593" dirty="0"/>
              <a:t>Identified only in </a:t>
            </a:r>
          </a:p>
          <a:p>
            <a:pPr marL="0" indent="0">
              <a:buNone/>
            </a:pPr>
            <a:r>
              <a:rPr lang="en-US" sz="1593" dirty="0"/>
              <a:t>      </a:t>
            </a:r>
            <a:r>
              <a:rPr lang="en-US" sz="1593" dirty="0" err="1"/>
              <a:t>penaeid</a:t>
            </a:r>
            <a:r>
              <a:rPr lang="en-US" sz="1593" dirty="0"/>
              <a:t> spp.</a:t>
            </a:r>
          </a:p>
          <a:p>
            <a:pPr marL="0" indent="0">
              <a:buNone/>
            </a:pPr>
            <a:endParaRPr lang="en-US" sz="1593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177" y="2148992"/>
            <a:ext cx="3230786" cy="24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8F420-1E6A-1291-7105-9CC9A6AA861C}"/>
              </a:ext>
            </a:extLst>
          </p:cNvPr>
          <p:cNvSpPr txBox="1"/>
          <p:nvPr/>
        </p:nvSpPr>
        <p:spPr>
          <a:xfrm>
            <a:off x="1260193" y="249384"/>
            <a:ext cx="411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Lymphoid organ in crustaceans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9018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1062355"/>
            <a:ext cx="5817658" cy="33388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Consists of two lobes situated </a:t>
            </a:r>
            <a:r>
              <a:rPr lang="en-US" dirty="0" err="1"/>
              <a:t>ventero</a:t>
            </a:r>
            <a:r>
              <a:rPr lang="en-US" dirty="0"/>
              <a:t>-anterior to </a:t>
            </a:r>
            <a:r>
              <a:rPr lang="en-US" dirty="0" err="1"/>
              <a:t>hepatopancreas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Lobes are similar and are surrounded by connective tissue capsules.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These are connected directly to heart by </a:t>
            </a:r>
            <a:r>
              <a:rPr lang="en-US" dirty="0" err="1"/>
              <a:t>subgastric</a:t>
            </a:r>
            <a:r>
              <a:rPr lang="en-US" dirty="0"/>
              <a:t> artery which supplies </a:t>
            </a:r>
            <a:r>
              <a:rPr lang="en-US" dirty="0" err="1"/>
              <a:t>hemolymph</a:t>
            </a:r>
            <a:r>
              <a:rPr lang="en-US" dirty="0"/>
              <a:t> to them.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FB8D6-5645-5E0E-0518-9878AD41AB61}"/>
              </a:ext>
            </a:extLst>
          </p:cNvPr>
          <p:cNvSpPr txBox="1"/>
          <p:nvPr/>
        </p:nvSpPr>
        <p:spPr>
          <a:xfrm>
            <a:off x="1398462" y="64954"/>
            <a:ext cx="3955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Location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90220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" y="455295"/>
            <a:ext cx="5463540" cy="3611797"/>
          </a:xfrm>
        </p:spPr>
        <p:txBody>
          <a:bodyPr/>
          <a:lstStyle/>
          <a:p>
            <a:pPr algn="just"/>
            <a:r>
              <a:rPr lang="en-US" sz="2000" dirty="0"/>
              <a:t>Each lobe consists of tubules and the spaces in between which are occupied by </a:t>
            </a:r>
            <a:r>
              <a:rPr lang="en-US" sz="2000" dirty="0" err="1"/>
              <a:t>hemal</a:t>
            </a:r>
            <a:r>
              <a:rPr lang="en-US" sz="2000" dirty="0"/>
              <a:t>  sinuses.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Lymphoid tubules (LT) consist of central lumen lined with flattened endothelial cells.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Next to endothelial lining there are two types of stromal cells.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61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52" y="404707"/>
            <a:ext cx="5817658" cy="4047067"/>
          </a:xfrm>
        </p:spPr>
        <p:txBody>
          <a:bodyPr/>
          <a:lstStyle/>
          <a:p>
            <a:r>
              <a:rPr lang="en-US" sz="2000" dirty="0"/>
              <a:t>Tubules are encircled with connective tissue fiber.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41" y="1415980"/>
            <a:ext cx="4302478" cy="288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34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3440007"/>
            <a:ext cx="5463540" cy="708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148" y="404707"/>
            <a:ext cx="3452654" cy="273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56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" y="182329"/>
            <a:ext cx="5463540" cy="576496"/>
          </a:xfrm>
        </p:spPr>
        <p:txBody>
          <a:bodyPr/>
          <a:lstStyle/>
          <a:p>
            <a:r>
              <a:rPr lang="en-US" sz="2800" b="1" dirty="0">
                <a:latin typeface="Comic Sans MS" pitchFamily="66" charset="0"/>
              </a:rPr>
              <a:t>Functions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" y="758825"/>
            <a:ext cx="5665893" cy="35917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593" dirty="0"/>
              <a:t>Involved in </a:t>
            </a:r>
            <a:r>
              <a:rPr lang="en-US" sz="1593" dirty="0" err="1"/>
              <a:t>immunodefence</a:t>
            </a:r>
            <a:r>
              <a:rPr lang="en-US" sz="1593" dirty="0"/>
              <a:t> against foreign materials.</a:t>
            </a:r>
          </a:p>
          <a:p>
            <a:pPr>
              <a:buFont typeface="Wingdings" pitchFamily="2" charset="2"/>
              <a:buChar char="Ø"/>
            </a:pPr>
            <a:endParaRPr lang="en-US" sz="1593" dirty="0"/>
          </a:p>
          <a:p>
            <a:pPr>
              <a:buFont typeface="Wingdings" pitchFamily="2" charset="2"/>
              <a:buChar char="Ø"/>
            </a:pPr>
            <a:r>
              <a:rPr lang="en-US" sz="1593" dirty="0"/>
              <a:t>Major phagocytic organ in </a:t>
            </a:r>
            <a:r>
              <a:rPr lang="en-US" sz="1593" dirty="0" err="1"/>
              <a:t>penaeid</a:t>
            </a:r>
            <a:r>
              <a:rPr lang="en-US" sz="1593" dirty="0"/>
              <a:t> shrimps.</a:t>
            </a:r>
          </a:p>
          <a:p>
            <a:pPr>
              <a:buFont typeface="Wingdings" pitchFamily="2" charset="2"/>
              <a:buChar char="Ø"/>
            </a:pPr>
            <a:endParaRPr lang="en-US" sz="1593" dirty="0"/>
          </a:p>
          <a:p>
            <a:pPr>
              <a:buFont typeface="Wingdings" pitchFamily="2" charset="2"/>
              <a:buChar char="Ø"/>
            </a:pPr>
            <a:r>
              <a:rPr lang="en-US" sz="1593" dirty="0"/>
              <a:t>Exerts bacteriostatic effect.</a:t>
            </a:r>
          </a:p>
          <a:p>
            <a:pPr>
              <a:buFont typeface="Wingdings" pitchFamily="2" charset="2"/>
              <a:buChar char="Ø"/>
            </a:pPr>
            <a:endParaRPr lang="en-US" sz="1593" dirty="0"/>
          </a:p>
          <a:p>
            <a:pPr>
              <a:buFont typeface="Wingdings" pitchFamily="2" charset="2"/>
              <a:buChar char="Ø"/>
            </a:pPr>
            <a:r>
              <a:rPr lang="en-US" sz="1593" dirty="0"/>
              <a:t>Has trapping ability to </a:t>
            </a:r>
            <a:r>
              <a:rPr lang="en-US" sz="1593" dirty="0" err="1"/>
              <a:t>immobilise</a:t>
            </a:r>
            <a:r>
              <a:rPr lang="en-US" sz="1593" dirty="0"/>
              <a:t> foreign material from </a:t>
            </a:r>
            <a:r>
              <a:rPr lang="en-US" sz="1593" dirty="0" err="1"/>
              <a:t>hemolymph</a:t>
            </a:r>
            <a:r>
              <a:rPr lang="en-US" sz="1593" dirty="0"/>
              <a:t> before this material enters the open circulatory system.</a:t>
            </a:r>
          </a:p>
          <a:p>
            <a:pPr>
              <a:buFont typeface="Wingdings" pitchFamily="2" charset="2"/>
              <a:buChar char="Ø"/>
            </a:pPr>
            <a:endParaRPr lang="en-US" sz="1593" dirty="0"/>
          </a:p>
          <a:p>
            <a:pPr>
              <a:buFont typeface="Wingdings" pitchFamily="2" charset="2"/>
              <a:buChar char="Ø"/>
            </a:pPr>
            <a:r>
              <a:rPr lang="en-US" sz="1593" dirty="0"/>
              <a:t>Major site for viral degradation by forming spheroid cells.</a:t>
            </a:r>
            <a:endParaRPr lang="en-IN" sz="159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1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1070</Words>
  <Application>Microsoft Office PowerPoint</Application>
  <PresentationFormat>Custom</PresentationFormat>
  <Paragraphs>165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LYMPHOID organs OF FINFISHES</vt:lpstr>
      <vt:lpstr>THE THYMUS</vt:lpstr>
      <vt:lpstr>PowerPoint Presentation</vt:lpstr>
      <vt:lpstr>PowerPoint Presentation</vt:lpstr>
      <vt:lpstr>Anterior Kidney</vt:lpstr>
      <vt:lpstr>PowerPoint Presentation</vt:lpstr>
      <vt:lpstr>THE SECONDARY LYMPHOID ORGANS</vt:lpstr>
      <vt:lpstr>PowerPoint Presentation</vt:lpstr>
      <vt:lpstr>FUNCTIONS OF MMCs:</vt:lpstr>
      <vt:lpstr>Gut Associated Lymphoid Tissue (GALT)</vt:lpstr>
      <vt:lpstr>MUCOSA-ASSOCIATED LYMPHOID TISSUES (MALT)</vt:lpstr>
      <vt:lpstr>OTHER TISSUES OF IMMUNOLOGICAL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ngairangbamsushila@gmail.com</cp:lastModifiedBy>
  <cp:revision>2</cp:revision>
  <dcterms:created xsi:type="dcterms:W3CDTF">2023-07-07T05:40:26Z</dcterms:created>
  <dcterms:modified xsi:type="dcterms:W3CDTF">2023-07-07T05:49:01Z</dcterms:modified>
</cp:coreProperties>
</file>