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57" r:id="rId3"/>
    <p:sldId id="273" r:id="rId4"/>
    <p:sldId id="338" r:id="rId5"/>
    <p:sldId id="343" r:id="rId6"/>
    <p:sldId id="344" r:id="rId7"/>
    <p:sldId id="346" r:id="rId8"/>
    <p:sldId id="348" r:id="rId9"/>
    <p:sldId id="368" r:id="rId10"/>
    <p:sldId id="369" r:id="rId11"/>
    <p:sldId id="358" r:id="rId12"/>
    <p:sldId id="330" r:id="rId13"/>
    <p:sldId id="340" r:id="rId14"/>
    <p:sldId id="349" r:id="rId15"/>
    <p:sldId id="341" r:id="rId16"/>
    <p:sldId id="334" r:id="rId17"/>
    <p:sldId id="353" r:id="rId18"/>
    <p:sldId id="354" r:id="rId19"/>
    <p:sldId id="356" r:id="rId20"/>
    <p:sldId id="336" r:id="rId21"/>
    <p:sldId id="347" r:id="rId22"/>
    <p:sldId id="370" r:id="rId23"/>
    <p:sldId id="35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213F-FF06-4CD4-BD23-8B17ADE6D53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F81-41C4-488F-9761-B1ED8D0BF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26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213F-FF06-4CD4-BD23-8B17ADE6D53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F81-41C4-488F-9761-B1ED8D0BF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554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213F-FF06-4CD4-BD23-8B17ADE6D53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F81-41C4-488F-9761-B1ED8D0BF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9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213F-FF06-4CD4-BD23-8B17ADE6D53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F81-41C4-488F-9761-B1ED8D0BF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39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213F-FF06-4CD4-BD23-8B17ADE6D53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F81-41C4-488F-9761-B1ED8D0BF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54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213F-FF06-4CD4-BD23-8B17ADE6D53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F81-41C4-488F-9761-B1ED8D0BF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00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213F-FF06-4CD4-BD23-8B17ADE6D53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F81-41C4-488F-9761-B1ED8D0BF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93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213F-FF06-4CD4-BD23-8B17ADE6D53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F81-41C4-488F-9761-B1ED8D0BF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85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213F-FF06-4CD4-BD23-8B17ADE6D53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F81-41C4-488F-9761-B1ED8D0BF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239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213F-FF06-4CD4-BD23-8B17ADE6D53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F81-41C4-488F-9761-B1ED8D0BF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92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213F-FF06-4CD4-BD23-8B17ADE6D53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7F81-41C4-488F-9761-B1ED8D0BF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464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8213F-FF06-4CD4-BD23-8B17ADE6D53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A7F81-41C4-488F-9761-B1ED8D0BF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438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1" y="5196838"/>
            <a:ext cx="8534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 OF PLANT BREEDING  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GENETICS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1" y="304800"/>
            <a:ext cx="8555476" cy="3352800"/>
          </a:xfrm>
        </p:spPr>
        <p:txBody>
          <a:bodyPr>
            <a:normAutofit/>
          </a:bodyPr>
          <a:lstStyle/>
          <a:p>
            <a:pPr algn="ctr"/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CHROMOSOME  MANIPULATION  IN  DISTANT  HYBRIDIZATION</a:t>
            </a:r>
          </a:p>
          <a:p>
            <a:pPr algn="ctr"/>
            <a:endParaRPr lang="en-US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68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4506629"/>
              </p:ext>
            </p:extLst>
          </p:nvPr>
        </p:nvGraphicFramePr>
        <p:xfrm>
          <a:off x="0" y="762000"/>
          <a:ext cx="914399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217"/>
                <a:gridCol w="1391838"/>
                <a:gridCol w="1314513"/>
                <a:gridCol w="1159865"/>
                <a:gridCol w="1159865"/>
                <a:gridCol w="1546486"/>
                <a:gridCol w="1005215"/>
              </a:tblGrid>
              <a:tr h="42672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Genotype</a:t>
                      </a:r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              </a:t>
                      </a:r>
                      <a:r>
                        <a:rPr lang="en-US" sz="2000" dirty="0" err="1" smtClean="0"/>
                        <a:t>pearlmillet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             Maize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Mean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LGD-1-10-B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H-77/833-2P5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843B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NEC-7006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CML-246XCML-242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Hexaploid</a:t>
                      </a:r>
                      <a:r>
                        <a:rPr lang="en-US" sz="2000" dirty="0" smtClean="0"/>
                        <a:t> triticale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Anoas-3/ tatu-4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18.4(0.0)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41.0(1.4)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10.3(5.5)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18.0(5.2)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15.5(1.2)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20.6b(2.7cd)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Jilotecpec-96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0.0(0.0)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1.4(0.4)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0.0(0.0)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0.0(0.0)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0.0(0.0)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0.3c(0.1e)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28.0(5.1b)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47.2a(5.6b)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33.6ab(10a)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34.1a(8.7a)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33.2a(6.2ab)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6042184"/>
            <a:ext cx="8945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Ref:  Inagaki </a:t>
            </a:r>
            <a:r>
              <a:rPr lang="en-US" sz="2400" dirty="0"/>
              <a:t>and </a:t>
            </a:r>
            <a:r>
              <a:rPr lang="en-US" sz="2400" dirty="0" smtClean="0"/>
              <a:t>Hash;  Plant </a:t>
            </a:r>
            <a:r>
              <a:rPr lang="en-US" sz="2400" dirty="0"/>
              <a:t>Breeding 117, 485—487 (1998)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9633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Cont..</a:t>
            </a:r>
          </a:p>
        </p:txBody>
      </p:sp>
    </p:spTree>
    <p:extLst>
      <p:ext uri="{BB962C8B-B14F-4D97-AF65-F5344CB8AC3E}">
        <p14:creationId xmlns:p14="http://schemas.microsoft.com/office/powerpoint/2010/main" xmlns="" val="9604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1481725"/>
              </p:ext>
            </p:extLst>
          </p:nvPr>
        </p:nvGraphicFramePr>
        <p:xfrm>
          <a:off x="0" y="1191914"/>
          <a:ext cx="9144000" cy="1666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105"/>
                <a:gridCol w="2245895"/>
                <a:gridCol w="2286000"/>
                <a:gridCol w="2286000"/>
              </a:tblGrid>
              <a:tr h="71622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Cross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No.</a:t>
                      </a:r>
                      <a:r>
                        <a:rPr lang="en-US" sz="2000" baseline="0" dirty="0" smtClean="0"/>
                        <a:t> of crossed embryo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No. of formed embryo</a:t>
                      </a:r>
                      <a:r>
                        <a:rPr lang="en-US" sz="2000" baseline="0" dirty="0" smtClean="0"/>
                        <a:t> (%)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No. of</a:t>
                      </a:r>
                      <a:r>
                        <a:rPr lang="en-US" sz="2000" baseline="0" dirty="0" smtClean="0"/>
                        <a:t> haploids plants (%)</a:t>
                      </a:r>
                      <a:endParaRPr lang="en-US" sz="2000" dirty="0"/>
                    </a:p>
                  </a:txBody>
                  <a:tcPr/>
                </a:tc>
              </a:tr>
              <a:tr h="48267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Wheat x Job`s</a:t>
                      </a:r>
                      <a:r>
                        <a:rPr lang="en-US" sz="2000" baseline="0" dirty="0" smtClean="0"/>
                        <a:t> tear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 (28)</a:t>
                      </a:r>
                      <a:endParaRPr lang="en-US" sz="2400" dirty="0"/>
                    </a:p>
                  </a:txBody>
                  <a:tcPr/>
                </a:tc>
              </a:tr>
              <a:tr h="4671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Wheat x Maize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1196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33(28)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775960"/>
            <a:ext cx="8854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000" b="1" dirty="0" smtClean="0"/>
              <a:t>Ref.</a:t>
            </a:r>
            <a:r>
              <a:rPr lang="en-US" sz="2000" dirty="0" smtClean="0"/>
              <a:t>: K</a:t>
            </a:r>
            <a:r>
              <a:rPr lang="en-US" sz="2000" dirty="0"/>
              <a:t>. Mochida and H. </a:t>
            </a:r>
            <a:r>
              <a:rPr lang="en-US" sz="2000" dirty="0" err="1" smtClean="0"/>
              <a:t>Tsujimoto</a:t>
            </a:r>
            <a:r>
              <a:rPr lang="en-US" sz="2000" dirty="0" smtClean="0"/>
              <a:t>. Production of wheat double haploid by pollination with job`s tears. Journal of heredity 2001.</a:t>
            </a:r>
            <a:r>
              <a:rPr lang="en-US" sz="2000" b="1" dirty="0" smtClean="0"/>
              <a:t>92</a:t>
            </a:r>
            <a:r>
              <a:rPr lang="en-US" sz="2000" dirty="0" smtClean="0"/>
              <a:t>(1)-82)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7640" y="2950571"/>
            <a:ext cx="88392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The generated F1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plants from the cross of wheat x job`s tears  carries 21 chromosomes indicating the complete elimination of chromosomes of job`s tears 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Colchicine treated  F1 plants showed to carries 42 chromosomes i.e. the normal chromosomes of common wheat.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Job`s tears can be used as a suitable pollen </a:t>
            </a:r>
            <a:r>
              <a:rPr lang="en-US" sz="2400" dirty="0" err="1"/>
              <a:t>donar</a:t>
            </a:r>
            <a:r>
              <a:rPr lang="en-US" sz="2400" dirty="0"/>
              <a:t> plant for haploid wheat production.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1336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Table 2</a:t>
            </a:r>
            <a:r>
              <a:rPr lang="en-US" sz="2800" dirty="0" smtClean="0"/>
              <a:t>. </a:t>
            </a:r>
            <a:r>
              <a:rPr lang="en-US" sz="2800" dirty="0"/>
              <a:t>Frequencies of haploid formation following crossing between wheat x job`s </a:t>
            </a:r>
            <a:r>
              <a:rPr lang="en-US" sz="2800" dirty="0" smtClean="0"/>
              <a:t>tears and </a:t>
            </a:r>
            <a:r>
              <a:rPr lang="en-US" sz="2800" dirty="0"/>
              <a:t>maize</a:t>
            </a:r>
          </a:p>
        </p:txBody>
      </p:sp>
    </p:spTree>
    <p:extLst>
      <p:ext uri="{BB962C8B-B14F-4D97-AF65-F5344CB8AC3E}">
        <p14:creationId xmlns:p14="http://schemas.microsoft.com/office/powerpoint/2010/main" xmlns="" val="16917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638800"/>
            <a:ext cx="8915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Ref. : Bhattacharya </a:t>
            </a:r>
            <a:r>
              <a:rPr lang="en-US" sz="2400" i="1" dirty="0"/>
              <a:t>et al. </a:t>
            </a:r>
            <a:r>
              <a:rPr lang="en-US" sz="2400" dirty="0"/>
              <a:t>An insight into wheat haploid </a:t>
            </a:r>
            <a:r>
              <a:rPr lang="en-US" sz="2400" dirty="0" smtClean="0"/>
              <a:t>production </a:t>
            </a:r>
            <a:r>
              <a:rPr lang="en-US" sz="2400" dirty="0"/>
              <a:t>using wheat x maize </a:t>
            </a:r>
            <a:r>
              <a:rPr lang="en-US" sz="2400" dirty="0" smtClean="0"/>
              <a:t>hybridization.</a:t>
            </a:r>
            <a:r>
              <a:rPr lang="en-US" sz="2400" i="1" dirty="0" smtClean="0"/>
              <a:t> </a:t>
            </a:r>
            <a:r>
              <a:rPr lang="en-US" sz="2400" dirty="0" smtClean="0"/>
              <a:t>J. </a:t>
            </a:r>
            <a:r>
              <a:rPr lang="en-US" sz="2400" dirty="0" err="1" smtClean="0"/>
              <a:t>App.Biol</a:t>
            </a:r>
            <a:r>
              <a:rPr lang="en-US" sz="2400" dirty="0" smtClean="0"/>
              <a:t>. Biotech.</a:t>
            </a:r>
            <a:r>
              <a:rPr lang="en-US" sz="2400" b="1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05): 2015</a:t>
            </a:r>
            <a:r>
              <a:rPr lang="en-US" sz="2400" dirty="0"/>
              <a:t>: </a:t>
            </a:r>
            <a:r>
              <a:rPr lang="en-US" sz="2400" dirty="0" smtClean="0"/>
              <a:t>45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5747"/>
            <a:ext cx="5715000" cy="260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75368"/>
            <a:ext cx="2971800" cy="262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28599"/>
            <a:ext cx="883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Fig. 1: </a:t>
            </a:r>
            <a:r>
              <a:rPr lang="en-US" sz="2800" dirty="0"/>
              <a:t>Steps involved in wheat x maize system to develop haploid </a:t>
            </a:r>
            <a:r>
              <a:rPr lang="en-US" sz="2800" dirty="0" smtClean="0"/>
              <a:t>   lines </a:t>
            </a:r>
            <a:r>
              <a:rPr lang="en-US" sz="2800" dirty="0"/>
              <a:t>in wheat </a:t>
            </a:r>
            <a:r>
              <a:rPr lang="en-US" sz="2800" dirty="0" smtClean="0"/>
              <a:t>:</a:t>
            </a:r>
            <a:endParaRPr lang="en-US" sz="2800" b="1" dirty="0"/>
          </a:p>
          <a:p>
            <a:r>
              <a:rPr lang="en-US" sz="2800" b="1" dirty="0" smtClean="0"/>
              <a:t>a</a:t>
            </a:r>
            <a:r>
              <a:rPr lang="en-US" sz="2800" b="1" dirty="0"/>
              <a:t>)</a:t>
            </a:r>
            <a:r>
              <a:rPr lang="en-US" sz="2800" dirty="0"/>
              <a:t> Spikes collected from the </a:t>
            </a:r>
            <a:r>
              <a:rPr lang="en-US" sz="2800" dirty="0" smtClean="0"/>
              <a:t>field  </a:t>
            </a:r>
            <a:r>
              <a:rPr lang="en-US" sz="2800" b="1" dirty="0" smtClean="0"/>
              <a:t>b)</a:t>
            </a:r>
            <a:r>
              <a:rPr lang="en-US" sz="2800" dirty="0" smtClean="0"/>
              <a:t>Caryopses </a:t>
            </a:r>
            <a:r>
              <a:rPr lang="en-US" sz="2800" dirty="0"/>
              <a:t>removed from </a:t>
            </a:r>
            <a:r>
              <a:rPr lang="en-US" sz="2800" dirty="0" smtClean="0"/>
              <a:t>the </a:t>
            </a:r>
            <a:r>
              <a:rPr lang="en-US" sz="2800" dirty="0"/>
              <a:t>collected spikes </a:t>
            </a:r>
            <a:r>
              <a:rPr lang="en-US" sz="2800" dirty="0" smtClean="0"/>
              <a:t> </a:t>
            </a:r>
            <a:r>
              <a:rPr lang="en-US" sz="2800" b="1" dirty="0" smtClean="0"/>
              <a:t>c</a:t>
            </a:r>
            <a:r>
              <a:rPr lang="en-US" sz="2800" b="1" dirty="0"/>
              <a:t>)</a:t>
            </a:r>
            <a:r>
              <a:rPr lang="en-US" sz="2800" dirty="0"/>
              <a:t> Cultured embryos on half strength MS media (without growth </a:t>
            </a:r>
            <a:r>
              <a:rPr lang="en-US" sz="2800" dirty="0" smtClean="0"/>
              <a:t>regulator).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40" y="49763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9080" y="500654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03720" y="498138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14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652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a typeface="+mn-ea"/>
                <a:cs typeface="+mn-cs"/>
              </a:rPr>
              <a:t>Table 3: </a:t>
            </a:r>
            <a:r>
              <a:rPr lang="en-US" sz="3200" dirty="0">
                <a:ea typeface="+mn-ea"/>
                <a:cs typeface="+mn-cs"/>
              </a:rPr>
              <a:t>Details of wheat x maize wide hybridization technique used to develop haploid lines in wheat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Wheat </a:t>
            </a:r>
            <a:r>
              <a:rPr lang="en-US" sz="1800" dirty="0"/>
              <a:t>Genotype </a:t>
            </a:r>
            <a:r>
              <a:rPr lang="en-US" sz="1200" dirty="0"/>
              <a:t>	</a:t>
            </a:r>
            <a:r>
              <a:rPr lang="en-US" sz="1200" dirty="0" smtClean="0"/>
              <a:t>  </a:t>
            </a:r>
            <a:r>
              <a:rPr lang="en-US" sz="1800" dirty="0" smtClean="0"/>
              <a:t>No</a:t>
            </a:r>
            <a:r>
              <a:rPr lang="en-US" sz="1800" dirty="0"/>
              <a:t>. of Spikes (</a:t>
            </a:r>
            <a:r>
              <a:rPr lang="en-US" sz="1800" dirty="0" smtClean="0"/>
              <a:t>Pollination) </a:t>
            </a:r>
            <a:r>
              <a:rPr lang="en-US" sz="1200" dirty="0" smtClean="0"/>
              <a:t>  </a:t>
            </a:r>
            <a:r>
              <a:rPr lang="en-US" sz="1800" dirty="0" smtClean="0"/>
              <a:t>No</a:t>
            </a:r>
            <a:r>
              <a:rPr lang="en-US" sz="1800" dirty="0"/>
              <a:t>. of Caryopsis obtained </a:t>
            </a:r>
            <a:r>
              <a:rPr lang="en-US" sz="1800" dirty="0" smtClean="0"/>
              <a:t>   </a:t>
            </a:r>
            <a:r>
              <a:rPr lang="en-US" sz="1200" dirty="0" smtClean="0"/>
              <a:t> </a:t>
            </a:r>
            <a:r>
              <a:rPr lang="en-US" sz="1800" dirty="0" smtClean="0"/>
              <a:t>No</a:t>
            </a:r>
            <a:r>
              <a:rPr lang="en-US" sz="1800" dirty="0"/>
              <a:t>. of Haploid </a:t>
            </a:r>
            <a:r>
              <a:rPr lang="en-US" sz="2000" dirty="0" smtClean="0"/>
              <a:t> MW-1 		</a:t>
            </a:r>
            <a:r>
              <a:rPr lang="en-US" sz="2000" dirty="0"/>
              <a:t>	51 	</a:t>
            </a:r>
            <a:r>
              <a:rPr lang="en-US" sz="2000" dirty="0" smtClean="0"/>
              <a:t>	150 </a:t>
            </a:r>
            <a:r>
              <a:rPr lang="en-US" sz="2000" dirty="0"/>
              <a:t>	</a:t>
            </a:r>
            <a:r>
              <a:rPr lang="en-US" sz="2000" dirty="0" smtClean="0"/>
              <a:t>		- 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 smtClean="0"/>
              <a:t>MW-2 </a:t>
            </a:r>
            <a:r>
              <a:rPr lang="en-US" sz="2000" dirty="0"/>
              <a:t>	</a:t>
            </a:r>
            <a:r>
              <a:rPr lang="en-US" sz="2000" dirty="0" smtClean="0"/>
              <a:t>		54 	</a:t>
            </a:r>
            <a:r>
              <a:rPr lang="en-US" sz="2000" dirty="0"/>
              <a:t>	200 	</a:t>
            </a:r>
            <a:r>
              <a:rPr lang="en-US" sz="2000" dirty="0" smtClean="0"/>
              <a:t>		07 </a:t>
            </a:r>
            <a:r>
              <a:rPr lang="en-US" sz="2000" dirty="0"/>
              <a:t>(3.5</a:t>
            </a:r>
            <a:r>
              <a:rPr lang="en-US" sz="2000" dirty="0" smtClean="0"/>
              <a:t>%)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MW-3 	</a:t>
            </a:r>
            <a:r>
              <a:rPr lang="en-US" sz="2000" dirty="0" smtClean="0"/>
              <a:t>		58 </a:t>
            </a:r>
            <a:r>
              <a:rPr lang="en-US" sz="2000" dirty="0"/>
              <a:t>	</a:t>
            </a:r>
            <a:r>
              <a:rPr lang="en-US" sz="2000" dirty="0" smtClean="0"/>
              <a:t>	200 </a:t>
            </a:r>
            <a:r>
              <a:rPr lang="en-US" sz="2000" dirty="0"/>
              <a:t>	</a:t>
            </a:r>
            <a:r>
              <a:rPr lang="en-US" sz="2000" dirty="0" smtClean="0"/>
              <a:t>		20 </a:t>
            </a:r>
            <a:r>
              <a:rPr lang="en-US" sz="2000" dirty="0"/>
              <a:t>(10.0</a:t>
            </a:r>
            <a:r>
              <a:rPr lang="en-US" sz="2000" dirty="0" smtClean="0"/>
              <a:t>%)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MW-4 </a:t>
            </a:r>
            <a:r>
              <a:rPr lang="en-US" sz="2000" dirty="0" smtClean="0"/>
              <a:t>		</a:t>
            </a:r>
            <a:r>
              <a:rPr lang="en-US" sz="2000" dirty="0"/>
              <a:t>	4 	</a:t>
            </a:r>
            <a:r>
              <a:rPr lang="en-US" sz="2000" dirty="0" smtClean="0"/>
              <a:t>	25 </a:t>
            </a:r>
            <a:r>
              <a:rPr lang="en-US" sz="2000" dirty="0"/>
              <a:t>	</a:t>
            </a:r>
            <a:r>
              <a:rPr lang="en-US" sz="2000" dirty="0" smtClean="0"/>
              <a:t>		- 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MW-5 	</a:t>
            </a:r>
            <a:r>
              <a:rPr lang="en-US" sz="2000" dirty="0" smtClean="0"/>
              <a:t>		58 	</a:t>
            </a:r>
            <a:r>
              <a:rPr lang="en-US" sz="2000" dirty="0"/>
              <a:t>	- 	</a:t>
            </a:r>
            <a:r>
              <a:rPr lang="en-US" sz="2000" dirty="0" smtClean="0"/>
              <a:t>		- 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MW-6 </a:t>
            </a:r>
            <a:r>
              <a:rPr lang="en-US" sz="2000" dirty="0" smtClean="0"/>
              <a:t>		</a:t>
            </a:r>
            <a:r>
              <a:rPr lang="en-US" sz="2000" dirty="0"/>
              <a:t>	71 </a:t>
            </a:r>
            <a:r>
              <a:rPr lang="en-US" sz="2000" dirty="0" smtClean="0"/>
              <a:t>	</a:t>
            </a:r>
            <a:r>
              <a:rPr lang="en-US" sz="2000" dirty="0"/>
              <a:t>	- 	</a:t>
            </a:r>
            <a:r>
              <a:rPr lang="en-US" sz="2000" dirty="0" smtClean="0"/>
              <a:t>		- 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Total 	</a:t>
            </a:r>
            <a:r>
              <a:rPr lang="en-US" sz="2000" dirty="0" smtClean="0"/>
              <a:t>		296 </a:t>
            </a:r>
            <a:r>
              <a:rPr lang="en-US" sz="2000" dirty="0"/>
              <a:t>	</a:t>
            </a:r>
            <a:r>
              <a:rPr lang="en-US" sz="2000" dirty="0" smtClean="0"/>
              <a:t>	575 </a:t>
            </a:r>
            <a:r>
              <a:rPr lang="en-US" sz="2000" dirty="0"/>
              <a:t>	</a:t>
            </a:r>
            <a:r>
              <a:rPr lang="en-US" sz="2000" dirty="0" smtClean="0"/>
              <a:t>		27 </a:t>
            </a:r>
            <a:r>
              <a:rPr lang="en-US" sz="2000" dirty="0"/>
              <a:t>(4.69</a:t>
            </a:r>
            <a:r>
              <a:rPr lang="en-US" sz="2000" dirty="0" smtClean="0"/>
              <a:t>%)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Average		 </a:t>
            </a:r>
            <a:r>
              <a:rPr lang="en-US" sz="2000" dirty="0"/>
              <a:t>	49.33 	</a:t>
            </a:r>
            <a:r>
              <a:rPr lang="en-US" sz="2000" dirty="0" smtClean="0"/>
              <a:t>	143.75 </a:t>
            </a:r>
            <a:r>
              <a:rPr lang="en-US" sz="2000" dirty="0"/>
              <a:t>	</a:t>
            </a:r>
            <a:r>
              <a:rPr lang="en-US" sz="2000" dirty="0" smtClean="0"/>
              <a:t>		13.5 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SEM 	</a:t>
            </a:r>
            <a:r>
              <a:rPr lang="en-US" sz="2000" dirty="0" smtClean="0"/>
              <a:t>		9.49 </a:t>
            </a:r>
            <a:r>
              <a:rPr lang="en-US" sz="2000" dirty="0"/>
              <a:t>	</a:t>
            </a:r>
            <a:r>
              <a:rPr lang="en-US" sz="2000" dirty="0" smtClean="0"/>
              <a:t>	40.00 </a:t>
            </a:r>
            <a:r>
              <a:rPr lang="en-US" sz="2000" dirty="0"/>
              <a:t>	</a:t>
            </a:r>
            <a:r>
              <a:rPr lang="en-US" sz="2000" dirty="0" smtClean="0"/>
              <a:t>		3.30 </a:t>
            </a:r>
            <a:r>
              <a:rPr lang="en-US" sz="2000" dirty="0"/>
              <a:t>	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2329122"/>
              </p:ext>
            </p:extLst>
          </p:nvPr>
        </p:nvGraphicFramePr>
        <p:xfrm>
          <a:off x="152400" y="1371600"/>
          <a:ext cx="8854440" cy="457200"/>
        </p:xfrm>
        <a:graphic>
          <a:graphicData uri="http://schemas.openxmlformats.org/drawingml/2006/table">
            <a:tbl>
              <a:tblPr/>
              <a:tblGrid>
                <a:gridCol w="885444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6780047"/>
              </p:ext>
            </p:extLst>
          </p:nvPr>
        </p:nvGraphicFramePr>
        <p:xfrm>
          <a:off x="152400" y="3977640"/>
          <a:ext cx="8808720" cy="1295400"/>
        </p:xfrm>
        <a:graphic>
          <a:graphicData uri="http://schemas.openxmlformats.org/drawingml/2006/table">
            <a:tbl>
              <a:tblPr/>
              <a:tblGrid>
                <a:gridCol w="8808720"/>
              </a:tblGrid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151141"/>
              </p:ext>
            </p:extLst>
          </p:nvPr>
        </p:nvGraphicFramePr>
        <p:xfrm>
          <a:off x="152400" y="1371600"/>
          <a:ext cx="1905000" cy="390144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3901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282762"/>
              </p:ext>
            </p:extLst>
          </p:nvPr>
        </p:nvGraphicFramePr>
        <p:xfrm>
          <a:off x="4648200" y="1371600"/>
          <a:ext cx="2560320" cy="3886200"/>
        </p:xfrm>
        <a:graphic>
          <a:graphicData uri="http://schemas.openxmlformats.org/drawingml/2006/table">
            <a:tbl>
              <a:tblPr/>
              <a:tblGrid>
                <a:gridCol w="2560320"/>
              </a:tblGrid>
              <a:tr h="3886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7240994"/>
              </p:ext>
            </p:extLst>
          </p:nvPr>
        </p:nvGraphicFramePr>
        <p:xfrm>
          <a:off x="7208520" y="1386840"/>
          <a:ext cx="1783080" cy="3870960"/>
        </p:xfrm>
        <a:graphic>
          <a:graphicData uri="http://schemas.openxmlformats.org/drawingml/2006/table">
            <a:tbl>
              <a:tblPr/>
              <a:tblGrid>
                <a:gridCol w="1783080"/>
              </a:tblGrid>
              <a:tr h="3870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76200" y="57150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Source : Bhattacharya </a:t>
            </a:r>
            <a:r>
              <a:rPr lang="en-US" sz="2400" i="1" dirty="0" smtClean="0"/>
              <a:t>et al. </a:t>
            </a:r>
            <a:r>
              <a:rPr lang="en-US" sz="2400" dirty="0" smtClean="0"/>
              <a:t>An insight into wheat haploid production using wheat x maize hybridization.</a:t>
            </a:r>
            <a:r>
              <a:rPr lang="en-US" sz="2400" i="1" dirty="0" smtClean="0"/>
              <a:t> </a:t>
            </a:r>
            <a:r>
              <a:rPr lang="en-US" sz="2400" dirty="0" smtClean="0"/>
              <a:t>J. App. Biol. Biotech.</a:t>
            </a:r>
            <a:r>
              <a:rPr lang="en-US" sz="2400" b="1" dirty="0" smtClean="0"/>
              <a:t>3</a:t>
            </a:r>
            <a:r>
              <a:rPr lang="en-US" sz="2400" dirty="0" smtClean="0"/>
              <a:t> (05):2015:45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263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0"/>
            <a:ext cx="8610600" cy="6096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200" dirty="0" smtClean="0">
                <a:ea typeface="+mn-ea"/>
                <a:cs typeface="+mn-cs"/>
              </a:rPr>
              <a:t>Ref. </a:t>
            </a:r>
            <a:r>
              <a:rPr lang="en-US" sz="2200" dirty="0">
                <a:ea typeface="+mn-ea"/>
                <a:cs typeface="+mn-cs"/>
              </a:rPr>
              <a:t>: Bhattacharya </a:t>
            </a:r>
            <a:r>
              <a:rPr lang="en-US" sz="2200" i="1" dirty="0">
                <a:ea typeface="+mn-ea"/>
                <a:cs typeface="+mn-cs"/>
              </a:rPr>
              <a:t>et al</a:t>
            </a:r>
            <a:r>
              <a:rPr lang="en-US" sz="2200" i="1" dirty="0" smtClean="0">
                <a:ea typeface="+mn-ea"/>
                <a:cs typeface="+mn-cs"/>
              </a:rPr>
              <a:t>. </a:t>
            </a:r>
            <a:r>
              <a:rPr lang="en-US" sz="2200" dirty="0" smtClean="0">
                <a:ea typeface="+mn-ea"/>
                <a:cs typeface="+mn-cs"/>
              </a:rPr>
              <a:t>J</a:t>
            </a:r>
            <a:r>
              <a:rPr lang="en-US" sz="2200" dirty="0">
                <a:ea typeface="+mn-ea"/>
                <a:cs typeface="+mn-cs"/>
              </a:rPr>
              <a:t>. App. </a:t>
            </a:r>
            <a:r>
              <a:rPr lang="en-US" sz="2200" dirty="0" smtClean="0">
                <a:ea typeface="+mn-ea"/>
                <a:cs typeface="+mn-cs"/>
              </a:rPr>
              <a:t>Biol</a:t>
            </a:r>
            <a:r>
              <a:rPr lang="en-US" sz="2200" dirty="0">
                <a:ea typeface="+mn-ea"/>
                <a:cs typeface="+mn-cs"/>
              </a:rPr>
              <a:t>. </a:t>
            </a:r>
            <a:r>
              <a:rPr lang="en-US" sz="2200" dirty="0" smtClean="0">
                <a:ea typeface="+mn-ea"/>
                <a:cs typeface="+mn-cs"/>
              </a:rPr>
              <a:t>Biotech.</a:t>
            </a:r>
            <a:r>
              <a:rPr lang="en-US" sz="2200" b="1" dirty="0" smtClean="0">
                <a:ea typeface="+mn-ea"/>
                <a:cs typeface="+mn-cs"/>
              </a:rPr>
              <a:t>3</a:t>
            </a:r>
            <a:r>
              <a:rPr lang="en-US" sz="2200" dirty="0" smtClean="0">
                <a:ea typeface="+mn-ea"/>
                <a:cs typeface="+mn-cs"/>
              </a:rPr>
              <a:t> (05</a:t>
            </a:r>
            <a:r>
              <a:rPr lang="en-US" sz="2200" dirty="0">
                <a:ea typeface="+mn-ea"/>
                <a:cs typeface="+mn-cs"/>
              </a:rPr>
              <a:t>);</a:t>
            </a:r>
            <a:r>
              <a:rPr lang="en-US" sz="2200" dirty="0" smtClean="0">
                <a:ea typeface="+mn-ea"/>
                <a:cs typeface="+mn-cs"/>
              </a:rPr>
              <a:t>2015:046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9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Inference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102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Higher percentage of embryo formation (3.5-10.0%) was observed on half strength MS media without growth regulators.</a:t>
            </a:r>
          </a:p>
          <a:p>
            <a:pPr marL="0" indent="0">
              <a:buNone/>
            </a:pPr>
            <a:endParaRPr lang="en-US" sz="12800" dirty="0" smtClean="0"/>
          </a:p>
          <a:p>
            <a:r>
              <a:rPr lang="en-US" sz="12800" dirty="0" smtClean="0"/>
              <a:t>This technology may be used to reduce the time for release of new wheat varieties. </a:t>
            </a:r>
          </a:p>
          <a:p>
            <a:pPr marL="0" indent="0">
              <a:buNone/>
            </a:pPr>
            <a:endParaRPr lang="en-US" sz="12800" dirty="0" smtClean="0"/>
          </a:p>
          <a:p>
            <a:r>
              <a:rPr lang="en-US" sz="12800" dirty="0"/>
              <a:t>W</a:t>
            </a:r>
            <a:r>
              <a:rPr lang="en-US" sz="12800" dirty="0" smtClean="0"/>
              <a:t>heat x maize system of double haploid development could be the method of choice for wheat breeding programs.</a:t>
            </a:r>
            <a:endParaRPr lang="en-US" sz="11200" dirty="0" smtClean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11200" dirty="0" smtClean="0"/>
              <a:t>    (Bhattacharya </a:t>
            </a:r>
            <a:r>
              <a:rPr lang="en-US" sz="11200" i="1" dirty="0"/>
              <a:t>et </a:t>
            </a:r>
            <a:r>
              <a:rPr lang="en-US" sz="11200" i="1" dirty="0" smtClean="0"/>
              <a:t>al.</a:t>
            </a:r>
            <a:r>
              <a:rPr lang="en-US" sz="11200" dirty="0"/>
              <a:t> </a:t>
            </a:r>
            <a:r>
              <a:rPr lang="en-US" sz="11200" dirty="0" smtClean="0"/>
              <a:t>J</a:t>
            </a:r>
            <a:r>
              <a:rPr lang="en-US" sz="11200" dirty="0"/>
              <a:t>. App. </a:t>
            </a:r>
            <a:r>
              <a:rPr lang="en-US" sz="11200" dirty="0" smtClean="0"/>
              <a:t>Biol</a:t>
            </a:r>
            <a:r>
              <a:rPr lang="en-US" sz="11200" dirty="0"/>
              <a:t>. Biotech. </a:t>
            </a:r>
            <a:r>
              <a:rPr lang="en-US" sz="11200" b="1" dirty="0" smtClean="0"/>
              <a:t>3</a:t>
            </a:r>
            <a:r>
              <a:rPr lang="en-US" sz="11200" dirty="0" smtClean="0"/>
              <a:t> </a:t>
            </a:r>
            <a:r>
              <a:rPr lang="en-US" sz="11200" dirty="0"/>
              <a:t>(05</a:t>
            </a:r>
            <a:r>
              <a:rPr lang="en-US" sz="11200" dirty="0" smtClean="0"/>
              <a:t>): 2015)</a:t>
            </a:r>
          </a:p>
          <a:p>
            <a:pPr marL="0" indent="0">
              <a:buNone/>
            </a:pPr>
            <a:endParaRPr lang="en-US" sz="11200" dirty="0"/>
          </a:p>
        </p:txBody>
      </p:sp>
    </p:spTree>
    <p:extLst>
      <p:ext uri="{BB962C8B-B14F-4D97-AF65-F5344CB8AC3E}">
        <p14:creationId xmlns:p14="http://schemas.microsoft.com/office/powerpoint/2010/main" xmlns="" val="13392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1" y="2522280"/>
            <a:ext cx="2312324" cy="13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1526" y="2522280"/>
            <a:ext cx="2691273" cy="136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798" y="2522280"/>
            <a:ext cx="2098002" cy="13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1" y="4024906"/>
            <a:ext cx="2312323" cy="148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1525" y="4050080"/>
            <a:ext cx="2691273" cy="145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798" y="4097088"/>
            <a:ext cx="2098002" cy="140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900" y="304139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50525" y="301243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2799" y="295099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4900" y="43175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93770" y="4205987"/>
            <a:ext cx="56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94000" y="4321943"/>
            <a:ext cx="48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28600" y="5791200"/>
            <a:ext cx="8686800" cy="8381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 smtClean="0"/>
              <a:t>Ref. </a:t>
            </a:r>
            <a:r>
              <a:rPr lang="da-DK" sz="2000" dirty="0"/>
              <a:t>Celiktas </a:t>
            </a:r>
            <a:r>
              <a:rPr lang="da-DK" sz="2000" i="1" dirty="0"/>
              <a:t>et al</a:t>
            </a:r>
            <a:r>
              <a:rPr lang="en-US" sz="2000" dirty="0" smtClean="0"/>
              <a:t>. </a:t>
            </a:r>
            <a:r>
              <a:rPr lang="en-US" sz="2000" dirty="0"/>
              <a:t>Production of </a:t>
            </a:r>
            <a:r>
              <a:rPr lang="en-US" sz="2000" dirty="0" err="1"/>
              <a:t>dihaploids</a:t>
            </a:r>
            <a:r>
              <a:rPr lang="en-US" sz="2000" dirty="0"/>
              <a:t> in durum wheat using </a:t>
            </a:r>
            <a:r>
              <a:rPr lang="en-US" sz="2000" i="1" dirty="0" err="1" smtClean="0"/>
              <a:t>Imperata</a:t>
            </a:r>
            <a:r>
              <a:rPr lang="en-US" sz="2000" i="1" dirty="0" smtClean="0"/>
              <a:t>  </a:t>
            </a:r>
            <a:r>
              <a:rPr lang="en-US" sz="2000" i="1" dirty="0" err="1" smtClean="0"/>
              <a:t>cylindrica</a:t>
            </a:r>
            <a:r>
              <a:rPr lang="en-US" sz="2000" i="1" dirty="0" smtClean="0"/>
              <a:t> </a:t>
            </a:r>
            <a:r>
              <a:rPr lang="en-US" sz="2000" dirty="0"/>
              <a:t>L. mediated chromosome </a:t>
            </a:r>
            <a:r>
              <a:rPr lang="en-US" sz="2000" dirty="0" smtClean="0"/>
              <a:t>elimination. Turk</a:t>
            </a:r>
            <a:r>
              <a:rPr lang="en-US" sz="2000" dirty="0"/>
              <a:t>. </a:t>
            </a:r>
            <a:r>
              <a:rPr lang="en-US" sz="2000" i="1" dirty="0"/>
              <a:t>J.</a:t>
            </a:r>
            <a:r>
              <a:rPr lang="en-US" sz="2000" dirty="0"/>
              <a:t> Agric. For (2015) </a:t>
            </a:r>
            <a:r>
              <a:rPr lang="en-US" sz="2000" b="1" dirty="0"/>
              <a:t>39</a:t>
            </a:r>
            <a:r>
              <a:rPr lang="en-US" sz="2000" dirty="0"/>
              <a:t>: </a:t>
            </a:r>
            <a:r>
              <a:rPr lang="en-US" sz="2000" dirty="0" smtClean="0"/>
              <a:t>pg.50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Fig. 2</a:t>
            </a:r>
            <a:r>
              <a:rPr lang="en-US" sz="2400" b="1" dirty="0"/>
              <a:t>. </a:t>
            </a:r>
            <a:r>
              <a:rPr lang="en-US" sz="2400" dirty="0"/>
              <a:t>Durum wheat × </a:t>
            </a:r>
            <a:r>
              <a:rPr lang="en-US" sz="2400" i="1" dirty="0"/>
              <a:t>I. </a:t>
            </a:r>
            <a:r>
              <a:rPr lang="en-US" sz="2400" i="1" dirty="0" err="1"/>
              <a:t>cylindrica</a:t>
            </a:r>
            <a:r>
              <a:rPr lang="en-US" sz="2400" i="1" dirty="0"/>
              <a:t> </a:t>
            </a:r>
            <a:r>
              <a:rPr lang="en-US" sz="2400" dirty="0"/>
              <a:t>derived </a:t>
            </a:r>
            <a:r>
              <a:rPr lang="en-US" sz="2400" dirty="0" err="1"/>
              <a:t>dihaploid</a:t>
            </a:r>
            <a:r>
              <a:rPr lang="en-US" sz="2400" dirty="0"/>
              <a:t> embryo   formation and plant regeneration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</a:t>
            </a:r>
            <a:r>
              <a:rPr lang="en-US" sz="2400" b="1" dirty="0"/>
              <a:t>a) </a:t>
            </a:r>
            <a:r>
              <a:rPr lang="en-US" sz="2400" dirty="0"/>
              <a:t>isolated embryo 14–16  days after hybridization; </a:t>
            </a:r>
            <a:r>
              <a:rPr lang="en-US" sz="2400" dirty="0" smtClean="0"/>
              <a:t> </a:t>
            </a:r>
            <a:r>
              <a:rPr lang="en-US" sz="2400" b="1" dirty="0" smtClean="0"/>
              <a:t>b</a:t>
            </a:r>
            <a:r>
              <a:rPr lang="en-US" sz="2400" b="1" dirty="0"/>
              <a:t>) </a:t>
            </a:r>
            <a:r>
              <a:rPr lang="en-US" sz="2400" dirty="0" err="1"/>
              <a:t>dihaploid</a:t>
            </a:r>
            <a:r>
              <a:rPr lang="en-US" sz="2400" dirty="0"/>
              <a:t> embryo regeneration in MS </a:t>
            </a:r>
            <a:r>
              <a:rPr lang="en-US" sz="2400" dirty="0" smtClean="0"/>
              <a:t>medium </a:t>
            </a:r>
            <a:r>
              <a:rPr lang="en-US" sz="2400" dirty="0"/>
              <a:t>(20 days after incubation); </a:t>
            </a:r>
            <a:r>
              <a:rPr lang="en-US" sz="2400" dirty="0" smtClean="0"/>
              <a:t>     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c</a:t>
            </a:r>
            <a:r>
              <a:rPr lang="en-US" sz="2400" b="1" dirty="0"/>
              <a:t>, d) </a:t>
            </a:r>
            <a:r>
              <a:rPr lang="en-US" sz="2400" dirty="0"/>
              <a:t>the rooted </a:t>
            </a:r>
            <a:r>
              <a:rPr lang="en-US" sz="2400" dirty="0" err="1"/>
              <a:t>regenerants</a:t>
            </a:r>
            <a:r>
              <a:rPr lang="en-US" sz="2400" dirty="0"/>
              <a:t> (30 days after incubation); </a:t>
            </a:r>
            <a:r>
              <a:rPr lang="en-US" sz="2400" dirty="0" smtClean="0"/>
              <a:t>              </a:t>
            </a:r>
          </a:p>
          <a:p>
            <a:r>
              <a:rPr lang="en-US" sz="2400" b="1" dirty="0" smtClean="0"/>
              <a:t>e</a:t>
            </a:r>
            <a:r>
              <a:rPr lang="en-US" sz="2400" b="1" dirty="0"/>
              <a:t>, f) </a:t>
            </a:r>
            <a:r>
              <a:rPr lang="en-US" sz="2400" dirty="0"/>
              <a:t>the plantlets in acclimatization.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6090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95096927"/>
              </p:ext>
            </p:extLst>
          </p:nvPr>
        </p:nvGraphicFramePr>
        <p:xfrm>
          <a:off x="68580" y="811590"/>
          <a:ext cx="89916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124"/>
                <a:gridCol w="6493476"/>
              </a:tblGrid>
              <a:tr h="63621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wheat genotypes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                      Seed setting %</a:t>
                      </a:r>
                    </a:p>
                    <a:p>
                      <a:r>
                        <a:rPr lang="en-US" sz="2000" baseline="0" dirty="0" smtClean="0"/>
                        <a:t> </a:t>
                      </a:r>
                      <a:r>
                        <a:rPr lang="en-US" sz="2400" dirty="0" err="1" smtClean="0"/>
                        <a:t>Alahan</a:t>
                      </a:r>
                      <a:r>
                        <a:rPr lang="en-US" sz="2400" dirty="0" smtClean="0"/>
                        <a:t>  </a:t>
                      </a:r>
                      <a:r>
                        <a:rPr lang="en-US" sz="2000" dirty="0" smtClean="0"/>
                        <a:t>                       </a:t>
                      </a:r>
                      <a:r>
                        <a:rPr lang="en-US" sz="2400" dirty="0" smtClean="0"/>
                        <a:t>Antakya </a:t>
                      </a:r>
                      <a:r>
                        <a:rPr lang="en-US" sz="2000" dirty="0" smtClean="0"/>
                        <a:t>              </a:t>
                      </a:r>
                      <a:r>
                        <a:rPr lang="en-US" sz="2400" dirty="0" smtClean="0"/>
                        <a:t>       </a:t>
                      </a:r>
                      <a:r>
                        <a:rPr lang="en-US" sz="2400" dirty="0" err="1" smtClean="0"/>
                        <a:t>samandag</a:t>
                      </a:r>
                      <a:endParaRPr lang="en-US" sz="2400" dirty="0"/>
                    </a:p>
                  </a:txBody>
                  <a:tcPr/>
                </a:tc>
              </a:tr>
              <a:tr h="37791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Sirnak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14.6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2000" baseline="0" dirty="0" smtClean="0"/>
                        <a:t>                                 </a:t>
                      </a:r>
                      <a:r>
                        <a:rPr lang="pt-BR" sz="2000" dirty="0" smtClean="0"/>
                        <a:t>0.0                                          20.0</a:t>
                      </a:r>
                      <a:endParaRPr lang="en-US" sz="2000" dirty="0"/>
                    </a:p>
                  </a:txBody>
                  <a:tcPr/>
                </a:tc>
              </a:tr>
              <a:tr h="37791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Havrani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2.5                                  </a:t>
                      </a:r>
                      <a:r>
                        <a:rPr lang="it-IT" sz="2000" baseline="0" dirty="0" smtClean="0"/>
                        <a:t> </a:t>
                      </a:r>
                      <a:r>
                        <a:rPr lang="it-IT" sz="2000" dirty="0" smtClean="0"/>
                        <a:t> 0.0                                          2.7</a:t>
                      </a:r>
                      <a:endParaRPr lang="en-US" sz="2000" dirty="0"/>
                    </a:p>
                  </a:txBody>
                  <a:tcPr/>
                </a:tc>
              </a:tr>
              <a:tr h="37791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Karadere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4.5                                  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0.0                                          11.1</a:t>
                      </a:r>
                      <a:endParaRPr lang="en-US" sz="2000" dirty="0"/>
                    </a:p>
                  </a:txBody>
                  <a:tcPr/>
                </a:tc>
              </a:tr>
              <a:tr h="37791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Kurtalan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7.1                                 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 0.0                                        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31.1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791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Menceki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4.4 </a:t>
                      </a:r>
                      <a:r>
                        <a:rPr lang="en-US" sz="2000" dirty="0" smtClean="0"/>
                        <a:t>                               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  </a:t>
                      </a:r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8.6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/>
                        <a:t>                                         </a:t>
                      </a:r>
                      <a:r>
                        <a:rPr lang="pl-PL" sz="2000" dirty="0" smtClean="0"/>
                        <a:t>3.4</a:t>
                      </a:r>
                      <a:endParaRPr lang="en-US" sz="2000" dirty="0"/>
                    </a:p>
                  </a:txBody>
                  <a:tcPr/>
                </a:tc>
              </a:tr>
              <a:tr h="37791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Devedesi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6.8                                     0.0                                        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8.6</a:t>
                      </a:r>
                      <a:endParaRPr lang="en-US" sz="2000" dirty="0"/>
                    </a:p>
                  </a:txBody>
                  <a:tcPr/>
                </a:tc>
              </a:tr>
              <a:tr h="37791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Minnaret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8.3                                     0.0                                      </a:t>
                      </a:r>
                      <a:r>
                        <a:rPr lang="it-IT" sz="2000" baseline="0" dirty="0" smtClean="0"/>
                        <a:t>  </a:t>
                      </a:r>
                      <a:r>
                        <a:rPr lang="it-IT" sz="2000" dirty="0" smtClean="0"/>
                        <a:t>  12.6</a:t>
                      </a:r>
                      <a:endParaRPr lang="en-US" sz="2000" dirty="0"/>
                    </a:p>
                  </a:txBody>
                  <a:tcPr/>
                </a:tc>
              </a:tr>
              <a:tr h="37791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Hacihalil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13.4</a:t>
                      </a:r>
                      <a:r>
                        <a:rPr lang="en-US" sz="2000" dirty="0" smtClean="0"/>
                        <a:t>                                  0.0                                     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   8.2</a:t>
                      </a:r>
                      <a:endParaRPr lang="en-US" sz="2000" dirty="0"/>
                    </a:p>
                  </a:txBody>
                  <a:tcPr/>
                </a:tc>
              </a:tr>
              <a:tr h="37791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Bagicak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3.2</a:t>
                      </a:r>
                      <a:r>
                        <a:rPr lang="en-US" sz="2000" baseline="0" dirty="0" smtClean="0"/>
                        <a:t>                                     </a:t>
                      </a:r>
                      <a:r>
                        <a:rPr lang="en-US" sz="2000" dirty="0" smtClean="0"/>
                        <a:t>0.0                                         7.6</a:t>
                      </a:r>
                      <a:endParaRPr lang="en-US" sz="2000" dirty="0"/>
                    </a:p>
                  </a:txBody>
                  <a:tcPr/>
                </a:tc>
              </a:tr>
              <a:tr h="37791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Karakilcik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4.6 </a:t>
                      </a:r>
                      <a:r>
                        <a:rPr lang="en-US" sz="2000" dirty="0" smtClean="0"/>
                        <a:t>                                    </a:t>
                      </a:r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6.8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/>
                        <a:t>                </a:t>
                      </a:r>
                      <a:r>
                        <a:rPr lang="pl-PL" sz="2000" dirty="0" smtClean="0"/>
                        <a:t> </a:t>
                      </a:r>
                      <a:r>
                        <a:rPr lang="en-US" sz="2000" dirty="0" smtClean="0"/>
                        <a:t>                      </a:t>
                      </a:r>
                      <a:r>
                        <a:rPr lang="pl-PL" sz="2000" dirty="0" smtClean="0"/>
                        <a:t>10.0</a:t>
                      </a:r>
                      <a:endParaRPr lang="en-US" sz="2000" dirty="0"/>
                    </a:p>
                  </a:txBody>
                  <a:tcPr/>
                </a:tc>
              </a:tr>
              <a:tr h="3779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Diyabakir-81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12.7                                   0.0                                        </a:t>
                      </a:r>
                      <a:r>
                        <a:rPr lang="de-DE" sz="2000" b="1" dirty="0" smtClean="0">
                          <a:solidFill>
                            <a:srgbClr val="FF0000"/>
                          </a:solidFill>
                        </a:rPr>
                        <a:t>24.3</a:t>
                      </a:r>
                      <a:r>
                        <a:rPr lang="de-DE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3779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7.5</a:t>
                      </a:r>
                      <a:r>
                        <a:rPr lang="en-US" sz="2000" baseline="0" dirty="0" smtClean="0"/>
                        <a:t>                                     </a:t>
                      </a:r>
                      <a:r>
                        <a:rPr lang="en-US" sz="2000" dirty="0" smtClean="0"/>
                        <a:t>1.4                                         12.7 </a:t>
                      </a:r>
                      <a:endParaRPr lang="en-US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2979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#  Celiktas et </a:t>
            </a:r>
            <a:r>
              <a:rPr lang="da-DK" dirty="0"/>
              <a:t>al. / Turk J Agric </a:t>
            </a:r>
            <a:r>
              <a:rPr lang="da-DK" dirty="0" smtClean="0"/>
              <a:t>For(2015): </a:t>
            </a:r>
            <a:r>
              <a:rPr lang="da-DK" b="1" dirty="0" smtClean="0"/>
              <a:t>39 </a:t>
            </a:r>
            <a:r>
              <a:rPr lang="da-DK" dirty="0" smtClean="0"/>
              <a:t>pg. 5</a:t>
            </a:r>
            <a:r>
              <a:rPr lang="da-DK" sz="2000" dirty="0" smtClean="0"/>
              <a:t>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" y="30480"/>
            <a:ext cx="897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Table 4. </a:t>
            </a:r>
            <a:r>
              <a:rPr lang="en-US" sz="2400" dirty="0"/>
              <a:t>The efficiency of </a:t>
            </a:r>
            <a:r>
              <a:rPr lang="en-US" sz="2400" i="1" dirty="0"/>
              <a:t>I. </a:t>
            </a:r>
            <a:r>
              <a:rPr lang="en-US" sz="2400" i="1" dirty="0" err="1" smtClean="0"/>
              <a:t>cylindrica</a:t>
            </a:r>
            <a:r>
              <a:rPr lang="en-US" sz="2400" i="1" dirty="0" smtClean="0"/>
              <a:t> </a:t>
            </a:r>
            <a:r>
              <a:rPr lang="en-US" sz="2400" dirty="0"/>
              <a:t>mediated chromosome elimination technique with respect to </a:t>
            </a:r>
            <a:r>
              <a:rPr lang="en-US" sz="2400" dirty="0" smtClean="0"/>
              <a:t>seed setting % in </a:t>
            </a:r>
            <a:r>
              <a:rPr lang="en-US" sz="2400" dirty="0"/>
              <a:t>crosses with durum </a:t>
            </a:r>
            <a:r>
              <a:rPr lang="en-US" sz="2400" dirty="0" smtClean="0"/>
              <a:t>wheat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062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2524545"/>
              </p:ext>
            </p:extLst>
          </p:nvPr>
        </p:nvGraphicFramePr>
        <p:xfrm>
          <a:off x="76200" y="876058"/>
          <a:ext cx="9022079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329"/>
                <a:gridCol w="1994381"/>
                <a:gridCol w="2147796"/>
                <a:gridCol w="2272573"/>
              </a:tblGrid>
              <a:tr h="352497">
                <a:tc rowSpan="2">
                  <a:txBody>
                    <a:bodyPr/>
                    <a:lstStyle/>
                    <a:p>
                      <a:r>
                        <a:rPr lang="en-US" sz="2000" baseline="0" dirty="0" smtClean="0"/>
                        <a:t>wheat genotypes</a:t>
                      </a:r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                             Embryo formation 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Alahan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Antakya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samandag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87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Sirnak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9.1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15.5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87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Havrani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3.8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1.1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87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Karadere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4.9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8.6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87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Kurtalan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4.2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13.1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87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Menceki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2.3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6.3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2.7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87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Devedesi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4.2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4.1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87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Minnaret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FF0000"/>
                          </a:solidFill>
                        </a:rPr>
                        <a:t>6.8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0.0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/>
                        <a:t>5.2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87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Hacihalil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87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Bagicak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3.8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87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Karakilcik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1.5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solidFill>
                            <a:srgbClr val="FF0000"/>
                          </a:solidFill>
                        </a:rPr>
                        <a:t>3.2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7.7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8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Diyabakir-81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solidFill>
                            <a:srgbClr val="FF0000"/>
                          </a:solidFill>
                        </a:rPr>
                        <a:t>6.9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0.0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</a:rPr>
                        <a:t>13.3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8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4.7 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641991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# Celiktas </a:t>
            </a:r>
            <a:r>
              <a:rPr lang="da-DK" sz="2000" dirty="0"/>
              <a:t>et al. / Turk J Agric </a:t>
            </a:r>
            <a:r>
              <a:rPr lang="da-DK" sz="2000" dirty="0" smtClean="0"/>
              <a:t>For</a:t>
            </a:r>
            <a:r>
              <a:rPr lang="en-US" sz="2000" dirty="0" smtClean="0"/>
              <a:t> (2015): </a:t>
            </a:r>
            <a:r>
              <a:rPr lang="en-US" sz="2000" b="1" dirty="0" smtClean="0"/>
              <a:t>39 </a:t>
            </a:r>
            <a:r>
              <a:rPr lang="en-US" sz="2000" dirty="0" smtClean="0"/>
              <a:t>pg. 51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" y="34348"/>
            <a:ext cx="905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Table 5. </a:t>
            </a:r>
            <a:r>
              <a:rPr lang="en-US" sz="2000" dirty="0"/>
              <a:t>The efficiency of </a:t>
            </a:r>
            <a:r>
              <a:rPr lang="en-US" sz="2000" i="1" dirty="0"/>
              <a:t>I. </a:t>
            </a:r>
            <a:r>
              <a:rPr lang="en-US" sz="2000" i="1" dirty="0" err="1" smtClean="0"/>
              <a:t>cylindrica</a:t>
            </a:r>
            <a:r>
              <a:rPr lang="en-US" sz="2000" i="1" dirty="0" smtClean="0"/>
              <a:t> </a:t>
            </a:r>
            <a:r>
              <a:rPr lang="en-US" sz="2000" dirty="0"/>
              <a:t>mediated chromosome elimination technique with respect to </a:t>
            </a:r>
            <a:r>
              <a:rPr lang="en-US" sz="2000" dirty="0" smtClean="0"/>
              <a:t>embryo formation % in </a:t>
            </a:r>
            <a:r>
              <a:rPr lang="en-US" sz="2000" dirty="0"/>
              <a:t>crosses </a:t>
            </a:r>
            <a:r>
              <a:rPr lang="en-US" sz="2000" dirty="0" smtClean="0"/>
              <a:t>with durum wheat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3957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0112118"/>
              </p:ext>
            </p:extLst>
          </p:nvPr>
        </p:nvGraphicFramePr>
        <p:xfrm>
          <a:off x="76200" y="735548"/>
          <a:ext cx="8991600" cy="568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534"/>
                <a:gridCol w="2244666"/>
                <a:gridCol w="1752600"/>
                <a:gridCol w="1584924"/>
                <a:gridCol w="1386876"/>
              </a:tblGrid>
              <a:tr h="43595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wheat genotypes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No.</a:t>
                      </a:r>
                      <a:r>
                        <a:rPr lang="en-US" sz="1800" baseline="0" dirty="0" smtClean="0"/>
                        <a:t> pollinated </a:t>
                      </a:r>
                      <a:r>
                        <a:rPr lang="en-US" sz="1800" baseline="0" dirty="0" err="1" smtClean="0"/>
                        <a:t>florret</a:t>
                      </a:r>
                      <a:endParaRPr lang="en-US" sz="18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baseline="0" dirty="0" smtClean="0"/>
                        <a:t>                              Regeneration </a:t>
                      </a:r>
                      <a:r>
                        <a:rPr lang="en-US" sz="1800" dirty="0" smtClean="0"/>
                        <a:t>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41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Alahan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Antakya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Samandag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436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Sirnak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276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0.0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6.1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9436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Havrani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/>
                        <a:t>0.0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0.0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36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Karadere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36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Kurtalan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338</a:t>
                      </a:r>
                      <a:endParaRPr lang="en-US" sz="20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4.6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9436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Menceki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0.0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4.6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36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Devedesi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36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Minnaret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/>
                        <a:t>0.0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36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Hacihalil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36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Bagicak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436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Karakilcik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0.0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0.0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0.0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745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Diyabakir-81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248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rgbClr val="FF0000"/>
                          </a:solidFill>
                        </a:rPr>
                        <a:t>4.6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0.0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>
                          <a:solidFill>
                            <a:schemeClr val="bg1"/>
                          </a:solidFill>
                        </a:rPr>
                        <a:t>3.1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3943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Mean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0.8</a:t>
                      </a:r>
                      <a:endParaRPr lang="de-DE" sz="20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6421845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# Celiktas </a:t>
            </a:r>
            <a:r>
              <a:rPr lang="da-DK" dirty="0"/>
              <a:t>et al. / Turk J Agric For</a:t>
            </a:r>
            <a:r>
              <a:rPr lang="en-US" dirty="0"/>
              <a:t> (2015): </a:t>
            </a:r>
            <a:r>
              <a:rPr lang="en-US" b="1" dirty="0"/>
              <a:t>39 </a:t>
            </a:r>
            <a:r>
              <a:rPr lang="en-US" dirty="0"/>
              <a:t>pg. 51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2566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Table 6. </a:t>
            </a:r>
            <a:r>
              <a:rPr lang="en-US" sz="2000" dirty="0"/>
              <a:t>The efficiency of </a:t>
            </a:r>
            <a:r>
              <a:rPr lang="en-US" sz="2000" i="1" dirty="0"/>
              <a:t>I. </a:t>
            </a:r>
            <a:r>
              <a:rPr lang="en-US" sz="2000" i="1" dirty="0" err="1"/>
              <a:t>cylindrica</a:t>
            </a:r>
            <a:r>
              <a:rPr lang="en-US" sz="2000" i="1" dirty="0"/>
              <a:t> </a:t>
            </a:r>
            <a:r>
              <a:rPr lang="en-US" sz="2000" dirty="0"/>
              <a:t>mediated chromosome elimination technique with respect to </a:t>
            </a:r>
            <a:r>
              <a:rPr lang="en-US" sz="2000" dirty="0" smtClean="0"/>
              <a:t>regeneration %  </a:t>
            </a:r>
            <a:r>
              <a:rPr lang="en-US" sz="2000" dirty="0"/>
              <a:t>in crosses with durum wheat genotypes.</a:t>
            </a:r>
          </a:p>
        </p:txBody>
      </p:sp>
    </p:spTree>
    <p:extLst>
      <p:ext uri="{BB962C8B-B14F-4D97-AF65-F5344CB8AC3E}">
        <p14:creationId xmlns:p14="http://schemas.microsoft.com/office/powerpoint/2010/main" xmlns="" val="2081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921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INTRODUCTION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715000"/>
          </a:xfrm>
        </p:spPr>
        <p:txBody>
          <a:bodyPr>
            <a:normAutofit/>
          </a:bodyPr>
          <a:lstStyle/>
          <a:p>
            <a:pPr algn="just"/>
            <a:r>
              <a:rPr lang="en-US" sz="3900" b="1" dirty="0" smtClean="0">
                <a:solidFill>
                  <a:srgbClr val="FFC000"/>
                </a:solidFill>
              </a:rPr>
              <a:t>Chromosome manipulation </a:t>
            </a:r>
            <a:r>
              <a:rPr lang="en-US" sz="3900" dirty="0" smtClean="0"/>
              <a:t>- </a:t>
            </a:r>
            <a:r>
              <a:rPr lang="en-US" dirty="0"/>
              <a:t>The </a:t>
            </a:r>
            <a:r>
              <a:rPr lang="en-US" dirty="0" smtClean="0"/>
              <a:t>term chromosome manipulation or chromosome </a:t>
            </a:r>
            <a:r>
              <a:rPr lang="en-US" sz="3600" dirty="0" smtClean="0"/>
              <a:t>engineering</a:t>
            </a:r>
            <a:r>
              <a:rPr lang="en-US" dirty="0" smtClean="0"/>
              <a:t> describes process or technologies </a:t>
            </a:r>
            <a:r>
              <a:rPr lang="en-US" dirty="0"/>
              <a:t>in which chromosomes are manipulated to change their mode of genetic inheritance</a:t>
            </a:r>
            <a:r>
              <a:rPr lang="en-US" dirty="0" smtClean="0"/>
              <a:t>.</a:t>
            </a:r>
          </a:p>
          <a:p>
            <a:pPr algn="just"/>
            <a:r>
              <a:rPr lang="en-US" sz="3600" b="1" dirty="0">
                <a:solidFill>
                  <a:srgbClr val="FFC000"/>
                </a:solidFill>
              </a:rPr>
              <a:t>Distant hybridization </a:t>
            </a:r>
            <a:r>
              <a:rPr lang="en-US" sz="3900" b="1" dirty="0"/>
              <a:t>- </a:t>
            </a:r>
            <a:r>
              <a:rPr lang="en-US" dirty="0"/>
              <a:t>a cross of two individuals belonging to different species (interspecific hybridization) or genera , it is called as </a:t>
            </a:r>
            <a:r>
              <a:rPr lang="en-US" dirty="0" err="1"/>
              <a:t>intergeneric</a:t>
            </a:r>
            <a:r>
              <a:rPr lang="en-US" dirty="0"/>
              <a:t> hybridization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3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86400"/>
            <a:ext cx="8763000" cy="9906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2200" b="1" dirty="0" smtClean="0"/>
              <a:t>Ref.</a:t>
            </a:r>
            <a:r>
              <a:rPr lang="en-US" sz="2200" dirty="0" smtClean="0"/>
              <a:t>: </a:t>
            </a:r>
            <a:r>
              <a:rPr lang="en-US" sz="2200" dirty="0" err="1" smtClean="0"/>
              <a:t>Celiktas</a:t>
            </a:r>
            <a:r>
              <a:rPr lang="en-US" sz="2200" dirty="0" smtClean="0"/>
              <a:t> </a:t>
            </a:r>
            <a:r>
              <a:rPr lang="en-US" sz="2200" i="1" dirty="0" smtClean="0"/>
              <a:t>et </a:t>
            </a:r>
            <a:r>
              <a:rPr lang="en-US" sz="2200" i="1" dirty="0"/>
              <a:t>al</a:t>
            </a:r>
            <a:r>
              <a:rPr lang="en-US" sz="2200" dirty="0"/>
              <a:t>. Production of </a:t>
            </a:r>
            <a:r>
              <a:rPr lang="en-US" sz="2200" dirty="0" err="1"/>
              <a:t>dihaploids</a:t>
            </a:r>
            <a:r>
              <a:rPr lang="en-US" sz="2200" dirty="0"/>
              <a:t> in durum wheat using </a:t>
            </a:r>
            <a:r>
              <a:rPr lang="en-US" sz="2200" i="1" dirty="0" err="1" smtClean="0"/>
              <a:t>Imperata</a:t>
            </a:r>
            <a:r>
              <a:rPr lang="en-US" sz="2200" i="1" dirty="0" smtClean="0"/>
              <a:t> </a:t>
            </a:r>
            <a:r>
              <a:rPr lang="en-US" sz="2200" i="1" dirty="0" err="1"/>
              <a:t>cylindrica</a:t>
            </a:r>
            <a:r>
              <a:rPr lang="en-US" sz="2200" i="1" dirty="0"/>
              <a:t> </a:t>
            </a:r>
            <a:r>
              <a:rPr lang="en-US" sz="2200" dirty="0"/>
              <a:t>L. mediated chromosome </a:t>
            </a:r>
            <a:r>
              <a:rPr lang="en-US" sz="2200" dirty="0" smtClean="0"/>
              <a:t>elimination. Turk</a:t>
            </a:r>
            <a:r>
              <a:rPr lang="en-US" sz="2200" dirty="0"/>
              <a:t>. </a:t>
            </a:r>
            <a:r>
              <a:rPr lang="en-US" sz="2200" i="1" dirty="0"/>
              <a:t>J.</a:t>
            </a:r>
            <a:r>
              <a:rPr lang="en-US" sz="2200" dirty="0"/>
              <a:t> Agric. For (2015) </a:t>
            </a:r>
            <a:r>
              <a:rPr lang="en-US" sz="2200" b="1" dirty="0"/>
              <a:t>39</a:t>
            </a:r>
            <a:r>
              <a:rPr lang="en-US" sz="2200" dirty="0"/>
              <a:t>: </a:t>
            </a:r>
            <a:r>
              <a:rPr lang="en-US" sz="2200" dirty="0" smtClean="0"/>
              <a:t>pg.52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91392"/>
            <a:ext cx="3962400" cy="293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960" y="2091392"/>
            <a:ext cx="3672840" cy="293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" y="2482334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438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Fig. 3. </a:t>
            </a:r>
            <a:r>
              <a:rPr lang="en-US" sz="2400" dirty="0"/>
              <a:t>Cytological investigations of the maternal </a:t>
            </a:r>
            <a:r>
              <a:rPr lang="en-US" sz="2400" dirty="0" err="1" smtClean="0"/>
              <a:t>tetraploid</a:t>
            </a:r>
            <a:r>
              <a:rPr lang="en-US" sz="2400" dirty="0" smtClean="0"/>
              <a:t> durum wheat </a:t>
            </a:r>
            <a:r>
              <a:rPr lang="en-US" sz="2400" dirty="0"/>
              <a:t>(genotype </a:t>
            </a:r>
            <a:r>
              <a:rPr lang="en-US" sz="2400" dirty="0" err="1" smtClean="0"/>
              <a:t>Kurtalan</a:t>
            </a:r>
            <a:r>
              <a:rPr lang="en-US" sz="2400" dirty="0"/>
              <a:t>) (2n = 4x = 28</a:t>
            </a:r>
            <a:r>
              <a:rPr lang="en-US" sz="2400" dirty="0" smtClean="0"/>
              <a:t>) </a:t>
            </a:r>
            <a:r>
              <a:rPr lang="en-US" sz="2400" b="1" dirty="0"/>
              <a:t>(a) </a:t>
            </a:r>
            <a:r>
              <a:rPr lang="en-US" sz="2400" dirty="0" smtClean="0"/>
              <a:t>and regenerated doubled </a:t>
            </a:r>
            <a:r>
              <a:rPr lang="en-US" sz="2400" dirty="0"/>
              <a:t>haploid plantlets (genotype </a:t>
            </a:r>
            <a:r>
              <a:rPr lang="en-US" sz="2400" dirty="0" err="1" smtClean="0"/>
              <a:t>Kurtalan</a:t>
            </a:r>
            <a:r>
              <a:rPr lang="en-US" sz="2400" dirty="0"/>
              <a:t>) (2n = 2x =14) </a:t>
            </a:r>
            <a:r>
              <a:rPr lang="en-US" sz="2400" b="1" dirty="0"/>
              <a:t>(b) </a:t>
            </a:r>
            <a:r>
              <a:rPr lang="en-US" sz="2400" dirty="0"/>
              <a:t>obtained from the interspecific hybridization of </a:t>
            </a:r>
            <a:r>
              <a:rPr lang="en-US" sz="2400" dirty="0" smtClean="0"/>
              <a:t>wheat × </a:t>
            </a:r>
            <a:r>
              <a:rPr lang="en-US" sz="2400" i="1" dirty="0"/>
              <a:t>I. </a:t>
            </a:r>
            <a:r>
              <a:rPr lang="en-US" sz="2400" i="1" dirty="0" err="1" smtClean="0"/>
              <a:t>cylindrica</a:t>
            </a:r>
            <a:r>
              <a:rPr lang="en-US" sz="2400" i="1" dirty="0" smtClean="0"/>
              <a:t> </a:t>
            </a:r>
            <a:r>
              <a:rPr lang="en-US" sz="2400" dirty="0"/>
              <a:t>derived </a:t>
            </a:r>
            <a:r>
              <a:rPr lang="en-US" sz="2400" dirty="0" smtClean="0"/>
              <a:t>embryos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8485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Inference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91200"/>
          </a:xfrm>
        </p:spPr>
        <p:txBody>
          <a:bodyPr>
            <a:noAutofit/>
          </a:bodyPr>
          <a:lstStyle/>
          <a:p>
            <a:r>
              <a:rPr lang="en-US" dirty="0"/>
              <a:t>Chromosomes elimination mediated  techniques are </a:t>
            </a:r>
            <a:r>
              <a:rPr lang="en-US" dirty="0" smtClean="0"/>
              <a:t>the method choice </a:t>
            </a:r>
            <a:r>
              <a:rPr lang="en-US" dirty="0"/>
              <a:t>for haploids </a:t>
            </a:r>
            <a:r>
              <a:rPr lang="en-US" dirty="0" smtClean="0"/>
              <a:t>production in cereals.</a:t>
            </a:r>
            <a:endParaRPr lang="en-US" dirty="0"/>
          </a:p>
          <a:p>
            <a:r>
              <a:rPr lang="en-US" dirty="0" smtClean="0"/>
              <a:t>Interspecific hybridization with  </a:t>
            </a:r>
            <a:r>
              <a:rPr lang="en-US" i="1" dirty="0" err="1"/>
              <a:t>I</a:t>
            </a:r>
            <a:r>
              <a:rPr lang="en-US" i="1" dirty="0" err="1" smtClean="0"/>
              <a:t>mperata</a:t>
            </a:r>
            <a:r>
              <a:rPr lang="en-US" i="1" dirty="0" smtClean="0"/>
              <a:t> </a:t>
            </a:r>
            <a:r>
              <a:rPr lang="en-US" i="1" dirty="0" err="1" smtClean="0"/>
              <a:t>cylindrica</a:t>
            </a:r>
            <a:r>
              <a:rPr lang="en-US" i="1" dirty="0" smtClean="0"/>
              <a:t> </a:t>
            </a:r>
            <a:r>
              <a:rPr lang="en-US" dirty="0" smtClean="0"/>
              <a:t>results in production of maternal haploid( complete loss of parental chromosomes).</a:t>
            </a:r>
          </a:p>
          <a:p>
            <a:r>
              <a:rPr lang="en-US" dirty="0" smtClean="0"/>
              <a:t>Effective in the production of wheat haploids for large scale  production and for gene mapping and other breeding studies.</a:t>
            </a:r>
            <a:endParaRPr lang="en-US" sz="2800" dirty="0"/>
          </a:p>
          <a:p>
            <a:pPr marL="0" lvl="0" indent="0">
              <a:buNone/>
            </a:pPr>
            <a:r>
              <a:rPr lang="en-US" sz="2800" dirty="0" smtClean="0"/>
              <a:t>(</a:t>
            </a:r>
            <a:r>
              <a:rPr lang="en-US" sz="2400" dirty="0" err="1" smtClean="0"/>
              <a:t>Celiktas</a:t>
            </a:r>
            <a:r>
              <a:rPr lang="en-US" sz="2400" dirty="0" smtClean="0"/>
              <a:t> </a:t>
            </a:r>
            <a:r>
              <a:rPr lang="en-US" sz="2400" i="1" dirty="0"/>
              <a:t>et </a:t>
            </a:r>
            <a:r>
              <a:rPr lang="en-US" sz="2400" i="1" dirty="0" smtClean="0"/>
              <a:t>al</a:t>
            </a:r>
            <a:r>
              <a:rPr lang="en-US" sz="2400" dirty="0" smtClean="0"/>
              <a:t>. Turk</a:t>
            </a:r>
            <a:r>
              <a:rPr lang="en-US" sz="2400" dirty="0"/>
              <a:t>. </a:t>
            </a:r>
            <a:r>
              <a:rPr lang="en-US" sz="2400" i="1" dirty="0"/>
              <a:t>J.</a:t>
            </a:r>
            <a:r>
              <a:rPr lang="en-US" sz="2400" dirty="0"/>
              <a:t> Agric. For (2015) </a:t>
            </a:r>
            <a:r>
              <a:rPr lang="en-US" sz="2400" b="1" dirty="0"/>
              <a:t>39</a:t>
            </a:r>
            <a:r>
              <a:rPr lang="en-US" sz="2400" dirty="0"/>
              <a:t>: </a:t>
            </a:r>
            <a:r>
              <a:rPr lang="en-US" sz="2400" dirty="0" smtClean="0"/>
              <a:t>48-54)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4871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458200" cy="762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CONCLUSION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Chromosomes manipulation techniques manipulated  the chromosomes change </a:t>
            </a:r>
            <a:r>
              <a:rPr lang="en-US" sz="2800" dirty="0"/>
              <a:t>their mode of genetic inheritance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It is useful in the development of various varieties and lines of crops with </a:t>
            </a:r>
            <a:r>
              <a:rPr lang="en-US" sz="2800" dirty="0" err="1" smtClean="0"/>
              <a:t>desireable</a:t>
            </a:r>
            <a:r>
              <a:rPr lang="en-US" sz="2800" dirty="0" smtClean="0"/>
              <a:t> traits (transfer from wild to cultivated crops).</a:t>
            </a:r>
            <a:endParaRPr lang="en-US" sz="2800" dirty="0"/>
          </a:p>
          <a:p>
            <a:r>
              <a:rPr lang="en-US" sz="2800" dirty="0" smtClean="0"/>
              <a:t>It is an important technique to create genetic diversity in crops species( which  is the basic for crop improvement and breeding).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90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905000"/>
            <a:ext cx="5791200" cy="11079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en-U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5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81288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867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TECHIQUES </a:t>
            </a:r>
            <a:r>
              <a:rPr lang="en-US" b="1" dirty="0">
                <a:solidFill>
                  <a:srgbClr val="FFC000"/>
                </a:solidFill>
              </a:rPr>
              <a:t>OF DISTANT HYBRIDIZATION</a:t>
            </a:r>
          </a:p>
          <a:p>
            <a:r>
              <a:rPr lang="en-US" sz="4000" dirty="0"/>
              <a:t> </a:t>
            </a:r>
            <a:r>
              <a:rPr lang="en-US" dirty="0"/>
              <a:t>Embryo Rescue </a:t>
            </a:r>
          </a:p>
          <a:p>
            <a:r>
              <a:rPr lang="en-US" dirty="0"/>
              <a:t> Alien Addition lines</a:t>
            </a:r>
          </a:p>
          <a:p>
            <a:r>
              <a:rPr lang="en-US" dirty="0"/>
              <a:t> Alien substitution </a:t>
            </a:r>
            <a:r>
              <a:rPr lang="en-US" dirty="0" smtClean="0"/>
              <a:t>lines</a:t>
            </a:r>
          </a:p>
          <a:p>
            <a:pPr marL="82296" indent="0">
              <a:buNone/>
            </a:pPr>
            <a:r>
              <a:rPr lang="en-US" b="1" dirty="0">
                <a:solidFill>
                  <a:srgbClr val="FFC000"/>
                </a:solidFill>
              </a:rPr>
              <a:t>EMBRYO RESCUE </a:t>
            </a:r>
            <a:r>
              <a:rPr lang="en-US" b="1" dirty="0"/>
              <a:t>: </a:t>
            </a:r>
          </a:p>
          <a:p>
            <a:r>
              <a:rPr lang="en-US" dirty="0"/>
              <a:t>When embryos fails to develop due to endosperm degeneration, embryo culture is used to recover hybrid </a:t>
            </a:r>
            <a:r>
              <a:rPr lang="en-US" dirty="0" smtClean="0"/>
              <a:t>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95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000" b="1" dirty="0" smtClean="0">
                <a:solidFill>
                  <a:srgbClr val="FFC000"/>
                </a:solidFill>
              </a:rPr>
              <a:t>TYPES OF CHROMOSOMES MANIPULATION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953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Incorporation of a single or fragments of chromosome from a wild into the existing crops to enhance the genetic diversity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Incorporation of an alien chromosome by chromosomes doubling in order to produce amphidiploids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Elimination of an alien chromosome in order to induce haploids.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64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700" y="5791200"/>
            <a:ext cx="872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Fig. </a:t>
            </a:r>
            <a:r>
              <a:rPr lang="en-US" sz="2800" b="1" dirty="0" smtClean="0"/>
              <a:t>1. </a:t>
            </a:r>
            <a:r>
              <a:rPr lang="en-US" sz="2800" dirty="0"/>
              <a:t>Chromosome manipulation based on chromosome </a:t>
            </a:r>
            <a:r>
              <a:rPr lang="en-US" sz="2800" dirty="0" smtClean="0"/>
              <a:t>	behaviors in </a:t>
            </a:r>
            <a:r>
              <a:rPr lang="en-US" sz="2800" dirty="0"/>
              <a:t>F 1 hybrids. </a:t>
            </a:r>
          </a:p>
        </p:txBody>
      </p:sp>
    </p:spTree>
    <p:extLst>
      <p:ext uri="{BB962C8B-B14F-4D97-AF65-F5344CB8AC3E}">
        <p14:creationId xmlns:p14="http://schemas.microsoft.com/office/powerpoint/2010/main" xmlns="" val="31974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838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CHROMOSOMES MANIPULATION IN CROP IMPROVEMENT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Chromosomes </a:t>
            </a:r>
            <a:r>
              <a:rPr lang="en-US" sz="2800" b="1" dirty="0">
                <a:solidFill>
                  <a:srgbClr val="FFC000"/>
                </a:solidFill>
              </a:rPr>
              <a:t>elimination and haploid  </a:t>
            </a:r>
            <a:r>
              <a:rPr lang="en-US" sz="2800" b="1" dirty="0" smtClean="0">
                <a:solidFill>
                  <a:srgbClr val="FFC000"/>
                </a:solidFill>
              </a:rPr>
              <a:t>crops</a:t>
            </a:r>
          </a:p>
          <a:p>
            <a:r>
              <a:rPr lang="en-US" sz="2800" dirty="0" smtClean="0"/>
              <a:t>Chromosome elimination  is the </a:t>
            </a:r>
            <a:r>
              <a:rPr lang="en-US" sz="2800" dirty="0" err="1" smtClean="0"/>
              <a:t>degeration</a:t>
            </a:r>
            <a:r>
              <a:rPr lang="en-US" sz="2800" dirty="0" smtClean="0"/>
              <a:t> of one parental chromosomes  in F1 hybrid due to inactivation of kinetochore function.</a:t>
            </a:r>
          </a:p>
          <a:p>
            <a:r>
              <a:rPr lang="en-US" sz="2800" dirty="0" smtClean="0"/>
              <a:t>production </a:t>
            </a:r>
            <a:r>
              <a:rPr lang="en-US" sz="2800" dirty="0"/>
              <a:t>of doubled </a:t>
            </a:r>
            <a:r>
              <a:rPr lang="en-US" sz="2800" dirty="0" smtClean="0"/>
              <a:t>haploids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ea typeface="+mj-ea"/>
                <a:cs typeface="+mj-cs"/>
              </a:rPr>
              <a:t>Chromosomes doubling and amphidiploids</a:t>
            </a:r>
          </a:p>
          <a:p>
            <a:r>
              <a:rPr lang="en-US" sz="2800" dirty="0" smtClean="0"/>
              <a:t>Chromosome </a:t>
            </a:r>
            <a:r>
              <a:rPr lang="en-US" sz="2800" dirty="0"/>
              <a:t>doubling can be carried out through the treatment with </a:t>
            </a:r>
            <a:r>
              <a:rPr lang="en-US" sz="2800" dirty="0" err="1"/>
              <a:t>antimicrotubule</a:t>
            </a:r>
            <a:r>
              <a:rPr lang="en-US" sz="2800" dirty="0"/>
              <a:t> drugs, Colchicine (originally extracted from autumn crocus ( </a:t>
            </a:r>
            <a:r>
              <a:rPr lang="en-US" sz="2800" i="1" dirty="0"/>
              <a:t>Colchicum </a:t>
            </a:r>
            <a:r>
              <a:rPr lang="en-US" sz="2800" i="1" dirty="0" err="1"/>
              <a:t>autumnale</a:t>
            </a:r>
            <a:r>
              <a:rPr lang="en-US" sz="2800" i="1" dirty="0"/>
              <a:t> </a:t>
            </a:r>
            <a:r>
              <a:rPr lang="en-US" sz="2800" dirty="0" smtClean="0"/>
              <a:t>).</a:t>
            </a:r>
          </a:p>
          <a:p>
            <a:endParaRPr lang="en-US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205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029200"/>
          </a:xfrm>
        </p:spPr>
        <p:txBody>
          <a:bodyPr>
            <a:noAutofit/>
          </a:bodyPr>
          <a:lstStyle/>
          <a:p>
            <a:pPr algn="just"/>
            <a:r>
              <a:rPr lang="en-US" dirty="0" err="1" smtClean="0"/>
              <a:t>Amphihaploid</a:t>
            </a:r>
            <a:r>
              <a:rPr lang="en-US" dirty="0"/>
              <a:t> </a:t>
            </a:r>
            <a:r>
              <a:rPr lang="en-US" dirty="0" smtClean="0"/>
              <a:t>chromosomes </a:t>
            </a:r>
            <a:r>
              <a:rPr lang="en-US" dirty="0"/>
              <a:t>of  interspecific and </a:t>
            </a:r>
            <a:r>
              <a:rPr lang="en-US" dirty="0" err="1"/>
              <a:t>intergeneric</a:t>
            </a:r>
            <a:r>
              <a:rPr lang="en-US" dirty="0"/>
              <a:t> </a:t>
            </a:r>
            <a:r>
              <a:rPr lang="en-US" dirty="0" err="1"/>
              <a:t>hybridizzation</a:t>
            </a:r>
            <a:r>
              <a:rPr lang="en-US" dirty="0"/>
              <a:t> can be doubled by colchicine treatment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FFC000"/>
                </a:solidFill>
                <a:ea typeface="+mj-ea"/>
                <a:cs typeface="+mj-cs"/>
              </a:rPr>
              <a:t>Homeologous</a:t>
            </a:r>
            <a:r>
              <a:rPr lang="en-US" sz="3600" b="1" dirty="0" smtClean="0">
                <a:solidFill>
                  <a:srgbClr val="FFC000"/>
                </a:solidFill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rgbClr val="FFC000"/>
                </a:solidFill>
                <a:ea typeface="+mj-ea"/>
                <a:cs typeface="+mj-cs"/>
              </a:rPr>
              <a:t>chromosomes </a:t>
            </a:r>
            <a:r>
              <a:rPr lang="en-US" sz="3600" b="1" dirty="0" smtClean="0">
                <a:solidFill>
                  <a:srgbClr val="FFC000"/>
                </a:solidFill>
                <a:ea typeface="+mj-ea"/>
                <a:cs typeface="+mj-cs"/>
              </a:rPr>
              <a:t>pairing</a:t>
            </a:r>
          </a:p>
          <a:p>
            <a:pPr algn="just"/>
            <a:r>
              <a:rPr lang="en-US" dirty="0" smtClean="0"/>
              <a:t>The manipulation of </a:t>
            </a:r>
            <a:r>
              <a:rPr lang="en-US" i="1" dirty="0"/>
              <a:t>Ph1 </a:t>
            </a:r>
            <a:r>
              <a:rPr lang="en-US" dirty="0"/>
              <a:t>gene can relieve </a:t>
            </a:r>
            <a:r>
              <a:rPr lang="en-US" dirty="0" smtClean="0"/>
              <a:t>the restriction </a:t>
            </a:r>
            <a:r>
              <a:rPr lang="en-US" dirty="0"/>
              <a:t>of </a:t>
            </a:r>
            <a:r>
              <a:rPr lang="en-US" dirty="0" err="1"/>
              <a:t>homoeologous</a:t>
            </a:r>
            <a:r>
              <a:rPr lang="en-US" dirty="0"/>
              <a:t> chromosome </a:t>
            </a:r>
            <a:r>
              <a:rPr lang="en-US" dirty="0" smtClean="0"/>
              <a:t>pairing and </a:t>
            </a:r>
            <a:r>
              <a:rPr lang="en-US" dirty="0"/>
              <a:t>thus improve the </a:t>
            </a:r>
            <a:r>
              <a:rPr lang="en-US" dirty="0" smtClean="0"/>
              <a:t>efficiency </a:t>
            </a:r>
            <a:r>
              <a:rPr lang="en-US" dirty="0"/>
              <a:t>of alien translocation development.</a:t>
            </a:r>
          </a:p>
        </p:txBody>
      </p:sp>
    </p:spTree>
    <p:extLst>
      <p:ext uri="{BB962C8B-B14F-4D97-AF65-F5344CB8AC3E}">
        <p14:creationId xmlns:p14="http://schemas.microsoft.com/office/powerpoint/2010/main" xmlns="" val="13642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FFC000"/>
                </a:solidFill>
              </a:rPr>
              <a:t>Advantages of chromosomes manipulation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Increase  genetic diversity</a:t>
            </a:r>
          </a:p>
          <a:p>
            <a:r>
              <a:rPr lang="en-US" dirty="0" smtClean="0"/>
              <a:t>Produce variability and varieties </a:t>
            </a:r>
          </a:p>
          <a:p>
            <a:r>
              <a:rPr lang="en-US" dirty="0" smtClean="0"/>
              <a:t>Production of gene introgression lines</a:t>
            </a:r>
          </a:p>
          <a:p>
            <a:r>
              <a:rPr lang="en-US" dirty="0" smtClean="0"/>
              <a:t>Overcoming barriers of distant hybridization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Limitation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Limited knowledge on process of gene expression and </a:t>
            </a:r>
            <a:r>
              <a:rPr lang="en-US" dirty="0" err="1" smtClean="0"/>
              <a:t>intremediary</a:t>
            </a:r>
            <a:r>
              <a:rPr lang="en-US" dirty="0" smtClean="0"/>
              <a:t> metabolism</a:t>
            </a:r>
          </a:p>
          <a:p>
            <a:r>
              <a:rPr lang="en-US" dirty="0" smtClean="0"/>
              <a:t>Complex nature of DNA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731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5873010"/>
              </p:ext>
            </p:extLst>
          </p:nvPr>
        </p:nvGraphicFramePr>
        <p:xfrm>
          <a:off x="26277" y="1371600"/>
          <a:ext cx="9117725" cy="548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507"/>
                <a:gridCol w="1171017"/>
                <a:gridCol w="1219200"/>
                <a:gridCol w="1143000"/>
                <a:gridCol w="1295400"/>
                <a:gridCol w="1524000"/>
                <a:gridCol w="1371601"/>
              </a:tblGrid>
              <a:tr h="463536"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Genotypes</a:t>
                      </a:r>
                      <a:endParaRPr lang="en-US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                      </a:t>
                      </a:r>
                      <a:r>
                        <a:rPr lang="en-US" sz="2000" dirty="0" err="1" smtClean="0"/>
                        <a:t>pearlmillet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            Maize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Mean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79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LGD-1-10-B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H-77/833-2P5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843B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NEC-7006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CML-246XCML-242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3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Bread wheat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61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Norin</a:t>
                      </a:r>
                      <a:r>
                        <a:rPr lang="en-US" sz="2000" dirty="0" smtClean="0"/>
                        <a:t> 61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72.8(0.3)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82.4(9.0)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77.6(18.0)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73.2(29.6)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72.5(17.0)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75.9a(20.6a)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61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Attila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3.0(0.7)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83.9(0.6)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94.5(28.2)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85.6(10.9)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81.0(14.9)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83.6a(11.0b)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871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Durum wheat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61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Sora</a:t>
                      </a:r>
                      <a:r>
                        <a:rPr lang="en-US" sz="2000" dirty="0" smtClean="0"/>
                        <a:t>/plata-12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3.0(0.7)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48.9(14.1)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16.7(8.5)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20.0(4.5)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29.794.3)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23.7b(6.4bc)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26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Altar-84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0.0(0.0)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25.6(8.1)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2.7(0.4)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7.6(2.0)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0.3(0.0)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7.2c(2.1de)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76" y="76199"/>
            <a:ext cx="9117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Table 1</a:t>
            </a:r>
            <a:r>
              <a:rPr lang="en-US" sz="2400" dirty="0"/>
              <a:t>: </a:t>
            </a:r>
            <a:r>
              <a:rPr lang="en-US" sz="2800" dirty="0"/>
              <a:t>Seed development percentages (embryo formation in parenthesis) in bread wheat, durum wheat and </a:t>
            </a:r>
            <a:r>
              <a:rPr lang="en-US" sz="2800" dirty="0" err="1"/>
              <a:t>hexaploid</a:t>
            </a:r>
            <a:r>
              <a:rPr lang="en-US" sz="2800" dirty="0"/>
              <a:t> triticale crossed with </a:t>
            </a:r>
            <a:r>
              <a:rPr lang="en-US" sz="2800" dirty="0" err="1" smtClean="0"/>
              <a:t>pearlmillet</a:t>
            </a:r>
            <a:r>
              <a:rPr lang="en-US" sz="2800" dirty="0" smtClean="0"/>
              <a:t> </a:t>
            </a:r>
            <a:r>
              <a:rPr lang="en-US" sz="2800" dirty="0"/>
              <a:t>and maize</a:t>
            </a:r>
          </a:p>
        </p:txBody>
      </p:sp>
    </p:spTree>
    <p:extLst>
      <p:ext uri="{BB962C8B-B14F-4D97-AF65-F5344CB8AC3E}">
        <p14:creationId xmlns:p14="http://schemas.microsoft.com/office/powerpoint/2010/main" xmlns="" val="21051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9643</TotalTime>
  <Words>1464</Words>
  <Application>Microsoft Office PowerPoint</Application>
  <PresentationFormat>On-screen Show (4:3)</PresentationFormat>
  <Paragraphs>330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INTRODUCTION</vt:lpstr>
      <vt:lpstr> </vt:lpstr>
      <vt:lpstr> TYPES OF CHROMOSOMES MANIPULATION</vt:lpstr>
      <vt:lpstr>Slide 5</vt:lpstr>
      <vt:lpstr>CHROMOSOMES MANIPULATION IN CROP IMPROVEMENT</vt:lpstr>
      <vt:lpstr>Slide 7</vt:lpstr>
      <vt:lpstr> Advantages of chromosomes manipulation </vt:lpstr>
      <vt:lpstr>Slide 9</vt:lpstr>
      <vt:lpstr>Slide 10</vt:lpstr>
      <vt:lpstr>Slide 11</vt:lpstr>
      <vt:lpstr>. </vt:lpstr>
      <vt:lpstr>Table 3: Details of wheat x maize wide hybridization technique used to develop haploid lines in wheat</vt:lpstr>
      <vt:lpstr>Ref. : Bhattacharya et al. J. App. Biol. Biotech.3 (05);2015:046 </vt:lpstr>
      <vt:lpstr> Inference </vt:lpstr>
      <vt:lpstr>Slide 16</vt:lpstr>
      <vt:lpstr>Slide 17</vt:lpstr>
      <vt:lpstr>Slide 18</vt:lpstr>
      <vt:lpstr>Slide 19</vt:lpstr>
      <vt:lpstr>Slide 20</vt:lpstr>
      <vt:lpstr>Inference</vt:lpstr>
      <vt:lpstr>CONCLUSION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Chromosome manipulation in wide hybridization</dc:title>
  <dc:creator>ck</dc:creator>
  <cp:lastModifiedBy>Hp</cp:lastModifiedBy>
  <cp:revision>207</cp:revision>
  <dcterms:created xsi:type="dcterms:W3CDTF">2015-11-22T18:31:47Z</dcterms:created>
  <dcterms:modified xsi:type="dcterms:W3CDTF">2020-05-29T10:54:39Z</dcterms:modified>
</cp:coreProperties>
</file>