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smtClean="0"/>
              <a:t>KEY TO IDENTIFICATION OFIMPORTANT CHARACTERISTIS OF DIVISIONS AND SUB-DIVISIONS</a:t>
            </a:r>
            <a:r>
              <a:rPr lang="en-US" sz="1800" dirty="0" smtClean="0"/>
              <a:t> </a:t>
            </a:r>
          </a:p>
          <a:p>
            <a:pPr algn="l"/>
            <a:r>
              <a:rPr lang="en-US" sz="1800" b="1" dirty="0" smtClean="0"/>
              <a:t>DIVISIONS </a:t>
            </a:r>
            <a:r>
              <a:rPr lang="en-US" sz="1800" dirty="0" smtClean="0"/>
              <a:t>:</a:t>
            </a:r>
          </a:p>
          <a:p>
            <a:pPr marL="342900" indent="-342900" algn="l"/>
            <a:r>
              <a:rPr lang="en-US" sz="1800" b="1" dirty="0" smtClean="0"/>
              <a:t>1. MYXOMYCOTA: </a:t>
            </a:r>
            <a:r>
              <a:rPr lang="en-US" sz="1800" dirty="0" err="1" smtClean="0"/>
              <a:t>Plasmodial</a:t>
            </a:r>
            <a:r>
              <a:rPr lang="en-US" sz="1800" dirty="0" smtClean="0"/>
              <a:t> forms with out cell wall. Plasmodium is a naked multinucleate mass of </a:t>
            </a:r>
            <a:r>
              <a:rPr lang="en-US" sz="1800" dirty="0" err="1" smtClean="0"/>
              <a:t>prAlso</a:t>
            </a:r>
            <a:r>
              <a:rPr lang="en-US" sz="1800" dirty="0" smtClean="0"/>
              <a:t> called slime molds.</a:t>
            </a:r>
          </a:p>
          <a:p>
            <a:pPr marL="342900" indent="-342900" algn="l"/>
            <a:endParaRPr lang="en-US" sz="1800" dirty="0" smtClean="0"/>
          </a:p>
          <a:p>
            <a:pPr marL="342900" indent="-342900" algn="l"/>
            <a:r>
              <a:rPr lang="en-US" sz="1800" dirty="0" smtClean="0"/>
              <a:t>2. </a:t>
            </a:r>
            <a:r>
              <a:rPr lang="en-US" sz="1800" b="1" dirty="0" smtClean="0"/>
              <a:t>EUMYCOTA</a:t>
            </a:r>
            <a:r>
              <a:rPr lang="en-US" sz="1800" dirty="0" smtClean="0"/>
              <a:t>: True fungi. </a:t>
            </a:r>
            <a:r>
              <a:rPr lang="en-US" sz="1800" dirty="0" err="1" smtClean="0"/>
              <a:t>Thallus</a:t>
            </a:r>
            <a:r>
              <a:rPr lang="en-US" sz="1800" dirty="0" smtClean="0"/>
              <a:t> is typically filamentous with cell wall. Plasmodium absent.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SUB DIVISIONS OF EUMYCOTA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smtClean="0"/>
              <a:t>1. </a:t>
            </a:r>
            <a:r>
              <a:rPr lang="en-US" sz="1800" b="1" dirty="0" smtClean="0"/>
              <a:t>MASTIGOMYCOTINA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unicellular . Asexual spores are zoospores (motile spores).Sexual spores are oospores. Sexual reproduction by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contact.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2. </a:t>
            </a:r>
            <a:r>
              <a:rPr lang="en-US" sz="1800" b="1" dirty="0" smtClean="0"/>
              <a:t>ZYGOMYCOTINA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dirty="0" err="1" smtClean="0"/>
              <a:t>Thallus</a:t>
            </a:r>
            <a:r>
              <a:rPr lang="en-US" sz="1800" dirty="0" smtClean="0"/>
              <a:t> is </a:t>
            </a:r>
            <a:r>
              <a:rPr lang="en-US" sz="1800" dirty="0" err="1" smtClean="0"/>
              <a:t>aseptate</a:t>
            </a:r>
            <a:r>
              <a:rPr lang="en-US" sz="1800" dirty="0" smtClean="0"/>
              <a:t> mycelium. Motile spores are absent. Asexual spores are </a:t>
            </a:r>
            <a:r>
              <a:rPr lang="en-US" sz="1800" dirty="0" err="1" smtClean="0"/>
              <a:t>sporangiospores</a:t>
            </a:r>
            <a:r>
              <a:rPr lang="en-US" sz="1800" dirty="0" smtClean="0"/>
              <a:t> (</a:t>
            </a:r>
            <a:r>
              <a:rPr lang="en-US" sz="1800" dirty="0" err="1" smtClean="0"/>
              <a:t>aplanospores</a:t>
            </a:r>
            <a:r>
              <a:rPr lang="en-US" sz="1800" dirty="0" smtClean="0"/>
              <a:t>).Sexual spores are </a:t>
            </a:r>
            <a:r>
              <a:rPr lang="en-US" sz="1800" dirty="0" err="1" smtClean="0"/>
              <a:t>zygospores.Sexual</a:t>
            </a:r>
            <a:r>
              <a:rPr lang="en-US" sz="1800" dirty="0" smtClean="0"/>
              <a:t> reproduction through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copulation.</a:t>
            </a:r>
          </a:p>
          <a:p>
            <a:pPr marL="342900" indent="-342900" algn="l"/>
            <a:endParaRPr lang="en-US" sz="1800" dirty="0" smtClean="0"/>
          </a:p>
          <a:p>
            <a:endParaRPr lang="en-US" sz="1800" dirty="0" smtClean="0"/>
          </a:p>
          <a:p>
            <a:pPr algn="l"/>
            <a:r>
              <a:rPr lang="en-US" sz="1800" dirty="0" smtClean="0"/>
              <a:t>.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77000"/>
          </a:xfrm>
        </p:spPr>
        <p:txBody>
          <a:bodyPr/>
          <a:lstStyle/>
          <a:p>
            <a:pPr algn="l"/>
            <a:r>
              <a:rPr lang="en-US" sz="1800" b="1" i="1" dirty="0" err="1" smtClean="0"/>
              <a:t>SCLESPORA</a:t>
            </a:r>
            <a:r>
              <a:rPr lang="en-US" sz="1800" i="1" dirty="0" err="1" smtClean="0"/>
              <a:t>: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 are stout ,having upright branches, bearing sporangia on </a:t>
            </a:r>
            <a:r>
              <a:rPr lang="en-US" sz="1800" dirty="0" err="1" smtClean="0"/>
              <a:t>sterigmata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Sporangia are h </a:t>
            </a:r>
            <a:r>
              <a:rPr lang="en-US" sz="1800" dirty="0" err="1" smtClean="0"/>
              <a:t>yaline</a:t>
            </a:r>
            <a:r>
              <a:rPr lang="en-US" sz="1800" dirty="0" smtClean="0"/>
              <a:t> ,</a:t>
            </a:r>
            <a:r>
              <a:rPr lang="en-US" sz="1800" dirty="0" err="1" smtClean="0"/>
              <a:t>ovoid,smooth</a:t>
            </a:r>
            <a:r>
              <a:rPr lang="en-US" sz="1800" dirty="0" smtClean="0"/>
              <a:t> </a:t>
            </a:r>
            <a:r>
              <a:rPr lang="en-US" sz="1800" dirty="0" err="1" smtClean="0"/>
              <a:t>walled,papillate</a:t>
            </a:r>
            <a:r>
              <a:rPr lang="en-US" sz="1800" dirty="0" smtClean="0"/>
              <a:t> and germinate by </a:t>
            </a:r>
            <a:r>
              <a:rPr lang="en-US" sz="1800" dirty="0" err="1" smtClean="0"/>
              <a:t>zoospores.Oospore</a:t>
            </a:r>
            <a:r>
              <a:rPr lang="en-US" sz="1800" dirty="0" smtClean="0"/>
              <a:t> is </a:t>
            </a:r>
            <a:r>
              <a:rPr lang="en-US" sz="1800" dirty="0" err="1" smtClean="0"/>
              <a:t>plerotic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dirty="0" err="1" smtClean="0"/>
              <a:t>Eg.</a:t>
            </a:r>
            <a:r>
              <a:rPr lang="en-US" sz="1800" i="1" dirty="0" err="1" smtClean="0"/>
              <a:t>Sclerospora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graminicola</a:t>
            </a:r>
            <a:r>
              <a:rPr lang="en-US" sz="1800" i="1" dirty="0" smtClean="0"/>
              <a:t> –downy mildew of </a:t>
            </a:r>
            <a:r>
              <a:rPr lang="en-US" sz="1800" i="1" dirty="0" err="1" smtClean="0"/>
              <a:t>bajra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019800" y="1600200"/>
            <a:ext cx="2895600" cy="2590800"/>
            <a:chOff x="3648" y="1584"/>
            <a:chExt cx="1149" cy="1533"/>
          </a:xfrm>
        </p:grpSpPr>
        <p:pic>
          <p:nvPicPr>
            <p:cNvPr id="5" name="Picture 10" descr="Fig. 1. Estructura de Sclerospora sorghi en sorgo; A: Conidióforo; B: Esporangio o conidio germinando; C: Conidio, detalle de unión con el conidióforo; D y E: Oosporas."/>
            <p:cNvPicPr>
              <a:picLocks noChangeAspect="1" noChangeArrowheads="1"/>
            </p:cNvPicPr>
            <p:nvPr/>
          </p:nvPicPr>
          <p:blipFill>
            <a:blip r:embed="rId2" cstate="print"/>
            <a:srcRect r="45442" b="38434"/>
            <a:stretch>
              <a:fillRect/>
            </a:stretch>
          </p:blipFill>
          <p:spPr bwMode="auto">
            <a:xfrm>
              <a:off x="3648" y="1584"/>
              <a:ext cx="1149" cy="1533"/>
            </a:xfrm>
            <a:prstGeom prst="rect">
              <a:avLst/>
            </a:prstGeom>
            <a:noFill/>
          </p:spPr>
        </p:pic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3792" y="2880"/>
              <a:ext cx="9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Sclerospora</a:t>
              </a: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919626"/>
            <a:ext cx="5715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PLASMOPARA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;Sporangiophores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are branched at right angles to the main axis at regular intervals.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Monopodial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branching is observed.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Eg.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Plasmopara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viticola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-downy mildew of grapes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791200" y="4572000"/>
            <a:ext cx="2971800" cy="2057400"/>
            <a:chOff x="2592" y="1632"/>
            <a:chExt cx="1053" cy="1956"/>
          </a:xfrm>
        </p:grpSpPr>
        <p:pic>
          <p:nvPicPr>
            <p:cNvPr id="9" name="Picture 9" descr="Plasmopar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2141" y="2083"/>
              <a:ext cx="1956" cy="1053"/>
            </a:xfrm>
            <a:prstGeom prst="rect">
              <a:avLst/>
            </a:prstGeom>
            <a:noFill/>
          </p:spPr>
        </p:pic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736" y="3360"/>
              <a:ext cx="466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Plasmopara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just"/>
            <a:r>
              <a:rPr lang="en-US" sz="1800" b="1" dirty="0" smtClean="0"/>
              <a:t>SUB-DIVISION: ZYGOMYCOTINA</a:t>
            </a:r>
            <a:endParaRPr lang="en-US" sz="1800" dirty="0" smtClean="0"/>
          </a:p>
          <a:p>
            <a:pPr algn="just"/>
            <a:r>
              <a:rPr lang="en-US" sz="1800" b="1" dirty="0" smtClean="0"/>
              <a:t>CLASS: ZYGOMYCETES</a:t>
            </a:r>
            <a:endParaRPr lang="en-US" sz="1800" dirty="0" smtClean="0"/>
          </a:p>
          <a:p>
            <a:pPr algn="just"/>
            <a:r>
              <a:rPr lang="en-US" sz="1800" b="1" dirty="0" smtClean="0"/>
              <a:t>IMPORTANT CHARACTERISTICS OF CLASS: ZYGOMYCETES,</a:t>
            </a:r>
            <a:endParaRPr lang="en-US" sz="1800" dirty="0" smtClean="0"/>
          </a:p>
          <a:p>
            <a:pPr algn="just"/>
            <a:r>
              <a:rPr lang="en-US" sz="1800" b="1" dirty="0" smtClean="0"/>
              <a:t>ORDER:MUCORALES:</a:t>
            </a:r>
            <a:endParaRPr lang="en-US" sz="1800" dirty="0" smtClean="0"/>
          </a:p>
          <a:p>
            <a:pPr algn="just"/>
            <a:r>
              <a:rPr lang="en-US" sz="1800" dirty="0" smtClean="0"/>
              <a:t>1.Production of non- motile </a:t>
            </a:r>
            <a:r>
              <a:rPr lang="en-US" sz="1800" dirty="0" err="1" smtClean="0"/>
              <a:t>sporangiospores</a:t>
            </a:r>
            <a:r>
              <a:rPr lang="en-US" sz="1800" dirty="0" smtClean="0"/>
              <a:t> (</a:t>
            </a:r>
            <a:r>
              <a:rPr lang="en-US" sz="1800" dirty="0" err="1" smtClean="0"/>
              <a:t>aplanospores</a:t>
            </a:r>
            <a:r>
              <a:rPr lang="en-US" sz="1800" dirty="0" smtClean="0"/>
              <a:t>).</a:t>
            </a:r>
          </a:p>
          <a:p>
            <a:pPr algn="just"/>
            <a:r>
              <a:rPr lang="en-US" sz="1800" dirty="0" smtClean="0"/>
              <a:t>2.Production of thick walled resting spore-</a:t>
            </a:r>
            <a:r>
              <a:rPr lang="en-US" sz="1800" dirty="0" err="1" smtClean="0"/>
              <a:t>zygospore</a:t>
            </a:r>
            <a:endParaRPr lang="en-US" sz="1800" dirty="0" smtClean="0"/>
          </a:p>
          <a:p>
            <a:pPr algn="just"/>
            <a:r>
              <a:rPr lang="en-US" sz="1800" dirty="0" smtClean="0"/>
              <a:t>3.Well developed , </a:t>
            </a:r>
            <a:r>
              <a:rPr lang="en-US" sz="1800" dirty="0" err="1" smtClean="0"/>
              <a:t>coenocytic</a:t>
            </a:r>
            <a:r>
              <a:rPr lang="en-US" sz="1800" dirty="0" smtClean="0"/>
              <a:t> mycelium and cell wall with chitin</a:t>
            </a:r>
          </a:p>
          <a:p>
            <a:pPr algn="just"/>
            <a:r>
              <a:rPr lang="en-US" sz="1800" dirty="0" smtClean="0"/>
              <a:t>4.Asexual reproduction is by </a:t>
            </a:r>
            <a:r>
              <a:rPr lang="en-US" sz="1800" dirty="0" err="1" smtClean="0"/>
              <a:t>sporangiospores</a:t>
            </a:r>
            <a:r>
              <a:rPr lang="en-US" sz="1800" dirty="0" smtClean="0"/>
              <a:t> though some species produce </a:t>
            </a:r>
            <a:r>
              <a:rPr lang="en-US" sz="1800" dirty="0" err="1" smtClean="0"/>
              <a:t>Chlamydospores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5.Sexual reproduction is by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copulation.</a:t>
            </a:r>
          </a:p>
          <a:p>
            <a:pPr algn="just"/>
            <a:endParaRPr lang="en-US" sz="1800" b="1" i="1" dirty="0" smtClean="0"/>
          </a:p>
          <a:p>
            <a:pPr algn="just"/>
            <a:r>
              <a:rPr lang="en-US" sz="1800" b="1" i="1" dirty="0" smtClean="0"/>
              <a:t>FAMILY:MUCORACEAE:</a:t>
            </a:r>
            <a:endParaRPr lang="en-US" sz="1800" dirty="0" smtClean="0"/>
          </a:p>
          <a:p>
            <a:pPr algn="just"/>
            <a:r>
              <a:rPr lang="en-US" sz="1800" i="1" dirty="0" err="1" smtClean="0"/>
              <a:t>Eg.Rhizopus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stolonifer</a:t>
            </a:r>
            <a:endParaRPr lang="en-US" sz="1800" dirty="0" smtClean="0"/>
          </a:p>
          <a:p>
            <a:pPr algn="just"/>
            <a:r>
              <a:rPr lang="en-US" sz="1800" b="1" dirty="0" smtClean="0"/>
              <a:t>Commonly called as </a:t>
            </a:r>
            <a:r>
              <a:rPr lang="en-US" sz="1800" b="1" dirty="0" err="1" smtClean="0"/>
              <a:t>breadmold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7" descr="Rhizopus-s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3581400"/>
            <a:ext cx="4829175" cy="2971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1.Well developed </a:t>
            </a:r>
            <a:r>
              <a:rPr lang="en-US" sz="1800" dirty="0" err="1" smtClean="0"/>
              <a:t>coenocytic</a:t>
            </a:r>
            <a:r>
              <a:rPr lang="en-US" sz="1800" dirty="0" smtClean="0"/>
              <a:t> </a:t>
            </a:r>
            <a:r>
              <a:rPr lang="en-US" sz="1800" dirty="0" err="1" smtClean="0"/>
              <a:t>mycelium.Mycelium</a:t>
            </a:r>
            <a:r>
              <a:rPr lang="en-US" sz="1800" dirty="0" smtClean="0"/>
              <a:t> is differentiated into rhizoids, </a:t>
            </a:r>
            <a:r>
              <a:rPr lang="en-US" sz="1800" dirty="0" err="1" smtClean="0"/>
              <a:t>stolons</a:t>
            </a:r>
            <a:r>
              <a:rPr lang="en-US" sz="1800" dirty="0" smtClean="0"/>
              <a:t> and </a:t>
            </a:r>
            <a:r>
              <a:rPr lang="en-US" sz="1800" dirty="0" err="1" smtClean="0"/>
              <a:t>sporangiophores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2.Rhizoids are root like structures, which are useful for anchoring the </a:t>
            </a:r>
            <a:r>
              <a:rPr lang="en-US" sz="1800" dirty="0" err="1" smtClean="0"/>
              <a:t>thallus</a:t>
            </a:r>
            <a:r>
              <a:rPr lang="en-US" sz="1800" dirty="0" smtClean="0"/>
              <a:t> into the substratum and for absorption of nutrients.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3.Stolons or runners are aerial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which grow on the surface of substratum.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4.Each </a:t>
            </a:r>
            <a:r>
              <a:rPr lang="en-US" sz="1800" dirty="0" err="1" smtClean="0"/>
              <a:t>sporangiophore</a:t>
            </a:r>
            <a:r>
              <a:rPr lang="en-US" sz="1800" dirty="0" smtClean="0"/>
              <a:t> bears a single sporangium at its tip.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5.Asexual reproduction is by non-motile </a:t>
            </a:r>
            <a:r>
              <a:rPr lang="en-US" sz="1800" dirty="0" err="1" smtClean="0"/>
              <a:t>sporangiospores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6.</a:t>
            </a:r>
            <a:r>
              <a:rPr lang="en-US" sz="1800" b="1" dirty="0" smtClean="0"/>
              <a:t>Heterothallism</a:t>
            </a:r>
            <a:r>
              <a:rPr lang="en-US" sz="1800" dirty="0" smtClean="0"/>
              <a:t> was discovered in 1904 by </a:t>
            </a:r>
            <a:r>
              <a:rPr lang="en-US" sz="1800" b="1" dirty="0" err="1" smtClean="0"/>
              <a:t>A.F.Blakeslee</a:t>
            </a:r>
            <a:r>
              <a:rPr lang="en-US" sz="1800" dirty="0" smtClean="0"/>
              <a:t>, which  is </a:t>
            </a:r>
            <a:r>
              <a:rPr lang="en-US" sz="1800" dirty="0" err="1" smtClean="0"/>
              <a:t>favoured</a:t>
            </a:r>
            <a:r>
              <a:rPr lang="en-US" sz="1800" dirty="0" smtClean="0"/>
              <a:t> by sexual </a:t>
            </a:r>
            <a:r>
              <a:rPr lang="en-US" sz="1800" dirty="0" err="1" smtClean="0"/>
              <a:t>harmones</a:t>
            </a:r>
            <a:r>
              <a:rPr lang="en-US" sz="1800" dirty="0" smtClean="0"/>
              <a:t> called </a:t>
            </a:r>
            <a:r>
              <a:rPr lang="en-US" sz="1800" b="1" dirty="0" err="1" smtClean="0"/>
              <a:t>gammones</a:t>
            </a:r>
            <a:r>
              <a:rPr lang="en-US" sz="1800" dirty="0" smtClean="0"/>
              <a:t> or </a:t>
            </a:r>
            <a:r>
              <a:rPr lang="en-US" sz="1800" b="1" dirty="0" err="1" smtClean="0"/>
              <a:t>trisporic</a:t>
            </a:r>
            <a:r>
              <a:rPr lang="en-US" sz="1800" b="1" dirty="0" smtClean="0"/>
              <a:t> acid</a:t>
            </a:r>
          </a:p>
          <a:p>
            <a:pPr algn="just"/>
            <a:endParaRPr lang="en-US" dirty="0" smtClean="0"/>
          </a:p>
        </p:txBody>
      </p:sp>
      <p:pic>
        <p:nvPicPr>
          <p:cNvPr id="5" name="Picture 6" descr="Rhizopus_Zygosp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38800" y="1371600"/>
            <a:ext cx="3505200" cy="2133600"/>
          </a:xfrm>
          <a:prstGeom prst="rect">
            <a:avLst/>
          </a:prstGeom>
          <a:noFill/>
          <a:ln/>
        </p:spPr>
      </p:pic>
      <p:sp>
        <p:nvSpPr>
          <p:cNvPr id="6" name="Rectangle 5"/>
          <p:cNvSpPr/>
          <p:nvPr/>
        </p:nvSpPr>
        <p:spPr>
          <a:xfrm>
            <a:off x="228600" y="1447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7.Sexual reproduction is by </a:t>
            </a:r>
            <a:r>
              <a:rPr lang="en-US" dirty="0" err="1" smtClean="0"/>
              <a:t>isogametangial</a:t>
            </a:r>
            <a:r>
              <a:rPr lang="en-US" dirty="0" smtClean="0"/>
              <a:t> copulation leads to formation of </a:t>
            </a:r>
            <a:r>
              <a:rPr lang="en-US" dirty="0" err="1" smtClean="0"/>
              <a:t>zygospore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Diseases: Soft rot of sweet potato, fruits and vegetables.</a:t>
            </a:r>
          </a:p>
        </p:txBody>
      </p:sp>
      <p:pic>
        <p:nvPicPr>
          <p:cNvPr id="7" name="Picture 7" descr="rhizopus_zygotes_zygospores_X_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15000" y="3733800"/>
            <a:ext cx="3124200" cy="2057400"/>
          </a:xfrm>
          <a:prstGeom prst="rect">
            <a:avLst/>
          </a:prstGeo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5562600" y="59436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                   </a:t>
            </a:r>
            <a:r>
              <a:rPr lang="en-US" b="1" dirty="0" err="1" smtClean="0">
                <a:solidFill>
                  <a:srgbClr val="FFFF00"/>
                </a:solidFill>
              </a:rPr>
              <a:t>Zygospore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l"/>
            <a:endParaRPr lang="en-US" sz="1800" dirty="0" smtClean="0"/>
          </a:p>
          <a:p>
            <a:endParaRPr lang="en-US" sz="1800" dirty="0" smtClean="0"/>
          </a:p>
          <a:p>
            <a:pPr algn="l"/>
            <a:r>
              <a:rPr lang="en-US" sz="1800" dirty="0" smtClean="0"/>
              <a:t>.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ASCOMYCOTINA :</a:t>
            </a:r>
            <a:endParaRPr lang="en-US" dirty="0" smtClean="0"/>
          </a:p>
          <a:p>
            <a:r>
              <a:rPr lang="en-US" dirty="0" err="1" smtClean="0"/>
              <a:t>Thallus</a:t>
            </a:r>
            <a:r>
              <a:rPr lang="en-US" dirty="0" smtClean="0"/>
              <a:t> is </a:t>
            </a:r>
            <a:r>
              <a:rPr lang="en-US" dirty="0" err="1" smtClean="0"/>
              <a:t>septate</a:t>
            </a:r>
            <a:r>
              <a:rPr lang="en-US" dirty="0" smtClean="0"/>
              <a:t> mycelium. Rarely unicellular. Motile spores are absent. Asexual spores are </a:t>
            </a:r>
            <a:r>
              <a:rPr lang="en-US" dirty="0" err="1" smtClean="0"/>
              <a:t>conidia.Sexual</a:t>
            </a:r>
            <a:r>
              <a:rPr lang="en-US" dirty="0" smtClean="0"/>
              <a:t> spores are </a:t>
            </a:r>
            <a:r>
              <a:rPr lang="en-US" dirty="0" err="1" smtClean="0"/>
              <a:t>ascospores</a:t>
            </a:r>
            <a:r>
              <a:rPr lang="en-US" dirty="0" smtClean="0"/>
              <a:t> produced endogenously in an </a:t>
            </a:r>
            <a:r>
              <a:rPr lang="en-US" dirty="0" err="1" smtClean="0"/>
              <a:t>ascus.Sexual</a:t>
            </a:r>
            <a:r>
              <a:rPr lang="en-US" dirty="0" smtClean="0"/>
              <a:t> reproduction mainly by </a:t>
            </a:r>
            <a:r>
              <a:rPr lang="en-US" dirty="0" err="1" smtClean="0"/>
              <a:t>gametangial</a:t>
            </a:r>
            <a:r>
              <a:rPr lang="en-US" dirty="0" smtClean="0"/>
              <a:t> contact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b="1" dirty="0" smtClean="0"/>
              <a:t>BASIDIOMYCOTINA:</a:t>
            </a:r>
            <a:endParaRPr lang="en-US" dirty="0" smtClean="0"/>
          </a:p>
          <a:p>
            <a:r>
              <a:rPr lang="en-US" dirty="0" err="1" smtClean="0"/>
              <a:t>Thallus</a:t>
            </a:r>
            <a:r>
              <a:rPr lang="en-US" dirty="0" smtClean="0"/>
              <a:t> is </a:t>
            </a:r>
            <a:r>
              <a:rPr lang="en-US" dirty="0" err="1" smtClean="0"/>
              <a:t>septate</a:t>
            </a:r>
            <a:r>
              <a:rPr lang="en-US" dirty="0" smtClean="0"/>
              <a:t> </a:t>
            </a:r>
            <a:r>
              <a:rPr lang="en-US" dirty="0" err="1" smtClean="0"/>
              <a:t>mycelium.Motile</a:t>
            </a:r>
            <a:r>
              <a:rPr lang="en-US" dirty="0" smtClean="0"/>
              <a:t> spores are </a:t>
            </a:r>
            <a:r>
              <a:rPr lang="en-US" dirty="0" err="1" smtClean="0"/>
              <a:t>absent.Clamp</a:t>
            </a:r>
            <a:r>
              <a:rPr lang="en-US" dirty="0" smtClean="0"/>
              <a:t> connections and </a:t>
            </a:r>
            <a:r>
              <a:rPr lang="en-US" dirty="0" err="1" smtClean="0"/>
              <a:t>dolipore</a:t>
            </a:r>
            <a:r>
              <a:rPr lang="en-US" dirty="0" smtClean="0"/>
              <a:t> septum are </a:t>
            </a:r>
            <a:r>
              <a:rPr lang="en-US" dirty="0" err="1" smtClean="0"/>
              <a:t>present.Sexual</a:t>
            </a:r>
            <a:r>
              <a:rPr lang="en-US" dirty="0" smtClean="0"/>
              <a:t> spores are </a:t>
            </a:r>
            <a:r>
              <a:rPr lang="en-US" dirty="0" err="1" smtClean="0"/>
              <a:t>basidiospores</a:t>
            </a:r>
            <a:r>
              <a:rPr lang="en-US" dirty="0" smtClean="0"/>
              <a:t> produced exogenously on </a:t>
            </a:r>
            <a:r>
              <a:rPr lang="en-US" dirty="0" err="1" smtClean="0"/>
              <a:t>basidium.Sexual</a:t>
            </a:r>
            <a:r>
              <a:rPr lang="en-US" dirty="0" smtClean="0"/>
              <a:t> reproduction is by </a:t>
            </a:r>
            <a:r>
              <a:rPr lang="en-US" dirty="0" err="1" smtClean="0"/>
              <a:t>spermatization</a:t>
            </a:r>
            <a:r>
              <a:rPr lang="en-US" dirty="0" smtClean="0"/>
              <a:t> and </a:t>
            </a:r>
            <a:r>
              <a:rPr lang="en-US" dirty="0" err="1" smtClean="0"/>
              <a:t>somatogamy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en-US" b="1" dirty="0" smtClean="0"/>
              <a:t>DEUTEROMYCOTINA:</a:t>
            </a:r>
            <a:endParaRPr lang="en-US" dirty="0" smtClean="0"/>
          </a:p>
          <a:p>
            <a:r>
              <a:rPr lang="en-US" dirty="0" err="1" smtClean="0"/>
              <a:t>Thallus</a:t>
            </a:r>
            <a:r>
              <a:rPr lang="en-US" dirty="0" smtClean="0"/>
              <a:t>: </a:t>
            </a:r>
            <a:r>
              <a:rPr lang="en-US" dirty="0" err="1" smtClean="0"/>
              <a:t>septate</a:t>
            </a:r>
            <a:r>
              <a:rPr lang="en-US" dirty="0" smtClean="0"/>
              <a:t> mycelium . Motile spores are absent. Sexual spores are absent. Asexual spores /conidia are present.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algn="l"/>
            <a:r>
              <a:rPr lang="en-US" sz="1800" b="1" dirty="0" smtClean="0"/>
              <a:t>SUB - DIVISION: MASTIGOMYCOTINA</a:t>
            </a:r>
          </a:p>
          <a:p>
            <a:pPr algn="l"/>
            <a:r>
              <a:rPr lang="en-US" sz="1800" b="1" dirty="0" smtClean="0"/>
              <a:t>IMPORTANT CHARACTERISTICS OF CLASS OOMYCETES</a:t>
            </a:r>
            <a:endParaRPr lang="en-US" sz="1800" dirty="0" smtClean="0"/>
          </a:p>
          <a:p>
            <a:pPr algn="l"/>
            <a:r>
              <a:rPr lang="en-US" sz="1800" dirty="0" smtClean="0"/>
              <a:t>1. Members may be aquatic or terrestrial ,saprophytes or obligate parasites.</a:t>
            </a:r>
          </a:p>
          <a:p>
            <a:pPr algn="l"/>
            <a:r>
              <a:rPr lang="en-US" sz="1800" dirty="0" smtClean="0"/>
              <a:t>2. </a:t>
            </a:r>
            <a:r>
              <a:rPr lang="en-US" sz="1800" dirty="0" err="1" smtClean="0"/>
              <a:t>Thallus</a:t>
            </a:r>
            <a:r>
              <a:rPr lang="en-US" sz="1800" dirty="0" smtClean="0"/>
              <a:t> - mostly </a:t>
            </a:r>
            <a:r>
              <a:rPr lang="en-US" sz="1800" dirty="0" err="1" smtClean="0"/>
              <a:t>eucarpic</a:t>
            </a:r>
            <a:r>
              <a:rPr lang="en-US" sz="1800" dirty="0" smtClean="0"/>
              <a:t> ,</a:t>
            </a:r>
            <a:r>
              <a:rPr lang="en-US" sz="1800" dirty="0" err="1" smtClean="0"/>
              <a:t>coenocytic</a:t>
            </a:r>
            <a:endParaRPr lang="en-US" sz="1800" dirty="0" smtClean="0"/>
          </a:p>
          <a:p>
            <a:pPr algn="l"/>
            <a:r>
              <a:rPr lang="en-US" sz="1800" dirty="0" smtClean="0"/>
              <a:t>3. Cell wall consists of cellulose.</a:t>
            </a:r>
          </a:p>
          <a:p>
            <a:pPr algn="l"/>
            <a:r>
              <a:rPr lang="en-US" sz="1800" dirty="0" smtClean="0"/>
              <a:t>4. Asexual reproduction is by zoospores produced in zoosporangia.</a:t>
            </a:r>
          </a:p>
          <a:p>
            <a:pPr algn="l"/>
            <a:r>
              <a:rPr lang="en-US" sz="1800" dirty="0" smtClean="0"/>
              <a:t>5. Sexual reproduction is </a:t>
            </a:r>
            <a:r>
              <a:rPr lang="en-US" sz="1800" dirty="0" err="1" smtClean="0"/>
              <a:t>oogamous</a:t>
            </a:r>
            <a:r>
              <a:rPr lang="en-US" sz="1800" dirty="0" smtClean="0"/>
              <a:t> type </a:t>
            </a:r>
            <a:r>
              <a:rPr lang="en-US" sz="1800" dirty="0" err="1" smtClean="0"/>
              <a:t>ie.,gametangial</a:t>
            </a:r>
            <a:r>
              <a:rPr lang="en-US" sz="1800" dirty="0" smtClean="0"/>
              <a:t> contact/</a:t>
            </a:r>
            <a:r>
              <a:rPr lang="en-US" sz="1800" dirty="0" err="1" smtClean="0"/>
              <a:t>gametangy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dirty="0" smtClean="0"/>
              <a:t>6. Zygote resulting from sexual reproduction is called </a:t>
            </a:r>
            <a:r>
              <a:rPr lang="en-US" sz="1800" dirty="0" err="1" smtClean="0"/>
              <a:t>oospore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dirty="0" smtClean="0"/>
              <a:t>7. </a:t>
            </a:r>
            <a:r>
              <a:rPr lang="en-US" sz="1800" dirty="0" err="1" smtClean="0"/>
              <a:t>Oospore</a:t>
            </a:r>
            <a:r>
              <a:rPr lang="en-US" sz="1800" dirty="0" smtClean="0"/>
              <a:t> is the sexual resting spore which is the characteristic of </a:t>
            </a:r>
            <a:r>
              <a:rPr lang="en-US" sz="1800" dirty="0" err="1" smtClean="0"/>
              <a:t>oomycetes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dirty="0" smtClean="0"/>
              <a:t>8. This zygote/ </a:t>
            </a:r>
            <a:r>
              <a:rPr lang="en-US" sz="1800" dirty="0" err="1" smtClean="0"/>
              <a:t>oospore</a:t>
            </a:r>
            <a:r>
              <a:rPr lang="en-US" sz="1800" dirty="0" smtClean="0"/>
              <a:t> is diploid</a:t>
            </a:r>
          </a:p>
          <a:p>
            <a:pPr algn="l"/>
            <a:r>
              <a:rPr lang="en-US" sz="1800" dirty="0" smtClean="0"/>
              <a:t>9. Meiosis occurs in </a:t>
            </a:r>
            <a:r>
              <a:rPr lang="en-US" sz="1800" b="1" dirty="0" err="1" smtClean="0">
                <a:solidFill>
                  <a:srgbClr val="FFFF00"/>
                </a:solidFill>
              </a:rPr>
              <a:t>gametangia</a:t>
            </a:r>
            <a:r>
              <a:rPr lang="en-US" sz="1800" dirty="0" smtClean="0"/>
              <a:t> instead of zygote.</a:t>
            </a:r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               IMPORTANT CHARACTERISTICS ORDER PERONOSPORALES: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1.Many species are destructive pathogens causing very serious diseases in some important crop plants.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</a:t>
            </a:r>
            <a:r>
              <a:rPr lang="en-US" sz="1800" b="1" dirty="0" smtClean="0"/>
              <a:t>.</a:t>
            </a:r>
            <a:r>
              <a:rPr lang="en-US" sz="1800" dirty="0" smtClean="0"/>
              <a:t>Members are mostly terrestrial.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3.Mycelium is </a:t>
            </a:r>
            <a:r>
              <a:rPr lang="en-US" sz="1800" dirty="0" err="1" smtClean="0"/>
              <a:t>coenocytic</a:t>
            </a:r>
            <a:r>
              <a:rPr lang="en-US" sz="1800" dirty="0" smtClean="0"/>
              <a:t>, produce inter and intra cellular </a:t>
            </a:r>
            <a:r>
              <a:rPr lang="en-US" sz="1800" dirty="0" err="1" smtClean="0"/>
              <a:t>hyphae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4.Sporangia are produced on well developed, distinct 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5.Sporangiophores may be indeterminate / indefinite type or determinate/definite type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6.Zoospores are </a:t>
            </a:r>
            <a:r>
              <a:rPr lang="en-US" sz="1800" dirty="0" err="1" smtClean="0"/>
              <a:t>monomorphic</a:t>
            </a:r>
            <a:r>
              <a:rPr lang="en-US" sz="1800" dirty="0" smtClean="0"/>
              <a:t> (producing morphologically one type of zoospores i.e., </a:t>
            </a:r>
            <a:r>
              <a:rPr lang="en-US" sz="1800" b="1" dirty="0" err="1" smtClean="0">
                <a:solidFill>
                  <a:srgbClr val="FFFF00"/>
                </a:solidFill>
              </a:rPr>
              <a:t>reniform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smtClean="0"/>
              <a:t>zoospores</a:t>
            </a:r>
            <a:r>
              <a:rPr lang="en-US" sz="1800" dirty="0" smtClean="0"/>
              <a:t> and </a:t>
            </a:r>
            <a:r>
              <a:rPr lang="en-US" sz="1800" dirty="0" err="1" smtClean="0"/>
              <a:t>monoplanetic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7.Zoospores are </a:t>
            </a:r>
            <a:r>
              <a:rPr lang="en-US" sz="1800" dirty="0" err="1" smtClean="0"/>
              <a:t>reniform</a:t>
            </a:r>
            <a:r>
              <a:rPr lang="en-US" sz="1800" dirty="0" smtClean="0"/>
              <a:t> and biflagellate. 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8.Oogonium produces a single </a:t>
            </a:r>
            <a:r>
              <a:rPr lang="en-US" sz="1800" dirty="0" err="1" smtClean="0"/>
              <a:t>oosphere</a:t>
            </a:r>
            <a:r>
              <a:rPr lang="en-US" sz="1800" dirty="0" smtClean="0"/>
              <a:t> / egg surrounded by conspicuous </a:t>
            </a:r>
            <a:r>
              <a:rPr lang="en-US" sz="1800" dirty="0" err="1" smtClean="0"/>
              <a:t>periplasm</a:t>
            </a:r>
            <a:r>
              <a:rPr lang="en-US" sz="1800" dirty="0" smtClean="0"/>
              <a:t> except in Family: </a:t>
            </a:r>
            <a:r>
              <a:rPr lang="en-US" sz="1800" dirty="0" err="1" smtClean="0"/>
              <a:t>Pythiaceae</a:t>
            </a:r>
            <a:r>
              <a:rPr lang="en-US" sz="1800" dirty="0" smtClean="0"/>
              <a:t> in which </a:t>
            </a:r>
            <a:r>
              <a:rPr lang="en-US" sz="1800" dirty="0" err="1" smtClean="0"/>
              <a:t>periplasm</a:t>
            </a:r>
            <a:r>
              <a:rPr lang="en-US" sz="1800" dirty="0" smtClean="0"/>
              <a:t> is inconspicuous.</a:t>
            </a:r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86800" cy="6400800"/>
          </a:xfrm>
        </p:spPr>
        <p:txBody>
          <a:bodyPr/>
          <a:lstStyle/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ORDER PERONOSPORALES :</a:t>
            </a:r>
            <a:endParaRPr lang="en-US" sz="1800" dirty="0" smtClean="0"/>
          </a:p>
          <a:p>
            <a:pPr algn="l"/>
            <a:r>
              <a:rPr lang="en-US" sz="1800" b="1" dirty="0" smtClean="0"/>
              <a:t>Families: </a:t>
            </a:r>
            <a:r>
              <a:rPr lang="en-US" sz="1800" dirty="0" smtClean="0"/>
              <a:t>1.Pythiaceae 2.Albuginaceae 3.Peronosporaceae</a:t>
            </a:r>
          </a:p>
          <a:p>
            <a:pPr algn="l"/>
            <a:r>
              <a:rPr lang="en-US" sz="1800" dirty="0" smtClean="0"/>
              <a:t>These three families are distinguished based on characteristics of 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 and sporangia.</a:t>
            </a:r>
            <a:endParaRPr lang="en-US" sz="1800" b="1" dirty="0" smtClean="0"/>
          </a:p>
          <a:p>
            <a:pPr algn="l"/>
            <a:r>
              <a:rPr lang="en-US" sz="1800" b="1" dirty="0" smtClean="0"/>
              <a:t>IMPORTANT CHARACTERISTICS OF FAMILY </a:t>
            </a:r>
            <a:r>
              <a:rPr lang="en-US" sz="2400" b="1" dirty="0" smtClean="0"/>
              <a:t>1</a:t>
            </a:r>
            <a:r>
              <a:rPr lang="en-US" sz="1800" b="1" dirty="0" smtClean="0"/>
              <a:t>. PYTHIACEAE:</a:t>
            </a:r>
            <a:endParaRPr lang="en-US" sz="1800" dirty="0" smtClean="0"/>
          </a:p>
          <a:p>
            <a:pPr algn="l"/>
            <a:r>
              <a:rPr lang="en-US" sz="1800" dirty="0" smtClean="0"/>
              <a:t>1.Species may be saprophytes or facultative </a:t>
            </a:r>
            <a:r>
              <a:rPr lang="en-US" sz="1800" dirty="0" err="1" smtClean="0"/>
              <a:t>parasites.Commonly</a:t>
            </a:r>
            <a:r>
              <a:rPr lang="en-US" sz="1800" dirty="0" smtClean="0"/>
              <a:t> called </a:t>
            </a:r>
            <a:r>
              <a:rPr lang="en-US" sz="1800" dirty="0" smtClean="0">
                <a:solidFill>
                  <a:srgbClr val="FFFF00"/>
                </a:solidFill>
              </a:rPr>
              <a:t>water molds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2.May be inter or intra cellular mycelium.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3.Sporangiophores generally not distinguished from somatic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unless sporangia are present.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4.Sporangiophores are indefinite or indeterminate type 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5</a:t>
            </a:r>
            <a:r>
              <a:rPr lang="en-US" sz="1800" b="1" dirty="0" smtClean="0"/>
              <a:t>.</a:t>
            </a:r>
            <a:r>
              <a:rPr lang="en-US" sz="1800" dirty="0" smtClean="0"/>
              <a:t>In </a:t>
            </a:r>
            <a:r>
              <a:rPr lang="en-US" sz="1800" dirty="0" err="1" smtClean="0"/>
              <a:t>oogonium</a:t>
            </a:r>
            <a:r>
              <a:rPr lang="en-US" sz="1800" dirty="0" smtClean="0"/>
              <a:t> ,</a:t>
            </a:r>
            <a:r>
              <a:rPr lang="en-US" sz="1800" dirty="0" err="1" smtClean="0"/>
              <a:t>Periplasm</a:t>
            </a:r>
            <a:r>
              <a:rPr lang="en-US" sz="1800" dirty="0" smtClean="0"/>
              <a:t> is inconspicuous (not visible).</a:t>
            </a:r>
          </a:p>
          <a:p>
            <a:pPr algn="l"/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Pythium</a:t>
            </a:r>
            <a:r>
              <a:rPr lang="en-US" sz="1800" i="1" dirty="0" smtClean="0"/>
              <a:t> </a:t>
            </a:r>
            <a:r>
              <a:rPr lang="en-US" sz="1800" dirty="0" smtClean="0"/>
              <a:t>and </a:t>
            </a:r>
            <a:r>
              <a:rPr lang="en-US" sz="1800" i="1" dirty="0" err="1" smtClean="0"/>
              <a:t>Phytophthora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610600" cy="6400800"/>
          </a:xfrm>
        </p:spPr>
        <p:txBody>
          <a:bodyPr/>
          <a:lstStyle/>
          <a:p>
            <a:pPr algn="l"/>
            <a:r>
              <a:rPr lang="en-US" sz="2800" b="1" dirty="0" smtClean="0"/>
              <a:t>2 </a:t>
            </a:r>
            <a:r>
              <a:rPr lang="en-US" sz="1800" b="1" dirty="0" smtClean="0"/>
              <a:t>FAMILY ALBUGINACEAE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1.Members are obligate parasites.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2.Mycelium is intercellular.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3.Sporangiophores are short, </a:t>
            </a:r>
            <a:r>
              <a:rPr lang="en-US" sz="1800" dirty="0" err="1" smtClean="0"/>
              <a:t>unbranched</a:t>
            </a:r>
            <a:r>
              <a:rPr lang="en-US" sz="1800" dirty="0" smtClean="0"/>
              <a:t>, club shape and indeterminate type.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4.Each </a:t>
            </a:r>
            <a:r>
              <a:rPr lang="en-US" sz="1800" dirty="0" err="1" smtClean="0"/>
              <a:t>sporangiophore</a:t>
            </a:r>
            <a:r>
              <a:rPr lang="en-US" sz="1800" dirty="0" smtClean="0"/>
              <a:t> gives rise to several </a:t>
            </a:r>
            <a:r>
              <a:rPr lang="en-US" sz="1800" dirty="0" err="1" smtClean="0"/>
              <a:t>aporangia</a:t>
            </a:r>
            <a:r>
              <a:rPr lang="en-US" sz="1800" dirty="0" smtClean="0"/>
              <a:t> which are produced in  </a:t>
            </a:r>
            <a:r>
              <a:rPr lang="en-US" sz="1800" dirty="0" err="1" smtClean="0"/>
              <a:t>basipetal</a:t>
            </a:r>
            <a:r>
              <a:rPr lang="en-US" sz="1800" dirty="0" smtClean="0"/>
              <a:t> manner 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5.Sporangia are </a:t>
            </a:r>
            <a:r>
              <a:rPr lang="en-US" sz="1800" dirty="0" err="1" smtClean="0"/>
              <a:t>globose</a:t>
            </a:r>
            <a:r>
              <a:rPr lang="en-US" sz="1800" dirty="0" smtClean="0"/>
              <a:t> and are connected by </a:t>
            </a:r>
            <a:r>
              <a:rPr lang="en-US" sz="1800" b="1" dirty="0" smtClean="0"/>
              <a:t>isthmus</a:t>
            </a:r>
            <a:r>
              <a:rPr lang="en-US" sz="1800" dirty="0" smtClean="0"/>
              <a:t> or </a:t>
            </a:r>
            <a:r>
              <a:rPr lang="en-US" sz="1800" b="1" dirty="0" err="1" smtClean="0"/>
              <a:t>disjunctor</a:t>
            </a:r>
            <a:r>
              <a:rPr lang="en-US" sz="1800" b="1" dirty="0" smtClean="0"/>
              <a:t> cell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6.Periplasm is conspicuous.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7.Single genus under the family i.e</a:t>
            </a:r>
            <a:r>
              <a:rPr lang="en-US" sz="1800" i="1" dirty="0" smtClean="0"/>
              <a:t>., </a:t>
            </a:r>
            <a:r>
              <a:rPr lang="en-US" sz="1800" i="1" dirty="0" err="1" smtClean="0"/>
              <a:t>Albugo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FAMILY:3.PERONOSPORACEAE</a:t>
            </a:r>
            <a:endParaRPr lang="en-US" sz="1800" dirty="0" smtClean="0"/>
          </a:p>
          <a:p>
            <a:pPr algn="l"/>
            <a:r>
              <a:rPr lang="en-US" sz="1800" dirty="0" smtClean="0"/>
              <a:t>1. All the members are obligate parasites of plants causing diseases called </a:t>
            </a:r>
            <a:r>
              <a:rPr lang="en-US" sz="1800" dirty="0" smtClean="0">
                <a:solidFill>
                  <a:srgbClr val="FFFF00"/>
                </a:solidFill>
              </a:rPr>
              <a:t>downy mildews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2. Mycelium is </a:t>
            </a:r>
            <a:r>
              <a:rPr lang="en-US" sz="1800" dirty="0" err="1" smtClean="0"/>
              <a:t>coenocytic</a:t>
            </a:r>
            <a:r>
              <a:rPr lang="en-US" sz="1800" dirty="0" smtClean="0"/>
              <a:t> and intercellular.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3.Sporangiophores are well developed, specialized , characteristically branched and determinate type.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4.Sporangia deciduous, may be </a:t>
            </a:r>
            <a:r>
              <a:rPr lang="en-US" sz="1800" dirty="0" err="1" smtClean="0"/>
              <a:t>papillate</a:t>
            </a:r>
            <a:r>
              <a:rPr lang="en-US" sz="1800" dirty="0" smtClean="0"/>
              <a:t> or may not be </a:t>
            </a:r>
            <a:r>
              <a:rPr lang="en-US" sz="1800" dirty="0" err="1" smtClean="0"/>
              <a:t>papillate</a:t>
            </a:r>
            <a:r>
              <a:rPr lang="en-US" sz="1800" dirty="0" smtClean="0"/>
              <a:t>. In most genera, sporangia germinate by zoospore. However, in some species they germinate by germ tube and function as conidia.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5.Oospores may be </a:t>
            </a:r>
            <a:r>
              <a:rPr lang="en-US" sz="1800" dirty="0" err="1" smtClean="0"/>
              <a:t>plerotic</a:t>
            </a:r>
            <a:r>
              <a:rPr lang="en-US" sz="1800" dirty="0" smtClean="0"/>
              <a:t> or </a:t>
            </a:r>
            <a:r>
              <a:rPr lang="en-US" sz="1800" dirty="0" err="1" smtClean="0"/>
              <a:t>aplerotic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6.Periplasm conspicuous.</a:t>
            </a:r>
          </a:p>
          <a:p>
            <a:pPr algn="l"/>
            <a:r>
              <a:rPr lang="en-US" sz="1800" dirty="0" err="1" smtClean="0"/>
              <a:t>Eg:</a:t>
            </a:r>
            <a:r>
              <a:rPr lang="en-US" sz="1800" i="1" dirty="0" err="1" smtClean="0"/>
              <a:t>Sclerospora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Peranospora</a:t>
            </a:r>
            <a:endParaRPr lang="en-US" sz="1800" i="1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248400"/>
          </a:xfrm>
        </p:spPr>
        <p:txBody>
          <a:bodyPr/>
          <a:lstStyle/>
          <a:p>
            <a:pPr algn="l"/>
            <a:r>
              <a:rPr lang="en-US" sz="1800" dirty="0" smtClean="0"/>
              <a:t>The members are further divided into different genera and distinguished</a:t>
            </a:r>
          </a:p>
          <a:p>
            <a:pPr algn="l"/>
            <a:r>
              <a:rPr lang="en-US" sz="1800" dirty="0" smtClean="0"/>
              <a:t>based on two characteristics viz.,</a:t>
            </a:r>
            <a:r>
              <a:rPr lang="en-US" sz="1800" b="1" dirty="0" smtClean="0"/>
              <a:t> 1. morphology of </a:t>
            </a:r>
            <a:r>
              <a:rPr lang="en-US" sz="1800" b="1" dirty="0" err="1" smtClean="0"/>
              <a:t>sporangiophore</a:t>
            </a:r>
            <a:endParaRPr lang="en-US" sz="1800" dirty="0" smtClean="0"/>
          </a:p>
          <a:p>
            <a:pPr algn="l"/>
            <a:r>
              <a:rPr lang="en-US" sz="1800" b="1" dirty="0" smtClean="0"/>
              <a:t>( branching pattern) 2. method of germination of sporangia.</a:t>
            </a:r>
          </a:p>
          <a:p>
            <a:pPr algn="l"/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Peronospora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Pseudoperonospora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Peronosclerospora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Sclerospora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Plasmopara</a:t>
            </a:r>
            <a:r>
              <a:rPr lang="en-US" sz="1800" i="1" dirty="0" smtClean="0"/>
              <a:t>, </a:t>
            </a:r>
            <a:r>
              <a:rPr lang="en-US" sz="1800" i="1" smtClean="0"/>
              <a:t>Bremia.</a:t>
            </a:r>
            <a:endParaRPr lang="en-US" sz="1800" i="1" dirty="0" smtClean="0"/>
          </a:p>
          <a:p>
            <a:pPr algn="l"/>
            <a:r>
              <a:rPr lang="en-US" sz="1800" b="1" dirty="0" smtClean="0"/>
              <a:t>DISTINGUISHING CHARACTERISTICS OF DOWNY MILDEW GENERA:</a:t>
            </a:r>
            <a:endParaRPr lang="en-US" sz="1800" dirty="0" smtClean="0"/>
          </a:p>
          <a:p>
            <a:pPr algn="l"/>
            <a:r>
              <a:rPr lang="en-US" sz="1800" b="1" i="1" dirty="0" smtClean="0"/>
              <a:t>PERONOSPORA: 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 are dichotomously branched 2-7 times at acute angles and tips of branches are curved and pointed bearing sporangia on </a:t>
            </a:r>
            <a:r>
              <a:rPr lang="en-US" sz="1800" dirty="0" err="1" smtClean="0"/>
              <a:t>sterigmata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Sporangia are hyaline ,ovoid ,non-</a:t>
            </a:r>
            <a:r>
              <a:rPr lang="en-US" sz="1800" dirty="0" err="1" smtClean="0"/>
              <a:t>papillate</a:t>
            </a:r>
            <a:r>
              <a:rPr lang="en-US" sz="1800" dirty="0" smtClean="0"/>
              <a:t> and always germinate by germ tube. </a:t>
            </a:r>
            <a:r>
              <a:rPr lang="en-US" sz="1800" dirty="0" err="1" smtClean="0"/>
              <a:t>i.e.,sporangia</a:t>
            </a:r>
            <a:r>
              <a:rPr lang="en-US" sz="1800" dirty="0" smtClean="0"/>
              <a:t> behave like conidia.</a:t>
            </a:r>
          </a:p>
          <a:p>
            <a:pPr algn="l"/>
            <a:r>
              <a:rPr lang="en-US" sz="1800" dirty="0" smtClean="0"/>
              <a:t>    </a:t>
            </a:r>
            <a:r>
              <a:rPr lang="en-US" sz="1800" dirty="0" err="1" smtClean="0"/>
              <a:t>Eg;</a:t>
            </a:r>
            <a:r>
              <a:rPr lang="en-US" sz="1800" i="1" dirty="0" err="1" smtClean="0"/>
              <a:t>Peronospora</a:t>
            </a:r>
            <a:r>
              <a:rPr lang="en-US" sz="1800" i="1" dirty="0" smtClean="0"/>
              <a:t> destructor-downy mildew of onion.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800600" y="3962400"/>
            <a:ext cx="3962400" cy="2667000"/>
            <a:chOff x="3264" y="729"/>
            <a:chExt cx="1440" cy="1119"/>
          </a:xfrm>
        </p:grpSpPr>
        <p:pic>
          <p:nvPicPr>
            <p:cNvPr id="8" name="Picture 3" descr="Peronospor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64" y="768"/>
              <a:ext cx="1440" cy="1080"/>
            </a:xfrm>
            <a:prstGeom prst="rect">
              <a:avLst/>
            </a:prstGeom>
            <a:noFill/>
          </p:spPr>
        </p:pic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552" y="729"/>
              <a:ext cx="56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Peronospora</a:t>
              </a:r>
              <a:endPara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algn="l"/>
            <a:r>
              <a:rPr lang="en-US" sz="1800" b="1" i="1" dirty="0" err="1" smtClean="0"/>
              <a:t>PSEUDOPERONOSPORA: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 are branched at acute angles with </a:t>
            </a:r>
            <a:r>
              <a:rPr lang="en-US" sz="1800" dirty="0" err="1" smtClean="0"/>
              <a:t>curved,blunt</a:t>
            </a:r>
            <a:r>
              <a:rPr lang="en-US" sz="1800" dirty="0" smtClean="0"/>
              <a:t> </a:t>
            </a:r>
            <a:r>
              <a:rPr lang="en-US" sz="1800" dirty="0" err="1" smtClean="0"/>
              <a:t>tips,bearing</a:t>
            </a:r>
            <a:r>
              <a:rPr lang="en-US" sz="1800" dirty="0" smtClean="0"/>
              <a:t> sporangia on </a:t>
            </a:r>
            <a:r>
              <a:rPr lang="en-US" sz="1800" dirty="0" err="1" smtClean="0"/>
              <a:t>sterigmata.Sterigmata</a:t>
            </a:r>
            <a:r>
              <a:rPr lang="en-US" sz="1800" dirty="0" smtClean="0"/>
              <a:t> are unequal ( 1 big and 1 small ).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Sporangia are </a:t>
            </a:r>
            <a:r>
              <a:rPr lang="en-US" sz="1800" dirty="0" err="1" smtClean="0"/>
              <a:t>greyish,ovoid,papillate</a:t>
            </a:r>
            <a:r>
              <a:rPr lang="en-US" sz="1800" dirty="0" smtClean="0"/>
              <a:t> and germinate by zoospores.</a:t>
            </a:r>
          </a:p>
          <a:p>
            <a:pPr algn="l"/>
            <a:r>
              <a:rPr lang="en-US" sz="1800" dirty="0" err="1" smtClean="0"/>
              <a:t>Eg.</a:t>
            </a:r>
            <a:r>
              <a:rPr lang="en-US" sz="1800" i="1" dirty="0" err="1" smtClean="0"/>
              <a:t>Pseudoperonospora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cubensis</a:t>
            </a:r>
            <a:r>
              <a:rPr lang="en-US" sz="1800" i="1" dirty="0" smtClean="0"/>
              <a:t> -downy mildew of cucurbits</a:t>
            </a:r>
          </a:p>
          <a:p>
            <a:pPr algn="l"/>
            <a:endParaRPr lang="en-US" sz="1800" b="1" i="1" dirty="0" smtClean="0"/>
          </a:p>
          <a:p>
            <a:pPr algn="l"/>
            <a:r>
              <a:rPr lang="en-US" sz="1800" b="1" i="1" dirty="0" err="1" smtClean="0"/>
              <a:t>PERONOSCLEROSPORA:</a:t>
            </a:r>
            <a:r>
              <a:rPr lang="en-US" sz="1800" dirty="0" err="1" smtClean="0"/>
              <a:t>Sporangiophores</a:t>
            </a:r>
            <a:r>
              <a:rPr lang="en-US" sz="1800" dirty="0" smtClean="0"/>
              <a:t> are </a:t>
            </a:r>
            <a:r>
              <a:rPr lang="en-US" sz="1800" dirty="0" err="1" smtClean="0"/>
              <a:t>erect,short,stout,widening</a:t>
            </a:r>
            <a:r>
              <a:rPr lang="en-US" sz="1800" dirty="0" smtClean="0"/>
              <a:t> towards upper </a:t>
            </a:r>
            <a:r>
              <a:rPr lang="en-US" sz="1800" dirty="0" err="1" smtClean="0"/>
              <a:t>portion,dichotomously</a:t>
            </a:r>
            <a:r>
              <a:rPr lang="en-US" sz="1800" dirty="0" smtClean="0"/>
              <a:t> branched 2 -5 times at apex bearing sporangia on </a:t>
            </a:r>
            <a:r>
              <a:rPr lang="en-US" sz="1800" dirty="0" err="1" smtClean="0"/>
              <a:t>sterigmata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Sporangia are </a:t>
            </a:r>
            <a:r>
              <a:rPr lang="en-US" sz="1800" dirty="0" err="1" smtClean="0"/>
              <a:t>hyaline,elliptical</a:t>
            </a:r>
            <a:r>
              <a:rPr lang="en-US" sz="1800" dirty="0" smtClean="0"/>
              <a:t> or </a:t>
            </a:r>
            <a:r>
              <a:rPr lang="en-US" sz="1800" dirty="0" err="1" smtClean="0"/>
              <a:t>ovoid,thin</a:t>
            </a:r>
            <a:r>
              <a:rPr lang="en-US" sz="1800" dirty="0" smtClean="0"/>
              <a:t> walled, non-</a:t>
            </a:r>
            <a:r>
              <a:rPr lang="en-US" sz="1800" dirty="0" err="1" smtClean="0"/>
              <a:t>papillate</a:t>
            </a:r>
            <a:r>
              <a:rPr lang="en-US" sz="1800" dirty="0" smtClean="0"/>
              <a:t> and germinate by germ tube like </a:t>
            </a:r>
            <a:r>
              <a:rPr lang="en-US" sz="1800" i="1" dirty="0" err="1" smtClean="0"/>
              <a:t>Peronospora</a:t>
            </a:r>
            <a:r>
              <a:rPr lang="en-US" sz="1800" i="1" dirty="0" smtClean="0"/>
              <a:t>. </a:t>
            </a:r>
            <a:r>
              <a:rPr lang="en-US" sz="1800" dirty="0" err="1" smtClean="0"/>
              <a:t>Oospore</a:t>
            </a:r>
            <a:r>
              <a:rPr lang="en-US" sz="1800" dirty="0" smtClean="0"/>
              <a:t> is </a:t>
            </a:r>
            <a:r>
              <a:rPr lang="en-US" sz="1800" dirty="0" err="1" smtClean="0"/>
              <a:t>plerotic</a:t>
            </a:r>
            <a:r>
              <a:rPr lang="en-US" sz="1800" dirty="0" smtClean="0"/>
              <a:t> type like </a:t>
            </a:r>
            <a:r>
              <a:rPr lang="en-US" sz="1800" i="1" dirty="0" err="1" smtClean="0"/>
              <a:t>Sclerospora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/>
            <a:r>
              <a:rPr lang="en-US" sz="1800" dirty="0" err="1" smtClean="0"/>
              <a:t>Eg.</a:t>
            </a:r>
            <a:r>
              <a:rPr lang="en-US" sz="1800" i="1" dirty="0" err="1" smtClean="0"/>
              <a:t>Peronosclerospora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sorghi</a:t>
            </a:r>
            <a:r>
              <a:rPr lang="en-US" sz="1800" i="1" dirty="0" smtClean="0"/>
              <a:t>-</a:t>
            </a:r>
            <a:r>
              <a:rPr lang="en-US" sz="1800" dirty="0" smtClean="0"/>
              <a:t>downy mildew of </a:t>
            </a:r>
            <a:r>
              <a:rPr lang="en-US" sz="1800" dirty="0" err="1" smtClean="0"/>
              <a:t>jowar</a:t>
            </a:r>
            <a:endParaRPr lang="en-US" sz="1800" dirty="0" smtClean="0"/>
          </a:p>
          <a:p>
            <a:pPr algn="l"/>
            <a:r>
              <a:rPr lang="en-US" sz="1800" i="1" dirty="0" err="1" smtClean="0"/>
              <a:t>P.philippinensis</a:t>
            </a:r>
            <a:r>
              <a:rPr lang="en-US" sz="1800" i="1" dirty="0" smtClean="0"/>
              <a:t>-downy mildew of maize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1074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26</cp:revision>
  <dcterms:created xsi:type="dcterms:W3CDTF">2006-08-16T00:00:00Z</dcterms:created>
  <dcterms:modified xsi:type="dcterms:W3CDTF">2023-07-07T02:38:59Z</dcterms:modified>
</cp:coreProperties>
</file>