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75" r:id="rId5"/>
    <p:sldId id="273" r:id="rId6"/>
    <p:sldId id="274" r:id="rId7"/>
    <p:sldId id="257" r:id="rId8"/>
    <p:sldId id="260" r:id="rId9"/>
    <p:sldId id="258" r:id="rId10"/>
    <p:sldId id="276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80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2A3-311D-4080-83FE-EFBE4526D890}" type="datetimeFigureOut">
              <a:rPr lang="en-US" smtClean="0"/>
              <a:pPr/>
              <a:t>2/3/2019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C69-D31A-4641-A68D-D7303BD8D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2A3-311D-4080-83FE-EFBE4526D890}" type="datetimeFigureOut">
              <a:rPr lang="en-US" smtClean="0"/>
              <a:pPr/>
              <a:t>2/3/2019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C69-D31A-4641-A68D-D7303BD8D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2A3-311D-4080-83FE-EFBE4526D890}" type="datetimeFigureOut">
              <a:rPr lang="en-US" smtClean="0"/>
              <a:pPr/>
              <a:t>2/3/2019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C69-D31A-4641-A68D-D7303BD8D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2A3-311D-4080-83FE-EFBE4526D890}" type="datetimeFigureOut">
              <a:rPr lang="en-US" smtClean="0"/>
              <a:pPr/>
              <a:t>2/3/2019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C69-D31A-4641-A68D-D7303BD8D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2A3-311D-4080-83FE-EFBE4526D890}" type="datetimeFigureOut">
              <a:rPr lang="en-US" smtClean="0"/>
              <a:pPr/>
              <a:t>2/3/2019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C69-D31A-4641-A68D-D7303BD8D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2A3-311D-4080-83FE-EFBE4526D890}" type="datetimeFigureOut">
              <a:rPr lang="en-US" smtClean="0"/>
              <a:pPr/>
              <a:t>2/3/2019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C69-D31A-4641-A68D-D7303BD8D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2A3-311D-4080-83FE-EFBE4526D890}" type="datetimeFigureOut">
              <a:rPr lang="en-US" smtClean="0"/>
              <a:pPr/>
              <a:t>2/3/2019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C69-D31A-4641-A68D-D7303BD8D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2A3-311D-4080-83FE-EFBE4526D890}" type="datetimeFigureOut">
              <a:rPr lang="en-US" smtClean="0"/>
              <a:pPr/>
              <a:t>2/3/2019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C69-D31A-4641-A68D-D7303BD8D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2A3-311D-4080-83FE-EFBE4526D890}" type="datetimeFigureOut">
              <a:rPr lang="en-US" smtClean="0"/>
              <a:pPr/>
              <a:t>2/3/2019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C69-D31A-4641-A68D-D7303BD8D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2A3-311D-4080-83FE-EFBE4526D890}" type="datetimeFigureOut">
              <a:rPr lang="en-US" smtClean="0"/>
              <a:pPr/>
              <a:t>2/3/2019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C69-D31A-4641-A68D-D7303BD8D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2A3-311D-4080-83FE-EFBE4526D890}" type="datetimeFigureOut">
              <a:rPr lang="en-US" smtClean="0"/>
              <a:pPr/>
              <a:t>2/3/2019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C69-D31A-4641-A68D-D7303BD8D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72A3-311D-4080-83FE-EFBE4526D890}" type="datetimeFigureOut">
              <a:rPr lang="en-US" smtClean="0"/>
              <a:pPr/>
              <a:t>2/3/2019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B2C69-D31A-4641-A68D-D7303BD8D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Image result for bajra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3151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Related image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8" y="4643422"/>
              <a:ext cx="3428992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Image result for bajr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8" y="0"/>
              <a:ext cx="3428992" cy="4643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CCCC00"/>
          </a:solidFill>
        </p:spPr>
        <p:txBody>
          <a:bodyPr>
            <a:normAutofit fontScale="90000"/>
          </a:bodyPr>
          <a:lstStyle/>
          <a:p>
            <a:r>
              <a:rPr lang="en-IN" sz="3600" b="1" dirty="0" smtClean="0">
                <a:solidFill>
                  <a:srgbClr val="002060"/>
                </a:solidFill>
                <a:latin typeface="Baskerville Old Face" pitchFamily="18" charset="0"/>
              </a:rPr>
              <a:t>DISEASES </a:t>
            </a:r>
            <a:r>
              <a:rPr lang="en-IN" sz="3600" b="1" dirty="0">
                <a:solidFill>
                  <a:srgbClr val="002060"/>
                </a:solidFill>
                <a:latin typeface="Baskerville Old Face" pitchFamily="18" charset="0"/>
              </a:rPr>
              <a:t>OF BAJRA OR PEARL MILLET </a:t>
            </a:r>
            <a:r>
              <a:rPr lang="en-IN" sz="3600" b="1" i="1" dirty="0">
                <a:solidFill>
                  <a:srgbClr val="002060"/>
                </a:solidFill>
                <a:latin typeface="Baskerville Old Face" pitchFamily="18" charset="0"/>
              </a:rPr>
              <a:t>(PENNISETUM TYPHOIDES</a:t>
            </a:r>
            <a:r>
              <a:rPr lang="en-IN" b="1" i="1" dirty="0">
                <a:solidFill>
                  <a:srgbClr val="002060"/>
                </a:solidFill>
              </a:rPr>
              <a:t>)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I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DFCM</a:t>
            </a:r>
          </a:p>
          <a:p>
            <a:r>
              <a:rPr lang="en-I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CREDIT HOUR:2+1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PATHOGEN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 result for bajra rust causal organis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370524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36" cy="555468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IN" sz="3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FAVOURABLE CONDITIONS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Formation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sporangiophores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sporangia is favoured by very high humidity (90 per cent), presence of water on the leaves and low temperature of 15-25OC.</a:t>
            </a:r>
          </a:p>
          <a:p>
            <a:pPr algn="just">
              <a:buNone/>
            </a:pPr>
            <a:r>
              <a:rPr lang="en-IN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Selection of seed from healthy crop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Collect diseased plants, especially before oospores are formed, and burn them.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Summer deep ploughing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Rogue out infected plants.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Prolonged crop rotation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Grow resistant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varities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like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WCC 75, PHB 10, ICMH 451 ICTP 8203,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Mallikarjuna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HB-1, HB 5 and PHB 14.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Grow tolerant varieties like MBH 118, CM 46,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Balaji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composite,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Nagarjuna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composite,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Visakha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composite, New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vijaya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composite, RBS 2, etc.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Treat the seeds with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Metalaxyl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(Apron 35SD)@6g/kg or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Thiram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or Captan@4g/kg.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Spray Mancozeb@0.25% or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Metalaxyl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Ridomil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MZ)@0.2% starting from 30 days after sowing in the field.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MAJOR DISEASES OF BAJRA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65760">
                <a:tc gridSpan="2"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rgbClr val="CC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FUNGAL</a:t>
                      </a:r>
                      <a:r>
                        <a:rPr lang="en-IN" b="1" baseline="0" dirty="0" smtClean="0">
                          <a:solidFill>
                            <a:srgbClr val="CC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DISEASES</a:t>
                      </a:r>
                      <a:endParaRPr lang="en-IN" b="1" dirty="0">
                        <a:solidFill>
                          <a:srgbClr val="CC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ERGOT OR SUGARY DISEASE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Claviceps</a:t>
                      </a:r>
                      <a:r>
                        <a:rPr lang="en-IN" sz="1800" b="1" i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fusiformis</a:t>
                      </a:r>
                      <a:r>
                        <a:rPr lang="en-IN" sz="1800" b="1" i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or C. </a:t>
                      </a:r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microcephala</a:t>
                      </a:r>
                      <a:endParaRPr lang="en-IN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DOWNY MILDEW OR GREEN EAR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Sclerospora</a:t>
                      </a:r>
                      <a:r>
                        <a:rPr lang="en-IN" sz="1800" b="1" i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graminicola</a:t>
                      </a:r>
                      <a:endParaRPr lang="en-IN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RUST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Puccinia</a:t>
                      </a:r>
                      <a:r>
                        <a:rPr lang="en-IN" sz="1800" b="1" i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penniseti</a:t>
                      </a:r>
                      <a:endParaRPr lang="en-IN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SMUT</a:t>
                      </a:r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Tolyposporium</a:t>
                      </a:r>
                      <a:r>
                        <a:rPr lang="en-IN" sz="1800" b="1" i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penicillariae</a:t>
                      </a:r>
                      <a:endParaRPr lang="en-IN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 gridSpan="2">
                  <a:txBody>
                    <a:bodyPr/>
                    <a:lstStyle/>
                    <a:p>
                      <a:endParaRPr lang="en-IN" sz="18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800" b="1" u="none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MINOR DISEASES</a:t>
                      </a:r>
                      <a:endParaRPr lang="en-IN" b="1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GRAIN MOULD</a:t>
                      </a:r>
                      <a:endParaRPr lang="en-IN" sz="1800" b="1" i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Fungal complex</a:t>
                      </a:r>
                      <a:endParaRPr lang="en-IN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BLAST</a:t>
                      </a:r>
                      <a:endParaRPr lang="en-IN" sz="1800" b="1" i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Pyricularia</a:t>
                      </a:r>
                      <a:r>
                        <a:rPr lang="en-IN" sz="1800" b="1" i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setariae</a:t>
                      </a:r>
                      <a:r>
                        <a:rPr lang="en-IN" sz="1800" b="1" i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IN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ZONATE LEAF SPOT</a:t>
                      </a:r>
                      <a:endParaRPr lang="en-IN" sz="1800" b="1" i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Gloeocercospora</a:t>
                      </a:r>
                      <a:r>
                        <a:rPr lang="en-IN" sz="1800" b="1" i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spp.</a:t>
                      </a:r>
                      <a:endParaRPr lang="en-IN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BANDED LEAF SPOT</a:t>
                      </a:r>
                      <a:endParaRPr lang="en-IN" sz="1800" b="1" i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IN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IN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Rhizoctonia</a:t>
                      </a:r>
                      <a:r>
                        <a:rPr lang="en-IN" sz="1800" b="1" i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800" b="1" i="1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spp</a:t>
                      </a:r>
                      <a:endParaRPr lang="en-IN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ERGOT OR SUGARY DISEASE OF BAJRA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19749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I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ECONOMIC IMPORTANCE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1967-78, the disease broke out in epidemic proportions on newly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introduced hybrid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Bajra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varieties.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HB-1 and HB-2 hybrids, the disease occurred in epidemic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form and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caused 25% losses in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Maharastra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Karnataka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pathogen produce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mycotoxin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known as </a:t>
            </a:r>
            <a:r>
              <a:rPr lang="en-IN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ergotoxin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,which cause disease in human and animal known as </a:t>
            </a:r>
            <a:r>
              <a:rPr lang="en-IN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ergotism</a:t>
            </a:r>
            <a:r>
              <a:rPr lang="en-IN" smtClean="0">
                <a:latin typeface="Times New Roman" pitchFamily="18" charset="0"/>
                <a:cs typeface="Times New Roman" pitchFamily="18" charset="0"/>
              </a:rPr>
              <a:t>  by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consuming the infected grain 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severe infections, 41 to 70% yield losses are also reported.</a:t>
            </a:r>
          </a:p>
          <a:p>
            <a:pPr algn="just">
              <a:buNone/>
            </a:pP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symptom is seen by exudation of small droplets of light pinkish or brownish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sticky fluid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(honey dew) from the infected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spikelets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Under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severe infection many such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spikelets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exude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plenty of honey dew which trickles along the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earhead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onto the upper leaves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making them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sticky.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attracts several insects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 the later stages, the infected ovary turns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into small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dark brown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sclerotial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bodies larger than the seed and with a pointed apex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which protrude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from the florets in place of grain.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ERGOT OR SUGARY DISEASE OF BAJRA</a:t>
            </a:r>
            <a:endParaRPr lang="en-IN" sz="3200" dirty="0"/>
          </a:p>
        </p:txBody>
      </p:sp>
      <p:pic>
        <p:nvPicPr>
          <p:cNvPr id="4" name="Content Placeholder 3" descr="Image result for Claviceps fusiformi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143800" cy="3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00100" y="5357826"/>
            <a:ext cx="7143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A.HONEY DEW STAGE,B. SCLEROTIAL STAGE ,C. SLEROTIA</a:t>
            </a:r>
            <a:endParaRPr lang="en-IN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472518" cy="5554683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</a:p>
          <a:p>
            <a:pPr algn="just">
              <a:buNone/>
            </a:pP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Claviceps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fusiformis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or C.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Microcephala</a:t>
            </a:r>
            <a:endParaRPr lang="en-IN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(Sub-division-</a:t>
            </a:r>
            <a:r>
              <a:rPr lang="en-IN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Ascomycotina,Order</a:t>
            </a:r>
            <a:r>
              <a:rPr lang="en-IN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Hypocreales,Family</a:t>
            </a:r>
            <a:r>
              <a:rPr lang="en-IN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Hypocreaceae</a:t>
            </a:r>
            <a:r>
              <a:rPr lang="en-IN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The fungus attacks the ovary and grows profusely producing masses of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hyphae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which form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sclerotial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bodies.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pathogen produces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septate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mycelium which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produces conidiophores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which are closely arranged.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Conidia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are hyaline and one celled.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honey dew –like droplets in the affected ears are full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conidia,which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germinate and produce secondary small conidia.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sclerotia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are small and dark grey but white inside.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Sclerotia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are 3-8 mm long and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0.3-15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mm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broad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sclerotia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contain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mycotoxin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Ergotoxin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DISEASE CYCLE</a:t>
            </a:r>
          </a:p>
          <a:p>
            <a:pPr algn="just"/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Sclerotia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are viable in soil for 6-8 months.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primary infection takes place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by germinating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sclerotia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present in the soil.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spread is by insects or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air-borne conidia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ascospores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role of collateral hosts like </a:t>
            </a:r>
            <a:r>
              <a:rPr lang="en-IN" i="1" dirty="0" err="1">
                <a:latin typeface="Times New Roman" pitchFamily="18" charset="0"/>
                <a:cs typeface="Times New Roman" pitchFamily="18" charset="0"/>
              </a:rPr>
              <a:t>Cenchrus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 err="1">
                <a:latin typeface="Times New Roman" pitchFamily="18" charset="0"/>
                <a:cs typeface="Times New Roman" pitchFamily="18" charset="0"/>
              </a:rPr>
              <a:t>ciliaris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 and C.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Setigerus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perpetuation of fungus is significant.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fungus also infects other species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Pennisetum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FAVOURABLE CONDITIONS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Flowers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are susceptible to the infection only after stigma emergence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before pollination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fertilization.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Overcast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sky, drizzling rain with a temperature of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20-300C during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flowering period, favour the disease development.</a:t>
            </a:r>
          </a:p>
          <a:p>
            <a:pPr algn="just">
              <a:buNone/>
            </a:pP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Adjust the sowing date so that the crop does not flower during September when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high rainfall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high relative humidity favour the disease spread.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Immerse the seeds in 10 per cent common salt solution and remove 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floating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sclerotia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Eradication of collateral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hosts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Grow resistant varieties like PHB 10, 14; Co 2, 3 and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Bajra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24.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Spray with Ziram@0.2% or Carbendazim@0.1% or Mancozeb@0.2% at boot leaf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dirty="0" smtClean="0"/>
              <a:t>flowering </a:t>
            </a:r>
            <a:r>
              <a:rPr lang="en-IN" dirty="0"/>
              <a:t>stage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DOWNY MILDEW OR GREEN EAR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543956" cy="542928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en-IN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ECONOMIC IMPORTANCE</a:t>
            </a:r>
          </a:p>
          <a:p>
            <a:pPr algn="just"/>
            <a:r>
              <a:rPr lang="en-IN" sz="45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occurs in many parts of Africa, as well as in India, where it was first reported by </a:t>
            </a:r>
            <a:r>
              <a:rPr lang="en-IN" sz="4500" dirty="0" smtClean="0">
                <a:latin typeface="Times New Roman" pitchFamily="18" charset="0"/>
                <a:cs typeface="Times New Roman" pitchFamily="18" charset="0"/>
              </a:rPr>
              <a:t>Butler in </a:t>
            </a: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1907. </a:t>
            </a:r>
            <a:endParaRPr lang="en-IN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4500" dirty="0" smtClean="0">
                <a:latin typeface="Times New Roman" pitchFamily="18" charset="0"/>
                <a:cs typeface="Times New Roman" pitchFamily="18" charset="0"/>
              </a:rPr>
              <a:t>Disease </a:t>
            </a: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is severe in </a:t>
            </a:r>
            <a:r>
              <a:rPr lang="en-IN" sz="4500" b="1" dirty="0">
                <a:latin typeface="Times New Roman" pitchFamily="18" charset="0"/>
                <a:cs typeface="Times New Roman" pitchFamily="18" charset="0"/>
              </a:rPr>
              <a:t>ill drained and low lying areas. </a:t>
            </a:r>
            <a:endParaRPr lang="en-IN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4500" b="1" dirty="0" smtClean="0">
                <a:latin typeface="Times New Roman" pitchFamily="18" charset="0"/>
                <a:cs typeface="Times New Roman" pitchFamily="18" charset="0"/>
              </a:rPr>
              <a:t>Losses </a:t>
            </a:r>
            <a:r>
              <a:rPr lang="en-IN" sz="4500" b="1" dirty="0">
                <a:latin typeface="Times New Roman" pitchFamily="18" charset="0"/>
                <a:cs typeface="Times New Roman" pitchFamily="18" charset="0"/>
              </a:rPr>
              <a:t>due to the </a:t>
            </a:r>
            <a:r>
              <a:rPr lang="en-IN" sz="4500" b="1" dirty="0" smtClean="0">
                <a:latin typeface="Times New Roman" pitchFamily="18" charset="0"/>
                <a:cs typeface="Times New Roman" pitchFamily="18" charset="0"/>
              </a:rPr>
              <a:t>disease </a:t>
            </a:r>
            <a:r>
              <a:rPr lang="en-IN" sz="4500" dirty="0" smtClean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be as high as 30-45 per cent in the high yielding varieties. </a:t>
            </a:r>
            <a:endParaRPr lang="en-IN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pPr algn="just"/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is mainly systemic and symptoms appear on the leaves and the </a:t>
            </a:r>
            <a:r>
              <a:rPr lang="en-IN" sz="4900" dirty="0" err="1">
                <a:latin typeface="Times New Roman" pitchFamily="18" charset="0"/>
                <a:cs typeface="Times New Roman" pitchFamily="18" charset="0"/>
              </a:rPr>
              <a:t>earhead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4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The first symptoms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can appear in seedlings at three to four leaf stage. </a:t>
            </a:r>
            <a:endParaRPr lang="en-IN" sz="4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affected leaves </a:t>
            </a:r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show patches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of light green to light yellow colour on the upper surface of leaves and </a:t>
            </a:r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the corresponding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lower surface bears </a:t>
            </a:r>
            <a:r>
              <a:rPr lang="en-IN" sz="4900" b="1" dirty="0">
                <a:latin typeface="Times New Roman" pitchFamily="18" charset="0"/>
                <a:cs typeface="Times New Roman" pitchFamily="18" charset="0"/>
              </a:rPr>
              <a:t>white downy growth of the fungus</a:t>
            </a:r>
            <a:r>
              <a:rPr lang="en-IN" sz="4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4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9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4900" b="1" dirty="0" smtClean="0">
                <a:latin typeface="Times New Roman" pitchFamily="18" charset="0"/>
                <a:cs typeface="Times New Roman" pitchFamily="18" charset="0"/>
              </a:rPr>
              <a:t>downy </a:t>
            </a:r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seen on infected leaves consists of </a:t>
            </a:r>
            <a:r>
              <a:rPr lang="en-IN" sz="4900" dirty="0" err="1">
                <a:latin typeface="Times New Roman" pitchFamily="18" charset="0"/>
                <a:cs typeface="Times New Roman" pitchFamily="18" charset="0"/>
              </a:rPr>
              <a:t>sporangiophores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 and sporangia. </a:t>
            </a:r>
            <a:endParaRPr lang="en-IN" sz="4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4900" b="1" dirty="0" smtClean="0">
                <a:latin typeface="Times New Roman" pitchFamily="18" charset="0"/>
                <a:cs typeface="Times New Roman" pitchFamily="18" charset="0"/>
              </a:rPr>
              <a:t>yellow discolouration </a:t>
            </a:r>
            <a:r>
              <a:rPr lang="en-IN" sz="4900" b="1" dirty="0">
                <a:latin typeface="Times New Roman" pitchFamily="18" charset="0"/>
                <a:cs typeface="Times New Roman" pitchFamily="18" charset="0"/>
              </a:rPr>
              <a:t>often turns to streaks along veins. </a:t>
            </a:r>
            <a:endParaRPr lang="en-IN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49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4900" b="1" dirty="0">
                <a:latin typeface="Times New Roman" pitchFamily="18" charset="0"/>
                <a:cs typeface="Times New Roman" pitchFamily="18" charset="0"/>
              </a:rPr>
              <a:t>infected plants tiller </a:t>
            </a:r>
            <a:r>
              <a:rPr lang="en-IN" sz="4900" b="1" dirty="0" smtClean="0">
                <a:latin typeface="Times New Roman" pitchFamily="18" charset="0"/>
                <a:cs typeface="Times New Roman" pitchFamily="18" charset="0"/>
              </a:rPr>
              <a:t>excessively </a:t>
            </a:r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are dwarfed. </a:t>
            </a:r>
            <a:endParaRPr lang="en-IN" sz="4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the disease advances, the streaks turn brown and the leaves shred </a:t>
            </a:r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tips only. </a:t>
            </a:r>
          </a:p>
          <a:p>
            <a:pPr algn="just"/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In affected plants, ears fail to form or if formed, they are completely or </a:t>
            </a:r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partially malformed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into twisted green leafy structures; hence the name </a:t>
            </a:r>
            <a:r>
              <a:rPr lang="en-IN" sz="4900" b="1" dirty="0">
                <a:latin typeface="Times New Roman" pitchFamily="18" charset="0"/>
                <a:cs typeface="Times New Roman" pitchFamily="18" charset="0"/>
              </a:rPr>
              <a:t>green ear disease. </a:t>
            </a:r>
            <a:endParaRPr lang="en-IN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4900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IN" sz="4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converts the various floral parts, including glumes, </a:t>
            </a:r>
            <a:r>
              <a:rPr lang="en-IN" sz="4900" dirty="0" err="1">
                <a:latin typeface="Times New Roman" pitchFamily="18" charset="0"/>
                <a:cs typeface="Times New Roman" pitchFamily="18" charset="0"/>
              </a:rPr>
              <a:t>palea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, stamens and pistil </a:t>
            </a:r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into green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linear leafy structures of variable length. </a:t>
            </a:r>
            <a:endParaRPr lang="en-IN" sz="4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the disease advances, the green </a:t>
            </a:r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leafy structures </a:t>
            </a:r>
            <a:r>
              <a:rPr lang="en-IN" sz="4900" dirty="0">
                <a:latin typeface="Times New Roman" pitchFamily="18" charset="0"/>
                <a:cs typeface="Times New Roman" pitchFamily="18" charset="0"/>
              </a:rPr>
              <a:t>become brown and dry bearing masses of oospores.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EARS MALFORMED INTO GREEN LEAFY STRUCTURES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428868"/>
            <a:ext cx="2814640" cy="383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mage result for GREEN EAR OF bajr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428868"/>
            <a:ext cx="286575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bajra"/>
          <p:cNvPicPr/>
          <p:nvPr/>
        </p:nvPicPr>
        <p:blipFill>
          <a:blip r:embed="rId4"/>
          <a:srcRect r="53302"/>
          <a:stretch>
            <a:fillRect/>
          </a:stretch>
        </p:blipFill>
        <p:spPr bwMode="auto">
          <a:xfrm>
            <a:off x="571472" y="2428868"/>
            <a:ext cx="2714644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1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</a:p>
          <a:p>
            <a:pPr algn="just">
              <a:buNone/>
            </a:pPr>
            <a:r>
              <a:rPr lang="en-IN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PATHOGEN:Sclerospora</a:t>
            </a:r>
            <a:r>
              <a:rPr lang="en-IN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graminicola</a:t>
            </a:r>
            <a:endParaRPr lang="en-IN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(CLASS-</a:t>
            </a:r>
            <a:r>
              <a:rPr lang="en-IN" sz="1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Oomycetes,Order</a:t>
            </a:r>
            <a:r>
              <a:rPr lang="en-IN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1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Peronosporales,Family</a:t>
            </a:r>
            <a:r>
              <a:rPr lang="en-IN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1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Peronosporaceae</a:t>
            </a:r>
            <a:r>
              <a:rPr lang="en-IN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N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mycelium is systemic, non-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septate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and intercellular in the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parenchymatous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tissues.</a:t>
            </a:r>
          </a:p>
          <a:p>
            <a:pPr algn="just"/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Short, stout, hyaline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sporangiophores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arise through stomata and branch irregularly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to produce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sterigmata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bearing the sporangia. 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Sporangia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are hyaline, thin walled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and elliptical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, and bear prominent papilla. 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Oospores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are round in shape, surrounded by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a smooth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, thick and yellowish brown wall.</a:t>
            </a:r>
          </a:p>
          <a:p>
            <a:pPr algn="just">
              <a:buNone/>
            </a:pPr>
            <a:r>
              <a:rPr lang="en-IN" sz="2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DISEASE CYCLE</a:t>
            </a:r>
          </a:p>
          <a:p>
            <a:pPr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oospores remain viable in soil for five years or longer giving rise to the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primary infection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on the host seedling. 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Oospores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attached to the seed also cause primary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and systemic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infection of seedlings. 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spread is through sporangia, which are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rainy season, disseminated by air and water. 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infection may not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develop into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systemic infection, but leads to local infection. </a:t>
            </a: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pathogen readily infects </a:t>
            </a:r>
            <a:r>
              <a:rPr lang="en-IN" sz="1800" b="1" dirty="0" err="1" smtClean="0">
                <a:latin typeface="Times New Roman" pitchFamily="18" charset="0"/>
                <a:cs typeface="Times New Roman" pitchFamily="18" charset="0"/>
              </a:rPr>
              <a:t>teosinte</a:t>
            </a: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800" i="1" dirty="0" err="1" smtClean="0">
                <a:latin typeface="Times New Roman" pitchFamily="18" charset="0"/>
                <a:cs typeface="Times New Roman" pitchFamily="18" charset="0"/>
              </a:rPr>
              <a:t>Euchlaena</a:t>
            </a:r>
            <a:r>
              <a:rPr lang="es-E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800" i="1" dirty="0">
                <a:latin typeface="Times New Roman" pitchFamily="18" charset="0"/>
                <a:cs typeface="Times New Roman" pitchFamily="18" charset="0"/>
              </a:rPr>
              <a:t>mexicana) and </a:t>
            </a:r>
            <a:r>
              <a:rPr lang="es-ES" sz="1800" b="1" i="1" dirty="0" err="1">
                <a:latin typeface="Times New Roman" pitchFamily="18" charset="0"/>
                <a:cs typeface="Times New Roman" pitchFamily="18" charset="0"/>
              </a:rPr>
              <a:t>Setaria</a:t>
            </a:r>
            <a:r>
              <a:rPr lang="es-E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800" b="1" i="1" dirty="0" err="1">
                <a:latin typeface="Times New Roman" pitchFamily="18" charset="0"/>
                <a:cs typeface="Times New Roman" pitchFamily="18" charset="0"/>
              </a:rPr>
              <a:t>italica</a:t>
            </a:r>
            <a:r>
              <a:rPr lang="es-ES" sz="1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1088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DISEASES OF BAJRA OR PEARL MILLET (PENNISETUM TYPHOIDES)</vt:lpstr>
      <vt:lpstr>MAJOR DISEASES OF BAJRA</vt:lpstr>
      <vt:lpstr> ERGOT OR SUGARY DISEASE OF BAJRA </vt:lpstr>
      <vt:lpstr>ERGOT OR SUGARY DISEASE OF BAJRA</vt:lpstr>
      <vt:lpstr>Slide 5</vt:lpstr>
      <vt:lpstr>Slide 6</vt:lpstr>
      <vt:lpstr> DOWNY MILDEW OR GREEN EAR </vt:lpstr>
      <vt:lpstr>EARS MALFORMED INTO GREEN LEAFY STRUCTURES</vt:lpstr>
      <vt:lpstr>Slide 9</vt:lpstr>
      <vt:lpstr>PATHOGEN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BAJRA OR PEARL MILLET (PENNISETUM TYPHOIDES)</dc:title>
  <dc:creator>Laptop</dc:creator>
  <cp:lastModifiedBy>Laptop</cp:lastModifiedBy>
  <cp:revision>20</cp:revision>
  <dcterms:created xsi:type="dcterms:W3CDTF">2018-02-01T06:38:21Z</dcterms:created>
  <dcterms:modified xsi:type="dcterms:W3CDTF">2019-02-03T16:52:02Z</dcterms:modified>
</cp:coreProperties>
</file>