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2" r:id="rId5"/>
    <p:sldId id="263" r:id="rId6"/>
    <p:sldId id="264" r:id="rId7"/>
    <p:sldId id="267" r:id="rId8"/>
    <p:sldId id="265" r:id="rId9"/>
    <p:sldId id="268" r:id="rId10"/>
    <p:sldId id="272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A9B8BA-1EEC-43EA-BB6D-F0ADACA2FC54}" type="datetimeFigureOut">
              <a:rPr lang="en-US" smtClean="0"/>
              <a:pPr/>
              <a:t>2/7/2019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7A6DA-2F02-4DB8-95B8-75465BCB9EB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Laptop\Desktop\download (1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429256" cy="6858000"/>
          </a:xfrm>
          <a:prstGeom prst="rect">
            <a:avLst/>
          </a:prstGeom>
          <a:noFill/>
        </p:spPr>
      </p:pic>
      <p:pic>
        <p:nvPicPr>
          <p:cNvPr id="1026" name="Picture 2" descr="C:\Users\Laptop\Desktop\download (10)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429256" y="0"/>
            <a:ext cx="3714744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2071702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en-IN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DISEASES OF BLACK GRAM</a:t>
            </a:r>
            <a:r>
              <a:rPr lang="en-IN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N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Vigna</a:t>
            </a:r>
            <a:r>
              <a:rPr lang="en-IN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mungo</a:t>
            </a:r>
            <a:r>
              <a:rPr lang="en-IN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IN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AND GREEN GRAM</a:t>
            </a:r>
            <a:r>
              <a:rPr lang="en-IN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N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Vigna</a:t>
            </a:r>
            <a:r>
              <a:rPr lang="en-IN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radiata</a:t>
            </a:r>
            <a:r>
              <a:rPr lang="en-IN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IN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dirty="0" smtClean="0"/>
              <a:t/>
            </a:r>
            <a:br>
              <a:rPr lang="en-IN" b="1" dirty="0" smtClean="0"/>
            </a:b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DRY ROOT ROT </a:t>
            </a:r>
            <a:endParaRPr lang="en-IN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71736" y="1500174"/>
            <a:ext cx="4429156" cy="3506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600" b="1" dirty="0" smtClean="0">
                <a:latin typeface="Times New Roman" pitchFamily="18" charset="0"/>
                <a:cs typeface="Times New Roman" pitchFamily="18" charset="0"/>
              </a:rPr>
              <a:t>YELLOW MOSAIC</a:t>
            </a: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3600" b="1" i="1" dirty="0" smtClean="0">
                <a:latin typeface="Times New Roman" pitchFamily="18" charset="0"/>
                <a:cs typeface="Times New Roman" pitchFamily="18" charset="0"/>
              </a:rPr>
              <a:t>MUNGBEAN YELLOW MOSAIC VIRUS</a:t>
            </a:r>
            <a:endParaRPr lang="en-I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ECONOMIC IMPORTANCE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disease is prevalent in black gram and green gram in Andhra Pradesh, T.N., U.P., M.P., Bihar, Punjab, Haryana, Himachal Pradesh, Rajasthan and Orissa.</a:t>
            </a:r>
          </a:p>
          <a:p>
            <a:pPr algn="just"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Initially small yellow patches or spots appear on young leaves. 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next trifoliate leaves emerging from the growing apex show irregular yellow and green patches alternating with each other.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The yellow discoloration slowly increases and newly formed leaves may completely turn yellow.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Infected leaves also show necrotic symptoms. 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infected plants normally mature late and bear a very few flowers and pods. 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pods are small and distorted. 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early infection causes death of the plant before seed set.</a:t>
            </a:r>
          </a:p>
          <a:p>
            <a:pPr algn="just"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PATHOGEN:</a:t>
            </a:r>
            <a:r>
              <a:rPr lang="en-IN" sz="1600" b="1" dirty="0" smtClean="0"/>
              <a:t> </a:t>
            </a:r>
            <a:r>
              <a:rPr lang="en-IN" sz="1600" b="1" dirty="0" err="1" smtClean="0">
                <a:latin typeface="Times New Roman" pitchFamily="18" charset="0"/>
                <a:cs typeface="Times New Roman" pitchFamily="18" charset="0"/>
              </a:rPr>
              <a:t>Mungbean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 yellow mosaic virus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 (MYMV)(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CONTAIN SSDNA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) (genus: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Begomovirus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, family: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Geminiviridae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DISEASE CYCLE</a:t>
            </a:r>
          </a:p>
          <a:p>
            <a:pPr algn="just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virus survives in the weed hosts and other legume crops. The disease spreads through </a:t>
            </a: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white fly, </a:t>
            </a:r>
            <a:r>
              <a:rPr lang="en-IN" sz="1600" b="1" i="1" dirty="0" err="1" smtClean="0">
                <a:latin typeface="Times New Roman" pitchFamily="18" charset="0"/>
                <a:cs typeface="Times New Roman" pitchFamily="18" charset="0"/>
              </a:rPr>
              <a:t>Bemisia</a:t>
            </a:r>
            <a:r>
              <a:rPr lang="en-IN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b="1" i="1" dirty="0" err="1" smtClean="0">
                <a:latin typeface="Times New Roman" pitchFamily="18" charset="0"/>
                <a:cs typeface="Times New Roman" pitchFamily="18" charset="0"/>
              </a:rPr>
              <a:t>tabaci</a:t>
            </a:r>
            <a:r>
              <a:rPr lang="en-IN" sz="16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YELLOW MOSAIC SYMPTOM</a:t>
            </a:r>
            <a:endParaRPr lang="en-IN" dirty="0"/>
          </a:p>
        </p:txBody>
      </p:sp>
      <p:pic>
        <p:nvPicPr>
          <p:cNvPr id="2050" name="Picture 2" descr="C:\Users\Laptop\Desktop\fi0019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857364"/>
            <a:ext cx="4162448" cy="3714775"/>
          </a:xfrm>
          <a:prstGeom prst="rect">
            <a:avLst/>
          </a:prstGeom>
          <a:noFill/>
        </p:spPr>
      </p:pic>
      <p:pic>
        <p:nvPicPr>
          <p:cNvPr id="2051" name="Picture 3" descr="C:\Users\Laptop\Desktop\PEAT_20170103_123010_4e551e1f-65de-44d8-a435-fe889ed153c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857364"/>
            <a:ext cx="3810000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Summer sown crops are highly susceptible. The presence of weed hosts viz., 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Croton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sparsiflorus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Acalypha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indica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Eclipta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alba and Cosmos </a:t>
            </a:r>
            <a:r>
              <a:rPr lang="en-IN" i="1" dirty="0" err="1" smtClean="0">
                <a:latin typeface="Times New Roman" pitchFamily="18" charset="0"/>
                <a:cs typeface="Times New Roman" pitchFamily="18" charset="0"/>
              </a:rPr>
              <a:t>pinnatus</a:t>
            </a:r>
            <a:r>
              <a:rPr lang="en-IN" i="1" dirty="0" smtClean="0">
                <a:latin typeface="Times New Roman" pitchFamily="18" charset="0"/>
                <a:cs typeface="Times New Roman" pitchFamily="18" charset="0"/>
              </a:rPr>
              <a:t> and legume hosts.</a:t>
            </a:r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Rogue out the diseased plants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upto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40 days after sowing.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Remove the weed hosts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peiodically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Increase the seed rate (25 kg/ha).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Grow resistant black gram varieties like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Teja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, LBG 752, Pant-30 and Pant-90.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Grow resistant green gram varieties like LGG 407 and ML 267.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Cultivate the crop during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rabi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season.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Follow mixed cropping by growing two rows of maize (60 x 30 cm) or sorghum (45 x15 cm) for every 15 rows of black gram or green gram.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Grow seven rows of sorghum as border crop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Treat seeds with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Imidacloprid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70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Wetable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Sulphure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@ 5ml/kg to control vector.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Give one foliar spray of systemic insecticide (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Dimethoate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@ 750 ml/ha) on 30 days after sowing.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274786"/>
          </a:xfrm>
        </p:spPr>
        <p:txBody>
          <a:bodyPr>
            <a:noAutofit/>
          </a:bodyPr>
          <a:lstStyle/>
          <a:p>
            <a:r>
              <a:rPr lang="en-IN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sz="3200" b="1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MAJOR DISEASES BLACK GRAM AND GREEN GRAM </a:t>
            </a:r>
            <a:br>
              <a:rPr lang="en-IN" sz="32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IN" sz="3200" b="1" dirty="0"/>
              <a:t/>
            </a:r>
            <a:br>
              <a:rPr lang="en-IN" sz="3200" b="1" dirty="0"/>
            </a:br>
            <a:endParaRPr lang="en-IN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1"/>
          <a:ext cx="8229600" cy="4958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FUNGAL DISEASE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POWDERY MILDEW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i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Erysiphe</a:t>
                      </a:r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polygoni</a:t>
                      </a:r>
                      <a:endParaRPr lang="en-IN" sz="18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IN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RUST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Uromyces</a:t>
                      </a:r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phaseoli</a:t>
                      </a:r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typica</a:t>
                      </a:r>
                      <a:endParaRPr lang="en-IN" sz="1800" b="1" i="1" kern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en-IN" sz="1800" b="1" i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Syn</a:t>
                      </a:r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</a:t>
                      </a:r>
                      <a:r>
                        <a:rPr lang="en-IN" sz="1800" b="1" i="1" kern="120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U.appendiculatus</a:t>
                      </a:r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</a:t>
                      </a:r>
                      <a:endParaRPr lang="en-IN" sz="18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CERCOSPORA LEAF SPOT</a:t>
                      </a:r>
                      <a:endParaRPr lang="en-IN" sz="1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kern="12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Cercospora</a:t>
                      </a:r>
                      <a:r>
                        <a:rPr lang="en-IN" sz="1800" b="1" i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canescens</a:t>
                      </a:r>
                      <a:endParaRPr lang="en-IN" sz="18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WEB BLIGHT</a:t>
                      </a:r>
                      <a:endParaRPr lang="en-IN" sz="1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Rhizoctonia</a:t>
                      </a:r>
                      <a:r>
                        <a:rPr lang="en-IN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bataticola</a:t>
                      </a:r>
                      <a:r>
                        <a:rPr lang="en-IN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IN" sz="18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ANTHRACNOSE</a:t>
                      </a:r>
                      <a:endParaRPr lang="en-IN" sz="1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Colletotrichum</a:t>
                      </a:r>
                      <a:r>
                        <a:rPr lang="en-IN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800" b="1" i="1" kern="1200" baseline="0" dirty="0" err="1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lindemuthianum</a:t>
                      </a:r>
                      <a:r>
                        <a:rPr lang="en-IN" sz="1800" b="1" i="1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800" b="1" i="1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Glomerella</a:t>
                      </a:r>
                      <a:r>
                        <a:rPr lang="en-IN" sz="1800" b="1" i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IN" sz="1800" b="1" i="1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lindemuthiana</a:t>
                      </a:r>
                      <a:endParaRPr lang="en-IN" sz="18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VIRAL DISEASE</a:t>
                      </a:r>
                      <a:endParaRPr lang="en-IN" sz="18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LEAF CRINKLE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i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Leaf crinkle virus</a:t>
                      </a:r>
                      <a:endParaRPr lang="en-IN" sz="18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IN" sz="1800" b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YELLOW MOSAIC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i="1" kern="12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Mungbean</a:t>
                      </a:r>
                      <a:r>
                        <a:rPr lang="en-IN" sz="1800" b="1" i="1" kern="12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yellow mosaic virus</a:t>
                      </a:r>
                      <a:endParaRPr lang="en-IN" sz="1800" b="1" i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IN" sz="1800" b="1" i="1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CERCOSPORA LEAF SPOT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40000" lnSpcReduction="20000"/>
          </a:bodyPr>
          <a:lstStyle/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ECONOMIC IMPORTANCE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This is an important disease of black gram and green gram and it usually occurs in a severe form, causing heavy losses in yield particularly when humidity is high.</a:t>
            </a:r>
          </a:p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Small, circular spots develop on the leaves with grey centre and reddish brown margin.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several spots coalesce to form brown irregular lesions.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Under favourable environmental conditions, severe leaf spotting and defoliation occurs at the time of flowering and pod formation.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brown lesions may be seen on petioles, branches and pods in severe cases.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Powdery growth of the fungus may be seen on the centre of the spots.</a:t>
            </a:r>
          </a:p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PATHOGEN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Cercospora</a:t>
            </a:r>
            <a:r>
              <a:rPr lang="en-IN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b="1" i="1" dirty="0" err="1" smtClean="0">
                <a:latin typeface="Times New Roman" pitchFamily="18" charset="0"/>
                <a:cs typeface="Times New Roman" pitchFamily="18" charset="0"/>
              </a:rPr>
              <a:t>canescens</a:t>
            </a:r>
            <a:endParaRPr lang="en-IN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fungus produces clusters of dark brown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septate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conidiophores.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conidia are linear, hyaline, thin walled and 5-6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septate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DISEASE CYCLE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fungus survives on diseased plant debris in soil and on </a:t>
            </a: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seeds. </a:t>
            </a:r>
          </a:p>
          <a:p>
            <a:pPr algn="just"/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The secondary spread is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by air-borne conidia.</a:t>
            </a:r>
          </a:p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Humid weather and dense plant population favour disease development.</a:t>
            </a:r>
          </a:p>
          <a:p>
            <a:pPr algn="just"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Remove and burn infected plant debris.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Spray Mancozeb@0.25% or Carbendazim@0.1%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Grow tolerant black gram varieties like UG 135, TPU 4, TPU 5, TPU 11, TPU 12, AKU 4 and SP 21.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 smtClean="0">
                <a:latin typeface="Times New Roman" pitchFamily="18" charset="0"/>
                <a:cs typeface="Times New Roman" pitchFamily="18" charset="0"/>
              </a:rPr>
              <a:t>CERCOSPORA LEAF SPOT</a:t>
            </a:r>
            <a:endParaRPr lang="en-IN" sz="4000" dirty="0"/>
          </a:p>
        </p:txBody>
      </p:sp>
      <p:pic>
        <p:nvPicPr>
          <p:cNvPr id="1026" name="Picture 2" descr="C:\Users\Laptop\Desktop\cercospora_leaf_spot_bean_0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000240"/>
            <a:ext cx="4357718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/>
              <a:t/>
            </a:r>
            <a:br>
              <a:rPr lang="en-IN" b="1" dirty="0" smtClean="0"/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ANTHRACNOSE SYMPTOM</a:t>
            </a:r>
            <a:r>
              <a:rPr lang="en-IN" b="1" dirty="0" smtClean="0"/>
              <a:t> </a:t>
            </a:r>
            <a:br>
              <a:rPr lang="en-IN" b="1" dirty="0" smtClean="0"/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SYMPTOMS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symptom can be observed in all aerial parts of the plants and at any stage of crop growth.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fungus produces dark brown to black sunken lesions on the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hypocotyl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area and cause death of the seedlings.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Small angular brown lesions appear on leaves, mostly adjacent to veins, which later become greyish white centre with dark brown or reddish margin.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The lesions may be seen on the petioles and stem.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prominent symptom is seen on the pods.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Minute water soaked lesion appears on the pods initially and becomes brown and enlarges to form circular, depressed spot with dark centre with bright red  or yellow margin.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Several spots join to cause necrotic areas with black dots (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Acervuli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algn="just"/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The infected pods have </a:t>
            </a:r>
            <a:r>
              <a:rPr lang="en-IN" dirty="0" err="1" smtClean="0">
                <a:latin typeface="Times New Roman" pitchFamily="18" charset="0"/>
                <a:cs typeface="Times New Roman" pitchFamily="18" charset="0"/>
              </a:rPr>
              <a:t>discolored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 seeds.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IN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b="1" dirty="0" smtClean="0">
                <a:latin typeface="Times New Roman" pitchFamily="18" charset="0"/>
                <a:cs typeface="Times New Roman" pitchFamily="18" charset="0"/>
              </a:rPr>
              <a:t>ANTHRACNOSE</a:t>
            </a:r>
            <a:r>
              <a:rPr lang="en-IN" b="1" dirty="0" smtClean="0"/>
              <a:t> </a:t>
            </a:r>
            <a:br>
              <a:rPr lang="en-IN" b="1" dirty="0" smtClean="0"/>
            </a:br>
            <a:endParaRPr lang="en-IN" dirty="0"/>
          </a:p>
        </p:txBody>
      </p:sp>
      <p:pic>
        <p:nvPicPr>
          <p:cNvPr id="4098" name="Picture 2" descr="C:\Users\Laptop\Desktop\greengram_bacterial_sym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928802"/>
            <a:ext cx="2857520" cy="3143272"/>
          </a:xfrm>
          <a:prstGeom prst="rect">
            <a:avLst/>
          </a:prstGeom>
          <a:noFill/>
        </p:spPr>
      </p:pic>
      <p:pic>
        <p:nvPicPr>
          <p:cNvPr id="4099" name="Picture 3" descr="C:\Users\Laptop\Desktop\bg_anthra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1928802"/>
            <a:ext cx="3043234" cy="32861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aptop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8429684" cy="63882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1436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PATHOGEN: </a:t>
            </a:r>
            <a:r>
              <a:rPr lang="en-IN" sz="1600" b="1" i="1" dirty="0" err="1" smtClean="0">
                <a:latin typeface="Times New Roman" pitchFamily="18" charset="0"/>
                <a:cs typeface="Times New Roman" pitchFamily="18" charset="0"/>
              </a:rPr>
              <a:t>Colletotrichum</a:t>
            </a:r>
            <a:r>
              <a:rPr lang="en-IN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b="1" i="1" dirty="0" err="1" smtClean="0">
                <a:latin typeface="Times New Roman" pitchFamily="18" charset="0"/>
                <a:cs typeface="Times New Roman" pitchFamily="18" charset="0"/>
              </a:rPr>
              <a:t>lindemuthianum</a:t>
            </a:r>
            <a:r>
              <a:rPr lang="en-IN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IN" sz="1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(Sexual stage : </a:t>
            </a:r>
            <a:r>
              <a:rPr lang="en-IN" sz="1600" b="1" i="1" dirty="0" err="1" smtClean="0">
                <a:latin typeface="Times New Roman" pitchFamily="18" charset="0"/>
                <a:cs typeface="Times New Roman" pitchFamily="18" charset="0"/>
              </a:rPr>
              <a:t>Glomerella</a:t>
            </a:r>
            <a:r>
              <a:rPr lang="en-IN" sz="1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600" b="1" i="1" dirty="0" err="1" smtClean="0">
                <a:latin typeface="Times New Roman" pitchFamily="18" charset="0"/>
                <a:cs typeface="Times New Roman" pitchFamily="18" charset="0"/>
              </a:rPr>
              <a:t>lindemuthianum</a:t>
            </a:r>
            <a:r>
              <a:rPr lang="en-IN" sz="16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fungus mycelium is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septate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, hyaline and branched.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Conidia are produced in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acervuli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, arise from the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stroma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beneath the epidermis and later rupture to become erumpent.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A few dark coloured,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septate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setae are seen in the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acervulus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conidiophores are hyaline and short and bear oblong or cylindrical, hyaline,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thinwalled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, single celled conidia with oil globules.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perfect stage of the fungus produces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perithecia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with limited number of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asci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, which contain typically 8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ascospores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which are one or two celled with a central oil globule. </a:t>
            </a:r>
          </a:p>
          <a:p>
            <a:pPr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FAVOURABLE CONDITIONS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High relative humidity (Above 90 per cent), low temperature (15-20OC) and cool rainy days. </a:t>
            </a:r>
          </a:p>
          <a:p>
            <a:pPr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MODE OF SPREAD AND SURVIVAL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fungus is seed-borne and cause primary infection.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It also lives in the infected plant tissues in soil.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The secondary spread by air borne conidia produced on infected plant parts.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Rain splash also helps in dissemination. </a:t>
            </a:r>
          </a:p>
          <a:p>
            <a:pPr>
              <a:buNone/>
            </a:pPr>
            <a:r>
              <a:rPr lang="en-IN" sz="1600" b="1" dirty="0" smtClean="0">
                <a:latin typeface="Times New Roman" pitchFamily="18" charset="0"/>
                <a:cs typeface="Times New Roman" pitchFamily="18" charset="0"/>
              </a:rPr>
              <a:t>MANAGEMENT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Remove and destroy infected plant debris in soil. </a:t>
            </a:r>
          </a:p>
          <a:p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Treat the seeds with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Carbendazim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at 2 g/kg. Spray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Carbendazim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500g or </a:t>
            </a:r>
            <a:r>
              <a:rPr lang="en-IN" sz="1600" dirty="0" err="1" smtClean="0">
                <a:latin typeface="Times New Roman" pitchFamily="18" charset="0"/>
                <a:cs typeface="Times New Roman" pitchFamily="18" charset="0"/>
              </a:rPr>
              <a:t>Mancozeb</a:t>
            </a:r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 1 kg/ha soon after the appearance of disease and repeat after 15 days.</a:t>
            </a:r>
          </a:p>
          <a:p>
            <a:endParaRPr lang="en-IN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Autofit/>
          </a:bodyPr>
          <a:lstStyle/>
          <a:p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RHIZOCTONIA ROOT ROT (WEB BLIGHT) </a:t>
            </a:r>
            <a:r>
              <a:rPr lang="en-IN" sz="2800" b="1" i="1" dirty="0" smtClean="0"/>
              <a:t/>
            </a:r>
            <a:br>
              <a:rPr lang="en-IN" sz="2800" b="1" i="1" dirty="0" smtClean="0"/>
            </a:b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DRY </a:t>
            </a:r>
            <a:r>
              <a:rPr lang="en-IN" sz="2800" b="1" dirty="0" smtClean="0">
                <a:latin typeface="Times New Roman" pitchFamily="18" charset="0"/>
                <a:cs typeface="Times New Roman" pitchFamily="18" charset="0"/>
              </a:rPr>
              <a:t>ROOT ROT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857232"/>
            <a:ext cx="8858312" cy="5857916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IN" sz="1400" b="1" dirty="0" smtClean="0">
                <a:latin typeface="Times New Roman" pitchFamily="18" charset="0"/>
                <a:cs typeface="Times New Roman" pitchFamily="18" charset="0"/>
              </a:rPr>
              <a:t>SYMPTOMS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disease symptom starts initially with yellowing and drooping of the leaves.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The leaves later fall off and the plant dies with in week.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Dark brown lesions are seen on the stem at ground level and bark shows shredding symptom. 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affected plants can be easily pulled out leaving dried, rotten root portions in the ground. 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rotten tissues of stem and root contain a large number of black minute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sclerotia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en-IN" sz="1400" b="1" dirty="0" smtClean="0">
                <a:latin typeface="Times New Roman" pitchFamily="18" charset="0"/>
                <a:cs typeface="Times New Roman" pitchFamily="18" charset="0"/>
              </a:rPr>
              <a:t>PATHOGEN:</a:t>
            </a:r>
            <a:r>
              <a:rPr lang="en-IN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400" b="1" i="1" dirty="0" err="1" smtClean="0">
                <a:latin typeface="Times New Roman" pitchFamily="18" charset="0"/>
                <a:cs typeface="Times New Roman" pitchFamily="18" charset="0"/>
              </a:rPr>
              <a:t>Rhizoctonia</a:t>
            </a:r>
            <a:r>
              <a:rPr lang="en-IN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400" b="1" i="1" dirty="0" err="1" smtClean="0">
                <a:latin typeface="Times New Roman" pitchFamily="18" charset="0"/>
                <a:cs typeface="Times New Roman" pitchFamily="18" charset="0"/>
              </a:rPr>
              <a:t>bataticola</a:t>
            </a:r>
            <a:endParaRPr lang="en-IN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1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sz="1400" b="1" dirty="0" err="1" smtClean="0">
                <a:latin typeface="Times New Roman" pitchFamily="18" charset="0"/>
                <a:cs typeface="Times New Roman" pitchFamily="18" charset="0"/>
              </a:rPr>
              <a:t>Pycnidial</a:t>
            </a:r>
            <a:r>
              <a:rPr lang="en-IN" sz="1400" b="1" dirty="0" smtClean="0">
                <a:latin typeface="Times New Roman" pitchFamily="18" charset="0"/>
                <a:cs typeface="Times New Roman" pitchFamily="18" charset="0"/>
              </a:rPr>
              <a:t> stage : </a:t>
            </a:r>
            <a:r>
              <a:rPr lang="en-IN" sz="1400" b="1" i="1" dirty="0" err="1" smtClean="0">
                <a:latin typeface="Times New Roman" pitchFamily="18" charset="0"/>
                <a:cs typeface="Times New Roman" pitchFamily="18" charset="0"/>
              </a:rPr>
              <a:t>Macrophomina</a:t>
            </a:r>
            <a:r>
              <a:rPr lang="en-IN" sz="1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400" b="1" i="1" dirty="0" err="1" smtClean="0">
                <a:latin typeface="Times New Roman" pitchFamily="18" charset="0"/>
                <a:cs typeface="Times New Roman" pitchFamily="18" charset="0"/>
              </a:rPr>
              <a:t>phaseolina</a:t>
            </a:r>
            <a:r>
              <a:rPr lang="en-IN" sz="1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IN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fungus produces dark brown,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septate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mycelium with constrictions at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hyphal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branches.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Minute, dark, round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sclerotia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are produced in abundance. 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fungus also produces dark brown,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globose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ostiolated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pycnidia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on the host tissues. 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pycnidiospores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(conidia) are thin walled, hyaline, single celled and elliptical.</a:t>
            </a:r>
          </a:p>
          <a:p>
            <a:pPr algn="just">
              <a:buNone/>
            </a:pPr>
            <a:r>
              <a:rPr lang="en-IN" sz="1400" b="1" dirty="0" smtClean="0">
                <a:latin typeface="Times New Roman" pitchFamily="18" charset="0"/>
                <a:cs typeface="Times New Roman" pitchFamily="18" charset="0"/>
              </a:rPr>
              <a:t>DISEASE CYCLE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fungus survives in the infected debris and also as facultative parasite in soil. 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primary spread is through seed-borne and soil-borne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sclerotia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secondary spread is through seed-borne and soil-borne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sclerotia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The secondary spreads is through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pycnidiospores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which are air-borne.</a:t>
            </a:r>
          </a:p>
          <a:p>
            <a:pPr algn="just">
              <a:buNone/>
            </a:pPr>
            <a:r>
              <a:rPr lang="en-IN" sz="1400" b="1" dirty="0" smtClean="0">
                <a:latin typeface="Times New Roman" pitchFamily="18" charset="0"/>
                <a:cs typeface="Times New Roman" pitchFamily="18" charset="0"/>
              </a:rPr>
              <a:t>FAVOURABLE CONDITIONS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Day temperature of 300C and above and prolonged dry season followed by irrigation.</a:t>
            </a:r>
          </a:p>
          <a:p>
            <a:pPr algn="just">
              <a:buNone/>
            </a:pPr>
            <a:r>
              <a:rPr lang="en-IN" sz="1400" b="1" dirty="0" smtClean="0">
                <a:latin typeface="Times New Roman" pitchFamily="18" charset="0"/>
                <a:cs typeface="Times New Roman" pitchFamily="18" charset="0"/>
              </a:rPr>
              <a:t>MANAGEMENT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Treat the seeds with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Carbendazim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Thiram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at 4 g/kg or pellet the seeds with </a:t>
            </a:r>
            <a:r>
              <a:rPr lang="en-IN" sz="1400" i="1" dirty="0" err="1" smtClean="0">
                <a:latin typeface="Times New Roman" pitchFamily="18" charset="0"/>
                <a:cs typeface="Times New Roman" pitchFamily="18" charset="0"/>
              </a:rPr>
              <a:t>Trichoderma</a:t>
            </a:r>
            <a:r>
              <a:rPr lang="en-IN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400" i="1" dirty="0" err="1" smtClean="0">
                <a:latin typeface="Times New Roman" pitchFamily="18" charset="0"/>
                <a:cs typeface="Times New Roman" pitchFamily="18" charset="0"/>
              </a:rPr>
              <a:t>viride</a:t>
            </a:r>
            <a:r>
              <a:rPr lang="en-IN" sz="1400" i="1" dirty="0" smtClean="0">
                <a:latin typeface="Times New Roman" pitchFamily="18" charset="0"/>
                <a:cs typeface="Times New Roman" pitchFamily="18" charset="0"/>
              </a:rPr>
              <a:t> at 4 g/kg or </a:t>
            </a:r>
            <a:r>
              <a:rPr lang="en-IN" sz="1400" i="1" dirty="0" err="1" smtClean="0">
                <a:latin typeface="Times New Roman" pitchFamily="18" charset="0"/>
                <a:cs typeface="Times New Roman" pitchFamily="18" charset="0"/>
              </a:rPr>
              <a:t>Pseudonomas</a:t>
            </a:r>
            <a:r>
              <a:rPr lang="en-IN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400" i="1" dirty="0" err="1" smtClean="0">
                <a:latin typeface="Times New Roman" pitchFamily="18" charset="0"/>
                <a:cs typeface="Times New Roman" pitchFamily="18" charset="0"/>
              </a:rPr>
              <a:t>fluorescens</a:t>
            </a:r>
            <a:r>
              <a:rPr lang="en-IN" sz="1400" i="1" dirty="0" smtClean="0">
                <a:latin typeface="Times New Roman" pitchFamily="18" charset="0"/>
                <a:cs typeface="Times New Roman" pitchFamily="18" charset="0"/>
              </a:rPr>
              <a:t> @ 10g/kg of seed.</a:t>
            </a:r>
          </a:p>
          <a:p>
            <a:pPr algn="just"/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Apply farm yard manure or green leaf manure </a:t>
            </a:r>
            <a:r>
              <a:rPr lang="en-IN" sz="14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IN" sz="1400" i="1" dirty="0" err="1" smtClean="0">
                <a:latin typeface="Times New Roman" pitchFamily="18" charset="0"/>
                <a:cs typeface="Times New Roman" pitchFamily="18" charset="0"/>
              </a:rPr>
              <a:t>Gliricidia</a:t>
            </a:r>
            <a:r>
              <a:rPr lang="en-IN" sz="1400" i="1" dirty="0" smtClean="0">
                <a:latin typeface="Times New Roman" pitchFamily="18" charset="0"/>
                <a:cs typeface="Times New Roman" pitchFamily="18" charset="0"/>
              </a:rPr>
              <a:t> maculate) at 10 t/ha or </a:t>
            </a:r>
            <a:r>
              <a:rPr lang="en-IN" sz="1400" dirty="0" err="1" smtClean="0">
                <a:latin typeface="Times New Roman" pitchFamily="18" charset="0"/>
                <a:cs typeface="Times New Roman" pitchFamily="18" charset="0"/>
              </a:rPr>
              <a:t>neemcake</a:t>
            </a:r>
            <a:r>
              <a:rPr lang="en-IN" sz="1400" dirty="0" smtClean="0">
                <a:latin typeface="Times New Roman" pitchFamily="18" charset="0"/>
                <a:cs typeface="Times New Roman" pitchFamily="18" charset="0"/>
              </a:rPr>
              <a:t> at 250 kg/ha.</a:t>
            </a:r>
            <a:endParaRPr lang="en-IN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983</Words>
  <Application>Microsoft Office PowerPoint</Application>
  <PresentationFormat>On-screen Show (4:3)</PresentationFormat>
  <Paragraphs>120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DISEASES OF BLACK GRAM (Vigna mungo) AND GREEN GRAM (Vigna radiata)  </vt:lpstr>
      <vt:lpstr>  MAJOR DISEASES BLACK GRAM AND GREEN GRAM   </vt:lpstr>
      <vt:lpstr>CERCOSPORA LEAF SPOT</vt:lpstr>
      <vt:lpstr>CERCOSPORA LEAF SPOT</vt:lpstr>
      <vt:lpstr> ANTHRACNOSE SYMPTOM  </vt:lpstr>
      <vt:lpstr> ANTHRACNOSE  </vt:lpstr>
      <vt:lpstr>Slide 7</vt:lpstr>
      <vt:lpstr>Slide 8</vt:lpstr>
      <vt:lpstr>RHIZOCTONIA ROOT ROT (WEB BLIGHT)  DRY ROOT ROT</vt:lpstr>
      <vt:lpstr>DRY ROOT ROT </vt:lpstr>
      <vt:lpstr>YELLOW MOSAIC  MUNGBEAN YELLOW MOSAIC VIRUS</vt:lpstr>
      <vt:lpstr>YELLOW MOSAIC SYMPTOM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DISEASES OF BLACK GRAM AND GREEN GRAM (Vigna mungo) </dc:title>
  <dc:creator>Laptop</dc:creator>
  <cp:lastModifiedBy>Laptop</cp:lastModifiedBy>
  <cp:revision>4</cp:revision>
  <dcterms:created xsi:type="dcterms:W3CDTF">2019-02-03T16:54:07Z</dcterms:created>
  <dcterms:modified xsi:type="dcterms:W3CDTF">2019-02-07T01:59:00Z</dcterms:modified>
</cp:coreProperties>
</file>