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6" d="100"/>
          <a:sy n="96" d="100"/>
        </p:scale>
        <p:origin x="-600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95AFA-649F-4FEE-B5F1-C6213103D81F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336A2-168B-467B-94CB-DFA9463B6F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17FA-9E1D-4EA2-BAF5-07305EBF9FDA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C8F2-D92C-46BF-AEA4-53F9A55248F6}" type="datetimeFigureOut">
              <a:rPr lang="en-US" smtClean="0"/>
              <a:pPr/>
              <a:t>1/7/2019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C24C-82AA-42F4-85C8-366FB4180A4A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96"/>
            <a:ext cx="371474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27432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14612" y="0"/>
              <a:ext cx="6429388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714744" y="2857496"/>
              <a:ext cx="5429256" cy="400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Simplified Arabic Fixed" pitchFamily="49" charset="-78"/>
                <a:cs typeface="Simplified Arabic Fixed" pitchFamily="49" charset="-78"/>
              </a:rPr>
              <a:t>DISEASES OF GROUNDNUT(PEANUT)</a:t>
            </a:r>
            <a:endParaRPr lang="en-IN" b="1" dirty="0">
              <a:solidFill>
                <a:srgbClr val="002060"/>
              </a:solidFill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IN" b="1" smtClean="0">
                <a:solidFill>
                  <a:srgbClr val="7030A0"/>
                </a:solidFill>
                <a:latin typeface="Algerian" pitchFamily="82" charset="0"/>
              </a:rPr>
              <a:t>COURSE-DFHCM-I</a:t>
            </a:r>
            <a:endParaRPr lang="en-IN" b="1" dirty="0" smtClean="0">
              <a:solidFill>
                <a:srgbClr val="7030A0"/>
              </a:solidFill>
              <a:latin typeface="Algerian" pitchFamily="82" charset="0"/>
            </a:endParaRPr>
          </a:p>
          <a:p>
            <a:r>
              <a:rPr lang="en-IN" b="1" dirty="0" smtClean="0">
                <a:solidFill>
                  <a:srgbClr val="7030A0"/>
                </a:solidFill>
                <a:latin typeface="Algerian" pitchFamily="82" charset="0"/>
              </a:rPr>
              <a:t>CREDIT HOUR-2+1</a:t>
            </a:r>
            <a:endParaRPr lang="en-IN" b="1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CONT...</a:t>
            </a:r>
            <a:endParaRPr lang="en-IN" dirty="0"/>
          </a:p>
        </p:txBody>
      </p:sp>
      <p:pic>
        <p:nvPicPr>
          <p:cNvPr id="4" name="Content Placeholder 3" descr="Image result for cercospora arachidicol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72295" cy="40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72476" cy="1143000"/>
          </a:xfrm>
        </p:spPr>
        <p:txBody>
          <a:bodyPr>
            <a:normAutofit/>
          </a:bodyPr>
          <a:lstStyle/>
          <a:p>
            <a:pPr algn="just"/>
            <a:r>
              <a:rPr lang="en-IN" sz="2200" b="1" dirty="0" smtClean="0"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distinguish between </a:t>
            </a:r>
            <a:r>
              <a:rPr lang="en-IN" sz="2200" b="1" i="1" dirty="0" err="1">
                <a:latin typeface="Times New Roman" pitchFamily="18" charset="0"/>
                <a:cs typeface="Times New Roman" pitchFamily="18" charset="0"/>
              </a:rPr>
              <a:t>Cercospora</a:t>
            </a:r>
            <a:r>
              <a:rPr lang="en-IN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i="1" dirty="0" err="1">
                <a:latin typeface="Times New Roman" pitchFamily="18" charset="0"/>
                <a:cs typeface="Times New Roman" pitchFamily="18" charset="0"/>
              </a:rPr>
              <a:t>arachidicola</a:t>
            </a:r>
            <a:r>
              <a:rPr lang="en-IN" sz="2200" b="1" i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200" b="1" i="1" dirty="0" err="1" smtClean="0">
                <a:latin typeface="Times New Roman" pitchFamily="18" charset="0"/>
                <a:cs typeface="Times New Roman" pitchFamily="18" charset="0"/>
              </a:rPr>
              <a:t>Cercosporidium</a:t>
            </a:r>
            <a:r>
              <a:rPr lang="en-IN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i="1" dirty="0" err="1" smtClean="0">
                <a:latin typeface="Times New Roman" pitchFamily="18" charset="0"/>
                <a:cs typeface="Times New Roman" pitchFamily="18" charset="0"/>
              </a:rPr>
              <a:t>Personatum</a:t>
            </a:r>
            <a:r>
              <a:rPr lang="en-IN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Cercospora</a:t>
            </a:r>
            <a:r>
              <a:rPr lang="en-IN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>
                <a:latin typeface="Times New Roman" pitchFamily="18" charset="0"/>
                <a:cs typeface="Times New Roman" pitchFamily="18" charset="0"/>
              </a:rPr>
              <a:t>arachidicola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pathogen cause  early spot in the plant.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spot appear on the leaf surrounded by yellow halo.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Conidia are 4-12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sepated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conidia usually develop on the upper surface of the leaf but rarely on the lower surface. They  are not formed in concentric rings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Cercosporidium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Personatum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 pathogen cause late spot in plant.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spot not surrounded by yellow halo.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Conidia are 2-7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septated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conidia are restricted to the lower surface and the conidiophores develop 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cocentric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spots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IN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Favourable </a:t>
            </a:r>
            <a:r>
              <a:rPr lang="en-IN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conditions: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Wet weather‐High relative humidity (&gt;85 %).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Heavy rainfall.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Leaf wetness.</a:t>
            </a:r>
          </a:p>
          <a:p>
            <a:pPr algn="just"/>
            <a:r>
              <a:rPr lang="en-IN" b="1" dirty="0">
                <a:latin typeface="Times New Roman" pitchFamily="18" charset="0"/>
                <a:cs typeface="Times New Roman" pitchFamily="18" charset="0"/>
              </a:rPr>
              <a:t>Moderate temperature of 22‐25</a:t>
            </a:r>
            <a:r>
              <a:rPr lang="en-IN" sz="1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C.</a:t>
            </a: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 cycle:</a:t>
            </a:r>
          </a:p>
          <a:p>
            <a:pPr algn="just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The primary infection is by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or conidia from infected plant debris or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infectd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seeds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The secondary spread is by wind blown conidia. </a:t>
            </a: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Rains plash also helps in the spread of conidia</a:t>
            </a:r>
            <a:r>
              <a:rPr lang="en-IN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DISEASE MANAGEMENT</a:t>
            </a:r>
            <a:br>
              <a:rPr lang="en-IN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destory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the infected plant debris.</a:t>
            </a:r>
          </a:p>
          <a:p>
            <a:pPr lvl="0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Eradicate the volunteer groundnut plants.</a:t>
            </a:r>
          </a:p>
          <a:p>
            <a:pPr lvl="0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Keep weeds under control.</a:t>
            </a:r>
          </a:p>
          <a:p>
            <a:pPr lvl="0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Treat the seeds with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Carboxin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Thiram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Vitavax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power) at 2g/kg.</a:t>
            </a:r>
          </a:p>
          <a:p>
            <a:pPr lvl="0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Carbendazim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mancozeb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@ 0.2 % or </a:t>
            </a:r>
            <a:r>
              <a:rPr lang="en-IN" sz="2000" dirty="0" err="1">
                <a:latin typeface="Times New Roman" pitchFamily="18" charset="0"/>
                <a:cs typeface="Times New Roman" pitchFamily="18" charset="0"/>
              </a:rPr>
              <a:t>Chlorothalonil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 @ 0.2% and if necessary, repeat after 15 days.</a:t>
            </a:r>
          </a:p>
          <a:p>
            <a:pPr lvl="0">
              <a:buFont typeface="Wingdings" pitchFamily="2" charset="2"/>
              <a:buChar char="Ø"/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Grow moderately resistant varieties like ALR 1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IN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WILT OF GROUNDNUT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642943"/>
          </a:xfrm>
        </p:spPr>
        <p:txBody>
          <a:bodyPr>
            <a:normAutofit fontScale="70000" lnSpcReduction="20000"/>
          </a:bodyPr>
          <a:lstStyle/>
          <a:p>
            <a:pPr lvl="0"/>
            <a:endParaRPr lang="en-IN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FUNGAL WILT</a:t>
            </a:r>
            <a:endParaRPr lang="en-IN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844" y="1643050"/>
            <a:ext cx="4354544" cy="50720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C.O-</a:t>
            </a:r>
            <a:r>
              <a:rPr lang="en-IN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IN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oxysporum</a:t>
            </a:r>
            <a:endParaRPr lang="en-IN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Symptom: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two months old plant, the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yellowing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of leaves, followed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wilting and drying occur. Roots turn brown and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brittle. Vascular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browning can be seen</a:t>
            </a:r>
            <a:r>
              <a:rPr lang="en-IN" sz="1600" dirty="0"/>
              <a:t>. </a:t>
            </a:r>
            <a:endParaRPr lang="en-IN" sz="1600" dirty="0" smtClean="0"/>
          </a:p>
          <a:p>
            <a:pPr>
              <a:buNone/>
            </a:pPr>
            <a:r>
              <a:rPr lang="en-IN" sz="800" dirty="0" smtClean="0">
                <a:solidFill>
                  <a:srgbClr val="92D050"/>
                </a:solidFill>
              </a:rPr>
              <a:t> </a:t>
            </a:r>
            <a:r>
              <a:rPr lang="en-IN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Disease cycle</a:t>
            </a:r>
          </a:p>
          <a:p>
            <a:pP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Primary infection – 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sz="1600" dirty="0" err="1" smtClean="0"/>
              <a:t>hlamydospores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Secondary infection – C</a:t>
            </a:r>
            <a:r>
              <a:rPr lang="en-IN" sz="1600" dirty="0" smtClean="0"/>
              <a:t>onidia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1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/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Select disease free seeds for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planting.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Rogue out and burn disease affected plants and crop debris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regularly.</a:t>
            </a:r>
            <a:endParaRPr lang="en-IN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Follow crop rotation for 2-3 years with non-host plants like pearl millet, finger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millet or </a:t>
            </a:r>
            <a:r>
              <a:rPr lang="en-IN" sz="1600" dirty="0">
                <a:latin typeface="Times New Roman" pitchFamily="18" charset="0"/>
                <a:cs typeface="Times New Roman" pitchFamily="18" charset="0"/>
              </a:rPr>
              <a:t>other cereals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1600" dirty="0"/>
              <a:t>Seed treatment with </a:t>
            </a:r>
            <a:r>
              <a:rPr lang="en-IN" sz="1600" i="1" dirty="0" err="1"/>
              <a:t>Trichoderma</a:t>
            </a:r>
            <a:r>
              <a:rPr lang="en-IN" sz="1600" i="1" dirty="0"/>
              <a:t> viride@4g/kg and Thiram@3g/kg seed </a:t>
            </a:r>
            <a:r>
              <a:rPr lang="en-IN" sz="1600" i="1" dirty="0" smtClean="0"/>
              <a:t>or </a:t>
            </a:r>
            <a:r>
              <a:rPr lang="en-IN" sz="1600" dirty="0" smtClean="0"/>
              <a:t>carbendazim@2g/kg </a:t>
            </a:r>
            <a:r>
              <a:rPr lang="en-IN" sz="1600" dirty="0"/>
              <a:t>seed.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IN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8671"/>
            <a:ext cx="4041775" cy="714380"/>
          </a:xfrm>
        </p:spPr>
        <p:txBody>
          <a:bodyPr/>
          <a:lstStyle/>
          <a:p>
            <a:r>
              <a:rPr lang="en-IN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BACTERIAL WILT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71612"/>
            <a:ext cx="4356131" cy="514353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IN" sz="8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C.O-</a:t>
            </a:r>
            <a:r>
              <a:rPr lang="en-IN" sz="80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IN" sz="8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solanacearum</a:t>
            </a:r>
            <a:endParaRPr lang="en-IN" sz="8000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6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Symptom: </a:t>
            </a:r>
            <a:r>
              <a:rPr lang="en-IN" sz="6400" dirty="0" smtClean="0"/>
              <a:t>Infected </a:t>
            </a:r>
            <a:r>
              <a:rPr lang="en-IN" sz="6400" dirty="0"/>
              <a:t>plants appear unhealthy, </a:t>
            </a:r>
            <a:r>
              <a:rPr lang="en-IN" sz="6400" dirty="0" err="1"/>
              <a:t>chlorotic</a:t>
            </a:r>
            <a:r>
              <a:rPr lang="en-IN" sz="6400" dirty="0"/>
              <a:t> and wilt under water stress. Dark brown discolouration of xylem is seen. Grey slimy liquid ooze out of the vascular bundles.</a:t>
            </a:r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 smtClean="0"/>
          </a:p>
          <a:p>
            <a:endParaRPr lang="en-IN" sz="2500" dirty="0"/>
          </a:p>
          <a:p>
            <a:pPr>
              <a:buNone/>
            </a:pPr>
            <a:endParaRPr lang="en-IN" sz="2500" dirty="0"/>
          </a:p>
          <a:p>
            <a:pPr>
              <a:buNone/>
            </a:pPr>
            <a:endParaRPr lang="en-IN" sz="2500" dirty="0" smtClean="0"/>
          </a:p>
          <a:p>
            <a:pPr>
              <a:buNone/>
            </a:pPr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endParaRPr lang="en-IN" sz="2500" dirty="0" smtClean="0"/>
          </a:p>
          <a:p>
            <a:endParaRPr lang="en-IN" sz="2500" dirty="0"/>
          </a:p>
          <a:p>
            <a:pPr algn="just">
              <a:buNone/>
            </a:pPr>
            <a:r>
              <a:rPr lang="en-IN" sz="2500" dirty="0">
                <a:solidFill>
                  <a:srgbClr val="92D050"/>
                </a:solidFill>
              </a:rPr>
              <a:t> </a:t>
            </a:r>
            <a:r>
              <a:rPr lang="en-IN" sz="6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Disease </a:t>
            </a:r>
            <a:r>
              <a:rPr lang="en-IN" sz="6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cycle</a:t>
            </a:r>
          </a:p>
          <a:p>
            <a:pPr algn="just">
              <a:buNone/>
            </a:pPr>
            <a:r>
              <a:rPr lang="en-IN" sz="6400" b="1" dirty="0" smtClean="0"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IN" sz="6400" b="1" dirty="0">
                <a:latin typeface="Times New Roman" pitchFamily="18" charset="0"/>
                <a:cs typeface="Times New Roman" pitchFamily="18" charset="0"/>
              </a:rPr>
              <a:t>infection – </a:t>
            </a: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Soil</a:t>
            </a:r>
          </a:p>
          <a:p>
            <a:pPr algn="just">
              <a:buNone/>
            </a:pPr>
            <a:r>
              <a:rPr lang="en-IN" sz="6400" b="1" dirty="0" smtClean="0">
                <a:latin typeface="Times New Roman" pitchFamily="18" charset="0"/>
                <a:cs typeface="Times New Roman" pitchFamily="18" charset="0"/>
              </a:rPr>
              <a:t>Secondary </a:t>
            </a:r>
            <a:r>
              <a:rPr lang="en-IN" sz="6400" b="1" dirty="0">
                <a:latin typeface="Times New Roman" pitchFamily="18" charset="0"/>
                <a:cs typeface="Times New Roman" pitchFamily="18" charset="0"/>
              </a:rPr>
              <a:t>infection – </a:t>
            </a: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Oozes spread by </a:t>
            </a:r>
            <a:r>
              <a:rPr lang="en-IN" sz="6400" dirty="0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en-IN" sz="6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6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6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IN" sz="64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Seed treatment with </a:t>
            </a:r>
            <a:r>
              <a:rPr lang="en-IN" sz="6400" dirty="0" err="1">
                <a:latin typeface="Times New Roman" pitchFamily="18" charset="0"/>
                <a:cs typeface="Times New Roman" pitchFamily="18" charset="0"/>
              </a:rPr>
              <a:t>Streptocycline</a:t>
            </a: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 @ 0.01%.</a:t>
            </a:r>
          </a:p>
          <a:p>
            <a:pPr lvl="0" algn="just">
              <a:buFont typeface="Wingdings" pitchFamily="2" charset="2"/>
              <a:buChar char="Ø"/>
            </a:pP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IN" sz="6400" dirty="0" err="1">
                <a:latin typeface="Times New Roman" pitchFamily="18" charset="0"/>
                <a:cs typeface="Times New Roman" pitchFamily="18" charset="0"/>
              </a:rPr>
              <a:t>Streptocycline</a:t>
            </a:r>
            <a:r>
              <a:rPr lang="en-IN" sz="6400" dirty="0">
                <a:latin typeface="Times New Roman" pitchFamily="18" charset="0"/>
                <a:cs typeface="Times New Roman" pitchFamily="18" charset="0"/>
              </a:rPr>
              <a:t> @ 0.01% and copper </a:t>
            </a:r>
            <a:r>
              <a:rPr lang="en-IN" sz="6400" dirty="0" err="1" smtClean="0">
                <a:latin typeface="Times New Roman" pitchFamily="18" charset="0"/>
                <a:cs typeface="Times New Roman" pitchFamily="18" charset="0"/>
              </a:rPr>
              <a:t>oxychoride</a:t>
            </a:r>
            <a:r>
              <a:rPr lang="en-IN" sz="6400" dirty="0" smtClean="0">
                <a:latin typeface="Times New Roman" pitchFamily="18" charset="0"/>
                <a:cs typeface="Times New Roman" pitchFamily="18" charset="0"/>
              </a:rPr>
              <a:t> @0.3%.</a:t>
            </a:r>
            <a:endParaRPr lang="en-IN" sz="6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5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IN" sz="5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5600" b="1" dirty="0"/>
              <a:t> </a:t>
            </a:r>
            <a:endParaRPr lang="en-IN" sz="5600" dirty="0"/>
          </a:p>
          <a:p>
            <a:pPr algn="just">
              <a:buNone/>
            </a:pPr>
            <a:endParaRPr lang="en-IN" sz="5600" dirty="0"/>
          </a:p>
        </p:txBody>
      </p:sp>
      <p:pic>
        <p:nvPicPr>
          <p:cNvPr id="7" name="Picture 6" descr="Image result for bacterial wilt of groundnu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496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3" y="142852"/>
            <a:ext cx="8715436" cy="714380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MAJOR DISEASES OF GROUNDNUT</a:t>
            </a:r>
            <a:endParaRPr lang="en-IN" dirty="0">
              <a:effectLst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313" y="984398"/>
          <a:ext cx="8715376" cy="6087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7688"/>
                <a:gridCol w="4357688"/>
              </a:tblGrid>
              <a:tr h="420079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FUNGAL DISEASE</a:t>
                      </a:r>
                      <a:endParaRPr lang="en-IN" sz="18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1810209"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TIKKA DISEASE OF GROUNDNUT </a:t>
                      </a:r>
                    </a:p>
                    <a:p>
                      <a:endParaRPr lang="en-IN" sz="18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Early leaf spot</a:t>
                      </a:r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Cercopora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arachidicola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(Sexual Stage: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Mycosphaerella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arachidis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endParaRPr kumimoji="0" lang="en-IN" sz="1800" b="1" kern="1200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en-IN" sz="1800" b="1" kern="1200" baseline="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Late leaf </a:t>
                      </a:r>
                      <a:r>
                        <a:rPr kumimoji="0" lang="en-IN" sz="1800" b="1" kern="1200" baseline="0" dirty="0" err="1" smtClean="0">
                          <a:solidFill>
                            <a:srgbClr val="FFC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spot</a:t>
                      </a:r>
                      <a:r>
                        <a:rPr kumimoji="0" lang="en-IN" sz="1800" b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Phaeoisariopsis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personata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              (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Syn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Cercosporidium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personatum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kumimoji="0" lang="en-IN" sz="1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(Sexual stage :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Mycosphaerella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berkeleyii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420079"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RUST</a:t>
                      </a:r>
                      <a:endParaRPr lang="en-IN" sz="18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Puccinia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arachidis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053">
                <a:tc>
                  <a:txBody>
                    <a:bodyPr/>
                    <a:lstStyle/>
                    <a:p>
                      <a:r>
                        <a:rPr kumimoji="0"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COLLAR ROT OR SEEDLING BLIGHT OR CROWN ROT</a:t>
                      </a:r>
                      <a:endParaRPr lang="en-IN" sz="18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Aspergillus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niger</a:t>
                      </a:r>
                      <a:r>
                        <a:rPr kumimoji="0"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and A. </a:t>
                      </a:r>
                      <a:r>
                        <a:rPr kumimoji="0"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</a:t>
                      </a:r>
                      <a:r>
                        <a:rPr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ulverulentum</a:t>
                      </a:r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79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STEM ROT</a:t>
                      </a:r>
                      <a:endParaRPr lang="en-IN" sz="1800" b="1" i="1" kern="1200" baseline="0" dirty="0" smtClean="0">
                        <a:solidFill>
                          <a:srgbClr val="92D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Sclerotium</a:t>
                      </a:r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i="1" kern="12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rolfsii</a:t>
                      </a:r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FUNGAL WILT OF GROUNDNUT</a:t>
                      </a:r>
                      <a:endParaRPr lang="en-IN" sz="1800" kern="1200" dirty="0" smtClean="0">
                        <a:solidFill>
                          <a:srgbClr val="92D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Fusarium</a:t>
                      </a:r>
                      <a:r>
                        <a:rPr lang="en-IN" sz="18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8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oxysporum</a:t>
                      </a:r>
                      <a:endParaRPr lang="en-IN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588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BACTERIAL</a:t>
                      </a:r>
                      <a:r>
                        <a:rPr lang="en-IN" sz="1800" b="1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DISEASE</a:t>
                      </a:r>
                      <a:endParaRPr lang="en-IN" sz="18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8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kern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BACTERIAL</a:t>
                      </a:r>
                      <a:r>
                        <a:rPr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IN" sz="1800" b="1" kern="120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WILT OF GROUNDNUT</a:t>
                      </a:r>
                      <a:endParaRPr lang="en-IN" sz="1800" kern="1200" dirty="0" smtClean="0">
                        <a:solidFill>
                          <a:srgbClr val="92D05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i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Pseudomonas </a:t>
                      </a:r>
                      <a:r>
                        <a:rPr lang="en-IN" sz="1800" i="1" u="none" strike="noStrike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solanacearum</a:t>
                      </a:r>
                      <a:endParaRPr lang="en-IN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0079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VIRAL</a:t>
                      </a:r>
                      <a:r>
                        <a:rPr lang="en-IN" sz="1800" b="1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DISEASE</a:t>
                      </a:r>
                      <a:endParaRPr lang="en-IN" sz="1800" b="1" dirty="0"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IN" sz="1800" b="1" kern="1200" baseline="0" dirty="0" smtClean="0">
                          <a:solidFill>
                            <a:srgbClr val="92D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GROUNDNUT/PEANUT BUD NECROSIS </a:t>
                      </a:r>
                      <a:endParaRPr lang="en-IN" sz="1800" dirty="0">
                        <a:solidFill>
                          <a:srgbClr val="92D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i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Peanut bud necrosis virus.</a:t>
                      </a:r>
                      <a:endParaRPr lang="en-IN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" y="274638"/>
            <a:ext cx="8715436" cy="654032"/>
          </a:xfrm>
        </p:spPr>
        <p:txBody>
          <a:bodyPr>
            <a:normAutofit fontScale="90000"/>
          </a:bodyPr>
          <a:lstStyle/>
          <a:p>
            <a:pPr algn="l"/>
            <a: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TIKKA  DISEASE OF GROUNDNUT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3" y="928671"/>
            <a:ext cx="8715436" cy="519749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IN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INTRODUCTION:</a:t>
            </a:r>
          </a:p>
          <a:p>
            <a:pPr algn="just"/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Tikka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disease is the major disease of groundnut in India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It occurs in every state in India and in every groundnut growing country of the world, including USA, most countries of Africa, the Philippines, Indonesia,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SriLanka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, China, Malaysia and Australia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late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leafspot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 symptoms are common in our state than the early </a:t>
            </a:r>
            <a:r>
              <a:rPr lang="en-IN" sz="2000" dirty="0" err="1" smtClean="0">
                <a:latin typeface="Times New Roman" pitchFamily="18" charset="0"/>
                <a:cs typeface="Times New Roman" pitchFamily="18" charset="0"/>
              </a:rPr>
              <a:t>leafspots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The loss in pod production may be sometimes as high as50%.</a:t>
            </a:r>
          </a:p>
          <a:p>
            <a:pPr algn="just">
              <a:buNone/>
            </a:pPr>
            <a:endParaRPr lang="en-IN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SYMPTOMS:</a:t>
            </a:r>
            <a:r>
              <a:rPr lang="en-IN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tikka</a:t>
            </a:r>
            <a:r>
              <a:rPr lang="en-IN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disease occurs as two distinct types of </a:t>
            </a:r>
            <a:r>
              <a:rPr lang="en-IN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leafspots</a:t>
            </a:r>
            <a:r>
              <a:rPr lang="en-IN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, Caused by two species of </a:t>
            </a:r>
            <a:r>
              <a:rPr lang="en-IN" sz="2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Cercospora</a:t>
            </a:r>
            <a:r>
              <a:rPr lang="en-IN" sz="2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IN" sz="22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2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EARLY LEAF SPOT: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Early Infection leads to circular to irregular reddish brown or dark brown spots with some yellow halo on upper surface of leaves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Symptoms may also appear on rachis, petioles, stipules and stalks etc, as elongated, elliptical spots with definite border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disease usually appears early (before35DAS) than the 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Cercosporidium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personatum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 and hence is known as early spot</a:t>
            </a:r>
            <a:r>
              <a:rPr lang="en-IN" sz="2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EARLY LEAF SPOT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1026" name="Picture 2" descr="C:\Users\Laptop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571900" cy="400052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LATE LEAF SPOT</a:t>
            </a:r>
            <a:endParaRPr lang="en-IN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IN" b="1" u="sng" dirty="0"/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Leaf spots due to 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C.personatum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 appear (after 35DAS) later than those due to 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Cercospora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200" i="1" dirty="0" err="1" smtClean="0">
                <a:latin typeface="Times New Roman" pitchFamily="18" charset="0"/>
                <a:cs typeface="Times New Roman" pitchFamily="18" charset="0"/>
              </a:rPr>
              <a:t>arachidicola</a:t>
            </a:r>
            <a:r>
              <a:rPr lang="en-IN" sz="2200" i="1" dirty="0" smtClean="0">
                <a:latin typeface="Times New Roman" pitchFamily="18" charset="0"/>
                <a:cs typeface="Times New Roman" pitchFamily="18" charset="0"/>
              </a:rPr>
              <a:t> and hence the symptoms are called late spots</a:t>
            </a:r>
            <a:r>
              <a:rPr lang="en-IN" sz="22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spots on leaves are   small dark spots, usually darker than early leaf spots and irregular in shape which enlarge about 3-8mm in dia.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Yellow halo is absent.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spots are deep black in colour with clusters of conidiophores bearing conidia, arranged in concentric manner</a:t>
            </a:r>
            <a:r>
              <a:rPr lang="en-IN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Severe disease attack leads to shedding of leaflets resulting in premature ageing of the crop.</a:t>
            </a:r>
          </a:p>
          <a:p>
            <a:pPr algn="just"/>
            <a:r>
              <a:rPr lang="en-IN" sz="2200" dirty="0" smtClean="0">
                <a:latin typeface="Times New Roman" pitchFamily="18" charset="0"/>
                <a:cs typeface="Times New Roman" pitchFamily="18" charset="0"/>
              </a:rPr>
              <a:t>The disease severe between flowering and harvest period.</a:t>
            </a:r>
            <a:endParaRPr lang="en-IN" sz="22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LATE LEAF SPOT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259556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Laptop\Desktop\001_clip_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85926"/>
            <a:ext cx="3119452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ETIOLOGY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6436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IN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EARLY LEAF SPOT</a:t>
            </a:r>
            <a:endParaRPr lang="en-IN" sz="8000" dirty="0">
              <a:solidFill>
                <a:srgbClr val="FFFF00"/>
              </a:solidFill>
            </a:endParaRPr>
          </a:p>
          <a:p>
            <a:pPr algn="just">
              <a:buNone/>
            </a:pPr>
            <a:endParaRPr lang="en-IN" sz="8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CAUSAL ORGANISIM: </a:t>
            </a:r>
            <a:r>
              <a:rPr lang="en-IN" sz="8000" i="1" dirty="0" err="1" smtClean="0">
                <a:latin typeface="Times New Roman" pitchFamily="18" charset="0"/>
                <a:cs typeface="Times New Roman" pitchFamily="18" charset="0"/>
              </a:rPr>
              <a:t>Cercospora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8000" i="1" dirty="0" err="1" smtClean="0">
                <a:latin typeface="Times New Roman" pitchFamily="18" charset="0"/>
                <a:cs typeface="Times New Roman" pitchFamily="18" charset="0"/>
              </a:rPr>
              <a:t>arachidicola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8000" i="1" dirty="0">
                <a:latin typeface="Times New Roman" pitchFamily="18" charset="0"/>
                <a:cs typeface="Times New Roman" pitchFamily="18" charset="0"/>
              </a:rPr>
              <a:t>(Asexual stage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[Subdivision-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Deuteromycotina,Order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Moniliales,Family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Dematiaceae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IN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en-IN" sz="8000" i="1" dirty="0" err="1" smtClean="0">
                <a:latin typeface="Times New Roman" pitchFamily="18" charset="0"/>
                <a:cs typeface="Times New Roman" pitchFamily="18" charset="0"/>
              </a:rPr>
              <a:t>Mycosphaerella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8000" i="1" dirty="0" err="1" smtClean="0">
                <a:latin typeface="Times New Roman" pitchFamily="18" charset="0"/>
                <a:cs typeface="Times New Roman" pitchFamily="18" charset="0"/>
              </a:rPr>
              <a:t>arachidis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8000" i="1" dirty="0">
                <a:latin typeface="Times New Roman" pitchFamily="18" charset="0"/>
                <a:cs typeface="Times New Roman" pitchFamily="18" charset="0"/>
              </a:rPr>
              <a:t>(Sexual stage</a:t>
            </a:r>
            <a:r>
              <a:rPr lang="en-IN" sz="8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[Subdivision-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Ascomycotina,Order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Sphaeriales,Family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N" sz="80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Mycosphaerellaceae</a:t>
            </a:r>
            <a:r>
              <a:rPr lang="en-IN" sz="8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IN" sz="8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The  mycelium first intercellular but later become intracellular when host cells die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haustoria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are found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The fungus produces abundant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sporulation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on the upper surface of the leaves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Conidiophores are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olivaceous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brown or yellowish brown in colour, short, 1or2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Conidia are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subhyaline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or pale yellow,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obclavate,often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curved,3-12septate and 35-110x2.5-5.4</a:t>
            </a:r>
            <a:r>
              <a:rPr lang="el-GR" sz="80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m in size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The perfect stage of the fungus produces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perithecia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ascostromata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which are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globose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papillate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ostiole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Asci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are cylindrical to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clavate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and contain 8 </a:t>
            </a:r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sz="8000" dirty="0" err="1" smtClean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sz="8000" dirty="0" smtClean="0">
                <a:latin typeface="Times New Roman" pitchFamily="18" charset="0"/>
                <a:cs typeface="Times New Roman" pitchFamily="18" charset="0"/>
              </a:rPr>
              <a:t> are hyaline, slightly curved and 2celled, apical cell larger than the lower cell.</a:t>
            </a:r>
            <a:endParaRPr lang="en-IN" sz="8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LATE LEAF SPOT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CAUSAL ORGANISIM: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Phaeoisariopsis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personata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(Asexual stage) 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                                         (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Syn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ercosporidium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personatum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Mycosphaerella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i="1" dirty="0" err="1" smtClean="0">
                <a:latin typeface="Times New Roman" pitchFamily="18" charset="0"/>
                <a:cs typeface="Times New Roman" pitchFamily="18" charset="0"/>
              </a:rPr>
              <a:t>berkeleyii</a:t>
            </a:r>
            <a:r>
              <a:rPr lang="en-IN" i="1" dirty="0" smtClean="0">
                <a:latin typeface="Times New Roman" pitchFamily="18" charset="0"/>
                <a:cs typeface="Times New Roman" pitchFamily="18" charset="0"/>
              </a:rPr>
              <a:t>(Sexual stage)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mycelium is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intercellular.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haustoria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found in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pellisade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mesophyll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cells.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conidiophores develop on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dense,oval,brown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to black and1-2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septate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conidia are cylindrical or obclavate,short,measure18-60x6-10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m, hyaline to olive brown, usually straight     or slightly curved and with 1-7 septa.</a:t>
            </a: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fungus in its perfect stage produces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perithecia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ascostromata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which are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globose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or broadly ovate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papillate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ostiole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Asci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cylindrical to ovate, contain 8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Ascospores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are 2celled and constricted at septum and hyaline.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2466975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928802"/>
            <a:ext cx="3214710" cy="293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1928802"/>
            <a:ext cx="31432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3460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PATHOGEN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214282" y="2000240"/>
            <a:ext cx="5715040" cy="2936884"/>
            <a:chOff x="214282" y="2000240"/>
            <a:chExt cx="5715040" cy="293688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000240"/>
              <a:ext cx="2466975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4612" y="2000240"/>
              <a:ext cx="3214710" cy="2936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917</Words>
  <Application>Microsoft Office PowerPoint</Application>
  <PresentationFormat>On-screen Show (4:3)</PresentationFormat>
  <Paragraphs>159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DISEASES OF GROUNDNUT(PEANUT)</vt:lpstr>
      <vt:lpstr>MAJOR DISEASES OF GROUNDNUT</vt:lpstr>
      <vt:lpstr> TIKKA  DISEASE OF GROUNDNUT </vt:lpstr>
      <vt:lpstr> EARLY LEAF SPOT </vt:lpstr>
      <vt:lpstr>LATE LEAF SPOT</vt:lpstr>
      <vt:lpstr> LATE LEAF SPOT </vt:lpstr>
      <vt:lpstr>ETIOLOGY</vt:lpstr>
      <vt:lpstr>LATE LEAF SPOT</vt:lpstr>
      <vt:lpstr>Slide 9</vt:lpstr>
      <vt:lpstr>CONT...</vt:lpstr>
      <vt:lpstr>Typical distinguish between Cercospora arachidicola and   Cercosporidium Personatum </vt:lpstr>
      <vt:lpstr>EPIDEMIOLOGY</vt:lpstr>
      <vt:lpstr> DISEASE MANAGEMENT </vt:lpstr>
      <vt:lpstr>WILT OF GROUNDNUT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GROUNDNUT(PEANUT)</dc:title>
  <dc:creator>Laptop</dc:creator>
  <cp:lastModifiedBy>Laptop</cp:lastModifiedBy>
  <cp:revision>15</cp:revision>
  <dcterms:created xsi:type="dcterms:W3CDTF">2019-01-07T06:39:18Z</dcterms:created>
  <dcterms:modified xsi:type="dcterms:W3CDTF">2019-01-07T08:10:23Z</dcterms:modified>
</cp:coreProperties>
</file>