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77" r:id="rId5"/>
    <p:sldId id="282" r:id="rId6"/>
    <p:sldId id="278" r:id="rId7"/>
    <p:sldId id="279" r:id="rId8"/>
    <p:sldId id="258" r:id="rId9"/>
    <p:sldId id="260" r:id="rId10"/>
    <p:sldId id="259" r:id="rId11"/>
    <p:sldId id="283" r:id="rId12"/>
    <p:sldId id="271" r:id="rId13"/>
    <p:sldId id="272" r:id="rId14"/>
    <p:sldId id="270" r:id="rId15"/>
    <p:sldId id="284" r:id="rId16"/>
    <p:sldId id="286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5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2491-3D67-46B1-9649-22E155176017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3E78-5792-4CB6-A5F2-FD7A4673570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2491-3D67-46B1-9649-22E155176017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3E78-5792-4CB6-A5F2-FD7A4673570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2491-3D67-46B1-9649-22E155176017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3E78-5792-4CB6-A5F2-FD7A4673570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2491-3D67-46B1-9649-22E155176017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3E78-5792-4CB6-A5F2-FD7A4673570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2491-3D67-46B1-9649-22E155176017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3E78-5792-4CB6-A5F2-FD7A4673570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2491-3D67-46B1-9649-22E155176017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3E78-5792-4CB6-A5F2-FD7A4673570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2491-3D67-46B1-9649-22E155176017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3E78-5792-4CB6-A5F2-FD7A4673570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2491-3D67-46B1-9649-22E155176017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3E78-5792-4CB6-A5F2-FD7A4673570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2491-3D67-46B1-9649-22E155176017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3E78-5792-4CB6-A5F2-FD7A4673570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2491-3D67-46B1-9649-22E155176017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3E78-5792-4CB6-A5F2-FD7A4673570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2491-3D67-46B1-9649-22E155176017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3E78-5792-4CB6-A5F2-FD7A4673570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E2491-3D67-46B1-9649-22E155176017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C3E78-5792-4CB6-A5F2-FD7A4673570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ptop\Desktop\download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CC00"/>
                </a:solidFill>
                <a:latin typeface="Arial Black" pitchFamily="34" charset="0"/>
              </a:rPr>
              <a:t>DISEASES </a:t>
            </a:r>
            <a:r>
              <a:rPr lang="en-IN" b="1" dirty="0">
                <a:solidFill>
                  <a:srgbClr val="FFCC00"/>
                </a:solidFill>
                <a:latin typeface="Arial Black" pitchFamily="34" charset="0"/>
              </a:rPr>
              <a:t>OF MAIZE </a:t>
            </a:r>
            <a:r>
              <a:rPr lang="en-IN" b="1" dirty="0" smtClean="0">
                <a:solidFill>
                  <a:srgbClr val="FFCC00"/>
                </a:solidFill>
                <a:latin typeface="Arial Black" pitchFamily="34" charset="0"/>
              </a:rPr>
              <a:t/>
            </a:r>
            <a:br>
              <a:rPr lang="en-IN" b="1" dirty="0" smtClean="0">
                <a:solidFill>
                  <a:srgbClr val="FFCC00"/>
                </a:solidFill>
                <a:latin typeface="Arial Black" pitchFamily="34" charset="0"/>
              </a:rPr>
            </a:br>
            <a:r>
              <a:rPr lang="en-IN" b="1" i="1" dirty="0" smtClean="0">
                <a:solidFill>
                  <a:srgbClr val="FFCC00"/>
                </a:solidFill>
                <a:latin typeface="Arial Black" pitchFamily="34" charset="0"/>
              </a:rPr>
              <a:t>(ZEA </a:t>
            </a:r>
            <a:r>
              <a:rPr lang="en-IN" b="1" i="1" dirty="0">
                <a:solidFill>
                  <a:srgbClr val="FFCC00"/>
                </a:solidFill>
                <a:latin typeface="Arial Black" pitchFamily="34" charset="0"/>
              </a:rPr>
              <a:t>MAYS)</a:t>
            </a:r>
            <a:endParaRPr lang="en-IN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81172"/>
          </a:xfrm>
          <a:solidFill>
            <a:schemeClr val="bg2"/>
          </a:solidFill>
        </p:spPr>
        <p:txBody>
          <a:bodyPr/>
          <a:lstStyle/>
          <a:p>
            <a:r>
              <a:rPr lang="en-IN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DFHCM-I</a:t>
            </a:r>
            <a:endParaRPr lang="en-IN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CREDIT HOUR:2+1</a:t>
            </a:r>
            <a:endParaRPr lang="en-I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PATHOGEN:  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IMPERFECT STAGE: </a:t>
            </a:r>
            <a:r>
              <a:rPr lang="en-IN" i="1" dirty="0" err="1" smtClean="0"/>
              <a:t>Helminthosporium</a:t>
            </a:r>
            <a:r>
              <a:rPr lang="en-IN" i="1" dirty="0" smtClean="0"/>
              <a:t>  </a:t>
            </a:r>
            <a:r>
              <a:rPr lang="en-IN" i="1" dirty="0" err="1" smtClean="0"/>
              <a:t>turcicum</a:t>
            </a:r>
            <a:r>
              <a:rPr lang="en-IN" i="1" dirty="0" smtClean="0"/>
              <a:t>  </a:t>
            </a:r>
            <a:r>
              <a:rPr lang="en-IN" dirty="0" smtClean="0"/>
              <a:t>(</a:t>
            </a:r>
            <a:r>
              <a:rPr lang="en-IN" i="1" dirty="0" err="1" smtClean="0"/>
              <a:t>Syn</a:t>
            </a:r>
            <a:r>
              <a:rPr lang="en-IN" i="1" dirty="0" smtClean="0"/>
              <a:t> : H. </a:t>
            </a:r>
            <a:r>
              <a:rPr lang="en-IN" i="1" dirty="0" err="1" smtClean="0"/>
              <a:t>Maydis</a:t>
            </a:r>
            <a:r>
              <a:rPr lang="en-IN" i="1" dirty="0" smtClean="0"/>
              <a:t>)</a:t>
            </a:r>
          </a:p>
          <a:p>
            <a:pPr>
              <a:buNone/>
            </a:pPr>
            <a:r>
              <a:rPr lang="en-I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(Sub-division-</a:t>
            </a:r>
            <a:r>
              <a:rPr lang="en-IN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Deuteromycotina,Order</a:t>
            </a:r>
            <a:r>
              <a:rPr lang="en-IN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Moniliales,Family</a:t>
            </a:r>
            <a:r>
              <a:rPr lang="en-IN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Moniliaceae</a:t>
            </a:r>
            <a:r>
              <a:rPr lang="en-IN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PERFECT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STAGE:</a:t>
            </a:r>
            <a:r>
              <a:rPr lang="en-IN" b="1" i="1" dirty="0" err="1" smtClean="0">
                <a:latin typeface="Times New Roman" pitchFamily="18" charset="0"/>
                <a:cs typeface="Times New Roman" pitchFamily="18" charset="0"/>
              </a:rPr>
              <a:t>Trichometasphaeria</a:t>
            </a:r>
            <a:r>
              <a:rPr lang="en-IN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i="1" dirty="0" err="1" smtClean="0">
                <a:latin typeface="Times New Roman" pitchFamily="18" charset="0"/>
                <a:cs typeface="Times New Roman" pitchFamily="18" charset="0"/>
              </a:rPr>
              <a:t>turcica</a:t>
            </a:r>
            <a:endParaRPr lang="en-IN" i="1" dirty="0" smtClean="0"/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Conidiophores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are in group,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geniculate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, mid dark brown, pale near the apex and smooth.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Conidia are distinctly curved,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fusiform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and pale to golden brown with 5-11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pseudosepta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IN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 CYCLE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Fungus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survives in plant debris, seed and collateral hosts.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fungus is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externally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seed borne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also infects Sudan grass, Johnson grass, sorghum, wheat, barley, oats,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sugarcane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spores of the fungus are also found to associate with seeds of green gram, black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gram, cowpea.</a:t>
            </a:r>
          </a:p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spread is through wind borne conidia.</a:t>
            </a:r>
          </a:p>
          <a:p>
            <a:pPr algn="just">
              <a:buNone/>
            </a:pPr>
            <a:r>
              <a:rPr lang="en-IN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FAVOURABLE CONDITIONS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Optimum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temperature for the germination of conidia is 18 to 27OC provided with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free water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on the leaf.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Infection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takes place early in the wet season.</a:t>
            </a:r>
          </a:p>
          <a:p>
            <a:pPr algn="just">
              <a:buNone/>
            </a:pPr>
            <a:r>
              <a:rPr lang="en-IN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Crop rotation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Grow resistant hybrids like DHM-1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Treat the seeds with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Captan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Thiram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at 4 g/kg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Spray Mancozeb@0.25%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SYMPTOM AND CONIDIA OF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HELMINTHOSPORIUM  TURCICUM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2296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SOURTHEN </a:t>
            </a:r>
            <a:r>
              <a:rPr lang="en-IN" smtClean="0">
                <a:latin typeface="Times New Roman" pitchFamily="18" charset="0"/>
                <a:cs typeface="Times New Roman" pitchFamily="18" charset="0"/>
              </a:rPr>
              <a:t>LEAF SPOT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aptop\Desktop\southern_leaf_blight_symptoms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NORTHEN LEAF SPOT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Laptop\Desktop\managing_northern_corn_leaf_blight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71530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COMPARISION SOURTHEN AND NORTHEN LEAF BLIGHT OF MAIZE</a:t>
            </a:r>
            <a:endParaRPr lang="en-IN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Laptop\Desktop\download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00092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STALK ROT OF MAIZE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400" b="1" i="1" dirty="0" err="1" smtClean="0">
                <a:latin typeface="Times New Roman" pitchFamily="18" charset="0"/>
                <a:cs typeface="Times New Roman" pitchFamily="18" charset="0"/>
              </a:rPr>
              <a:t>Cephalosporium</a:t>
            </a:r>
            <a:r>
              <a:rPr lang="en-IN" sz="2400" b="1" i="1" dirty="0" smtClean="0">
                <a:latin typeface="Times New Roman" pitchFamily="18" charset="0"/>
                <a:cs typeface="Times New Roman" pitchFamily="18" charset="0"/>
              </a:rPr>
              <a:t> wilt (Black bundle disease and late wilt)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pPr>
              <a:buNone/>
            </a:pPr>
            <a:r>
              <a:rPr lang="en-IN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IN" sz="1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Cephalosporium</a:t>
            </a:r>
            <a:r>
              <a:rPr lang="en-IN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acremonium</a:t>
            </a:r>
            <a:endParaRPr lang="en-IN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diseases prominent when maize has reached the dough stage.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One of the first symptoms is the purpling of leaves and stalks.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most characteristic symptom is the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restricted blackening of vascular bundles in the stalk with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shredding of the intermodal pith region.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Blackening of the vascular bundles extends through several internodes.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Barren plants, excessive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tillering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and multiple ears are the other diagnostic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symtoms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IN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IN" sz="1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Cephalosporium</a:t>
            </a:r>
            <a:r>
              <a:rPr lang="en-IN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maydis</a:t>
            </a:r>
            <a:endParaRPr lang="en-IN" sz="20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Symptoms </a:t>
            </a:r>
            <a:r>
              <a:rPr lang="en-IN" sz="2000" i="1" dirty="0" smtClean="0">
                <a:latin typeface="Times New Roman" pitchFamily="18" charset="0"/>
                <a:cs typeface="Times New Roman" pitchFamily="18" charset="0"/>
              </a:rPr>
              <a:t>appear only after flowering stage 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i="1" dirty="0" smtClean="0">
                <a:latin typeface="Times New Roman" pitchFamily="18" charset="0"/>
                <a:cs typeface="Times New Roman" pitchFamily="18" charset="0"/>
              </a:rPr>
              <a:t> plants start wilting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basipetally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giving a dull green appearance of the leaves which later dry up.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lower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internode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turns discoloured, become reddish brown, shrunken and soft, and subsequently becomes dry and hollow.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When diseased stalks are split open, reddish brown vascular bundles are seen.</a:t>
            </a:r>
          </a:p>
          <a:p>
            <a:pPr algn="just">
              <a:buNone/>
            </a:pP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STALK ROT OF MAIZE</a:t>
            </a:r>
            <a:endParaRPr lang="en-IN" dirty="0"/>
          </a:p>
        </p:txBody>
      </p:sp>
      <p:pic>
        <p:nvPicPr>
          <p:cNvPr id="1026" name="Picture 2" descr="C:\Users\Laptop\Desktop\Stalk-Rot-Figure-Two-224x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3143272" cy="3648881"/>
          </a:xfrm>
          <a:prstGeom prst="rect">
            <a:avLst/>
          </a:prstGeom>
          <a:noFill/>
        </p:spPr>
      </p:pic>
      <p:pic>
        <p:nvPicPr>
          <p:cNvPr id="1027" name="Picture 3" descr="C:\Users\Laptop\Desktop\Stalk-Rot-Figure-O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328614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Pathogen</a:t>
            </a:r>
          </a:p>
          <a:p>
            <a:pPr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Conidiophores swollen or slender; conidia are one celled, hyaline and are produced successively at the tip and usually embedded in a slimy drop.</a:t>
            </a:r>
          </a:p>
          <a:p>
            <a:pPr algn="just">
              <a:buNone/>
            </a:pP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Disease cycle</a:t>
            </a:r>
          </a:p>
          <a:p>
            <a:pPr algn="just"/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Primary infection –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Soil, Plant debris and seed</a:t>
            </a:r>
          </a:p>
          <a:p>
            <a:pPr algn="just"/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Secondary infection –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Conidia</a:t>
            </a:r>
            <a:endParaRPr lang="en-IN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Favourable Conditions</a:t>
            </a:r>
          </a:p>
          <a:p>
            <a:pPr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High temperature and low soil moisture (drought) favour the disease.</a:t>
            </a:r>
          </a:p>
          <a:p>
            <a:pPr algn="just">
              <a:buNone/>
            </a:pP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lvl="0"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Crop sanitation.</a:t>
            </a:r>
          </a:p>
          <a:p>
            <a:pPr lvl="0"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Crop rotation.</a:t>
            </a:r>
          </a:p>
          <a:p>
            <a:pPr lvl="0"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Avoid water stress at flowering.</a:t>
            </a:r>
          </a:p>
          <a:p>
            <a:pPr lvl="0"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Seed treatment with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Carboxin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Thiram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Vitavax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Power) @ 2g/kg of seed.</a:t>
            </a:r>
          </a:p>
          <a:p>
            <a:pPr lvl="0"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Grow resistant varieties like DHM-103, DHM 105, Hi-Starch and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Ganga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Safed-2.</a:t>
            </a:r>
          </a:p>
          <a:p>
            <a:pPr lvl="0"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Soil drenching and foliar spray of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carbendazim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Mancozeb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@ 0.2%.</a:t>
            </a:r>
          </a:p>
          <a:p>
            <a:pPr algn="just">
              <a:buNone/>
            </a:pP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IN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MAJOR DISEASES OF MAIZE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43956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1978"/>
                <a:gridCol w="427197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FUNGAL DISEASES</a:t>
                      </a:r>
                      <a:endParaRPr lang="en-IN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DOWNY MILDEW OR CRAZY TOP OF MAIZE</a:t>
                      </a:r>
                      <a:endParaRPr lang="en-IN" b="1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1" kern="12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Peronosclerospora</a:t>
                      </a:r>
                      <a:r>
                        <a:rPr lang="en-IN" sz="1800" b="1" i="1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800" b="1" i="1" kern="12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sorghi</a:t>
                      </a:r>
                      <a:endParaRPr lang="en-IN" sz="1800" b="1" i="1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>
                          <a:latin typeface="Times New Roman" pitchFamily="18" charset="0"/>
                          <a:cs typeface="Times New Roman" pitchFamily="18" charset="0"/>
                        </a:rPr>
                        <a:t>TURCICUM LEAF BLIGHT/LEAF SPOT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Helminthosporium</a:t>
                      </a:r>
                      <a:r>
                        <a:rPr lang="en-IN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turcicum</a:t>
                      </a:r>
                      <a:r>
                        <a:rPr lang="en-IN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IN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IN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Syn</a:t>
                      </a:r>
                      <a:r>
                        <a:rPr lang="en-IN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H. </a:t>
                      </a:r>
                      <a:r>
                        <a:rPr lang="en-IN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maydis</a:t>
                      </a:r>
                      <a:r>
                        <a:rPr lang="en-IN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>
                          <a:latin typeface="Times New Roman" pitchFamily="18" charset="0"/>
                          <a:cs typeface="Times New Roman" pitchFamily="18" charset="0"/>
                        </a:rPr>
                        <a:t>PERFECT </a:t>
                      </a:r>
                      <a:r>
                        <a:rPr lang="en-IN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STAGE:</a:t>
                      </a:r>
                      <a:r>
                        <a:rPr lang="en-IN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Trichometasphaeria</a:t>
                      </a:r>
                      <a:r>
                        <a:rPr lang="en-IN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turcica</a:t>
                      </a:r>
                      <a:endParaRPr lang="en-IN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>
                          <a:latin typeface="Times New Roman" pitchFamily="18" charset="0"/>
                          <a:cs typeface="Times New Roman" pitchFamily="18" charset="0"/>
                        </a:rPr>
                        <a:t>COMMON SMUT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Ustilago</a:t>
                      </a:r>
                      <a:r>
                        <a:rPr lang="en-IN" b="1" i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b="1" i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maydis</a:t>
                      </a:r>
                      <a:endParaRPr lang="en-IN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>
                          <a:latin typeface="Times New Roman" pitchFamily="18" charset="0"/>
                          <a:cs typeface="Times New Roman" pitchFamily="18" charset="0"/>
                        </a:rPr>
                        <a:t>HEAD SMUT 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Sphacelotheca</a:t>
                      </a:r>
                      <a:r>
                        <a:rPr lang="en-IN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reiliana</a:t>
                      </a:r>
                      <a:r>
                        <a:rPr lang="en-IN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>
                          <a:latin typeface="Times New Roman" pitchFamily="18" charset="0"/>
                          <a:cs typeface="Times New Roman" pitchFamily="18" charset="0"/>
                        </a:rPr>
                        <a:t>BROWN SPOT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Physcoderma</a:t>
                      </a:r>
                      <a:r>
                        <a:rPr lang="en-IN" b="1" i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b="1" i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zeae-maydis</a:t>
                      </a:r>
                      <a:endParaRPr lang="en-IN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>
                          <a:latin typeface="Times New Roman" pitchFamily="18" charset="0"/>
                          <a:cs typeface="Times New Roman" pitchFamily="18" charset="0"/>
                        </a:rPr>
                        <a:t>RUST 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Puccinia</a:t>
                      </a:r>
                      <a:r>
                        <a:rPr lang="en-IN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sorghi</a:t>
                      </a:r>
                      <a:r>
                        <a:rPr lang="en-IN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CHARCOAL ROT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Macrophomina</a:t>
                      </a:r>
                      <a:r>
                        <a:rPr lang="en-IN" sz="18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800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phaseolina</a:t>
                      </a:r>
                      <a:r>
                        <a:rPr lang="en-IN" sz="18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IN" sz="18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8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IN" sz="1800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Sclerotial</a:t>
                      </a:r>
                      <a:r>
                        <a:rPr lang="en-IN" sz="18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stage: </a:t>
                      </a:r>
                      <a:r>
                        <a:rPr lang="en-IN" sz="1800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Rhizoctonia</a:t>
                      </a:r>
                      <a:r>
                        <a:rPr lang="en-IN" sz="18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800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bataticola</a:t>
                      </a:r>
                      <a:r>
                        <a:rPr lang="en-IN" sz="18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IN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STALK ROT OF MAIZE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Cephalosporium</a:t>
                      </a:r>
                      <a:r>
                        <a:rPr lang="en-IN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acremonium</a:t>
                      </a:r>
                      <a:r>
                        <a:rPr lang="en-IN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IN" b="1" i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C.maydis</a:t>
                      </a:r>
                      <a:endParaRPr lang="en-IN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MAJOR DISEASES OF MAIZE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BACTERIAL DISEASES</a:t>
                      </a:r>
                      <a:endParaRPr lang="en-IN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>
                          <a:latin typeface="Times New Roman" pitchFamily="18" charset="0"/>
                          <a:cs typeface="Times New Roman" pitchFamily="18" charset="0"/>
                        </a:rPr>
                        <a:t>SHOOT AND EAR ROT OF MAIZE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i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Erwinia</a:t>
                      </a:r>
                      <a:r>
                        <a:rPr lang="en-IN" b="1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b="1" i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carotovora</a:t>
                      </a:r>
                      <a:endParaRPr lang="en-IN" b="1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>
                          <a:latin typeface="Times New Roman" pitchFamily="18" charset="0"/>
                          <a:cs typeface="Times New Roman" pitchFamily="18" charset="0"/>
                        </a:rPr>
                        <a:t>BACTERIAL LEAF SPOT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i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Xanthomonas</a:t>
                      </a:r>
                      <a:r>
                        <a:rPr lang="en-IN" b="1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b="1" i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campestris</a:t>
                      </a:r>
                      <a:r>
                        <a:rPr lang="en-IN" b="1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b="1" i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pv.maydis</a:t>
                      </a:r>
                      <a:endParaRPr lang="en-IN" b="1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VIRAL DISEASES</a:t>
                      </a:r>
                      <a:endParaRPr lang="en-IN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MAIZE LEAF STREAK 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Maize streak virus (MSV)</a:t>
                      </a:r>
                      <a:endParaRPr lang="en-IN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MAIZE DWARF MOSAIC 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Maize dwarf mosaic virus (MDMV)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MOSAIC  OF MAIZE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latin typeface="Times New Roman" pitchFamily="18" charset="0"/>
                          <a:cs typeface="Times New Roman" pitchFamily="18" charset="0"/>
                        </a:rPr>
                        <a:t>Sugar</a:t>
                      </a:r>
                      <a:r>
                        <a:rPr lang="en-IN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cane mosaic  virus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DOWNY MILDEW OR CRAZY TOP OF MAIZE</a:t>
            </a:r>
            <a:endParaRPr lang="en-I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disease is restricted to India and severe outbreaks have occurred in several states.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disease was 1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st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reported in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Panthnagar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UP, by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Payakand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Renfro (1967).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disease causes considerable loss of the crop yield.</a:t>
            </a:r>
          </a:p>
          <a:p>
            <a:pPr algn="just">
              <a:buNone/>
            </a:pP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pPr lvl="1"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most characteristic symptoms is the development of long, rather broad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chlorotic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stripes on the leaf.</a:t>
            </a:r>
          </a:p>
          <a:p>
            <a:pPr lvl="1"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downey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growth of the fungus can be seen on the lower surface of the leaf.</a:t>
            </a:r>
          </a:p>
          <a:p>
            <a:pPr lvl="1" algn="just"/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Proleferation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buds on the stalk of tassel and top (crazy top) takes place.</a:t>
            </a:r>
          </a:p>
          <a:p>
            <a:pPr lvl="1"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Plant exhibit stunted and bushy appearance.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SYMPTOM OF DOWNY MILDEW OR CRAZY TOP OF MAIZE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07183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Laptop\Desktop\download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85926"/>
            <a:ext cx="2857520" cy="285752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643447"/>
            <a:ext cx="292895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785927"/>
            <a:ext cx="2857488" cy="50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5840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CAUSAL ORGANISM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pathogen is responsible for downy mildew of maize is </a:t>
            </a:r>
            <a:r>
              <a:rPr lang="en-IN" b="1" i="1" dirty="0" err="1" smtClean="0">
                <a:latin typeface="Times New Roman" pitchFamily="18" charset="0"/>
                <a:cs typeface="Times New Roman" pitchFamily="18" charset="0"/>
              </a:rPr>
              <a:t>Peronosclerospora</a:t>
            </a:r>
            <a:r>
              <a:rPr lang="en-IN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i="1" dirty="0" err="1" smtClean="0">
                <a:latin typeface="Times New Roman" pitchFamily="18" charset="0"/>
                <a:cs typeface="Times New Roman" pitchFamily="18" charset="0"/>
              </a:rPr>
              <a:t>sorghi</a:t>
            </a:r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Sporangiophores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are massive, wedge-shaped, short, dichotomously branched.</a:t>
            </a:r>
          </a:p>
          <a:p>
            <a:pPr algn="just"/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Sporangiophores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are profusely into series of pointed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sterigmata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which bear hyaline, oblong or ovoid sporangia (conidia).</a:t>
            </a:r>
          </a:p>
          <a:p>
            <a:pPr algn="just">
              <a:buNone/>
            </a:pP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FAVOURABLE CONDITIONS</a:t>
            </a:r>
          </a:p>
          <a:p>
            <a:pPr lvl="1"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High relative humidity(90%).</a:t>
            </a:r>
          </a:p>
          <a:p>
            <a:pPr lvl="1"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Water logging condition.</a:t>
            </a:r>
          </a:p>
          <a:p>
            <a:pPr lvl="1"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Light drizzles with at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emperature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of 20-25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 lvl="1"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Young plants are highly susceptible.</a:t>
            </a:r>
          </a:p>
          <a:p>
            <a:pPr algn="just">
              <a:buNone/>
            </a:pP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DISEASECYCLE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primary source of infection is through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oospores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soil and  also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dormant mycelium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present in the infected maize seeds.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Secondary spread is through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airborne sporangia (conidia).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u="sng" dirty="0" smtClean="0"/>
              <a:t/>
            </a:r>
            <a:br>
              <a:rPr lang="en-IN" b="1" u="sng" dirty="0" smtClean="0"/>
            </a:b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DISEASE MANAGEMENT</a:t>
            </a:r>
            <a:r>
              <a:rPr lang="en-IN" b="1" u="sng" dirty="0" smtClean="0"/>
              <a:t/>
            </a:r>
            <a:br>
              <a:rPr lang="en-IN" b="1" u="sng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Do not grow maize in low, wet fields.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Provide adequate soil drainage (where this is a problem).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Control grass weeds in or around the maize fields. 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Deep ploughing.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Crop rotation with pulses.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Treat the seeds with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Metalaxyl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at 4 g / kg.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Spray the crop with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Metalaxyl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Mancozeb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@ 1 kg on 20thday after sowing.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Grow resistant varieties like CO 1, Hybrids-COH 1, 2.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LEAF SPOT OF MAIZE</a:t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ECONOMIC IMPORTANCE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Andhra Pradesh, it is severe in the districts of Warangal,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Karimnagar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mtClean="0">
                <a:latin typeface="Times New Roman" pitchFamily="18" charset="0"/>
                <a:cs typeface="Times New Roman" pitchFamily="18" charset="0"/>
              </a:rPr>
              <a:t>Medak,Nizamabad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Adilabad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Ranga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Reddy.</a:t>
            </a:r>
          </a:p>
          <a:p>
            <a:pPr algn="just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Disease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is characterized by long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elliptical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grayish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green or tan lesions on the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leaves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measuring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2.5 to 25 cm in length and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4 cm in width.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fungus affects 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maize plant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at young stage. Small yellowish round to oval spots are seen on the leaves.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spots gradually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increase in area into bigger elliptical spots and are straw to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grayish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brown colour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 the centre with dark brown margins.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spots coalesce to form bigger spots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and gives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blighted appearance.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surface is covered with olive green velvety masses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of conidia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conidiophores.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Under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high humidity the whole leaf area becomes necrotic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and plant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appears as dead. Lesions may be extended to husk.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LEAF SPOT OF MAIZE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29289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Laptop\Desktop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590941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1006</Words>
  <Application>Microsoft Office PowerPoint</Application>
  <PresentationFormat>On-screen Show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DISEASES OF MAIZE  (ZEA MAYS)</vt:lpstr>
      <vt:lpstr>MAJOR DISEASES OF MAIZE</vt:lpstr>
      <vt:lpstr>MAJOR DISEASES OF MAIZE</vt:lpstr>
      <vt:lpstr>DOWNY MILDEW OR CRAZY TOP OF MAIZE</vt:lpstr>
      <vt:lpstr>SYMPTOM OF DOWNY MILDEW OR CRAZY TOP OF MAIZE</vt:lpstr>
      <vt:lpstr>Slide 6</vt:lpstr>
      <vt:lpstr> DISEASE MANAGEMENT </vt:lpstr>
      <vt:lpstr>LEAF SPOT OF MAIZE </vt:lpstr>
      <vt:lpstr> LEAF SPOT OF MAIZE</vt:lpstr>
      <vt:lpstr>Slide 10</vt:lpstr>
      <vt:lpstr>SYMPTOM AND CONIDIA OF HELMINTHOSPORIUM  TURCICUM </vt:lpstr>
      <vt:lpstr>SOURTHEN LEAF SPOT</vt:lpstr>
      <vt:lpstr>NORTHEN LEAF SPOT</vt:lpstr>
      <vt:lpstr> COMPARISION SOURTHEN AND NORTHEN LEAF BLIGHT OF MAIZE</vt:lpstr>
      <vt:lpstr>STALK ROT OF MAIZE Cephalosporium wilt (Black bundle disease and late wilt)</vt:lpstr>
      <vt:lpstr>STALK ROT OF MAIZE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MAIZE (ZEA MAYS)</dc:title>
  <dc:creator>Laptop</dc:creator>
  <cp:lastModifiedBy>Laptop</cp:lastModifiedBy>
  <cp:revision>41</cp:revision>
  <dcterms:created xsi:type="dcterms:W3CDTF">2018-02-01T06:34:38Z</dcterms:created>
  <dcterms:modified xsi:type="dcterms:W3CDTF">2019-01-07T08:09:49Z</dcterms:modified>
</cp:coreProperties>
</file>