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980DF-A830-4D65-8FD0-DAF29854B15A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0265C-08A4-44E7-ABE9-F27EC73143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B4D3B-0191-4072-8311-44757A952882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F92E-8BAD-4991-AA2D-A33B4FC3F7B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86B4F-B33D-42C8-99DC-E31041FF014F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9AB4C-AAE5-410D-8E20-FCC7A4EA0B1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73936-9A7F-4410-9EC4-922D4B82AA8F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4D4C2-43D7-4D0F-8B3F-ABF941629D6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20238-921D-4168-82D3-99747CD10506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FA493-23DB-4176-BC03-9C2FDAC9A75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870C0-FB77-44ED-902B-892EE0E3172A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C91C7-9028-4404-9D29-9DF2214BA60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168F9-1650-47B4-BDEE-FE1775E2779A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34A1F-5F91-44A5-98A8-30848271C61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68C84-4EB7-4BF2-9DB1-EB9FB6CC024A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460AB-D568-4E26-9EF1-07598454CBA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6B688-7774-48B5-A234-66ECABE619EC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84390-C3E1-415C-8B13-E0D75CE312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1E8ED-EA4B-4F38-8681-3EDC6A7EB0D0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3AB01-CC2C-464C-8A0E-A1F87099B95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3B6EE-1CBD-4CC0-9CE4-3CC3106AF67D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11B39-A02F-4A06-91E6-4BE7BF51A4B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551160-D354-4B40-9224-349CFA9A49EF}" type="datetimeFigureOut">
              <a:rPr lang="en-US"/>
              <a:pPr>
                <a:defRPr/>
              </a:pPr>
              <a:t>3/3/2019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4F6C87-AA2E-4556-B9B5-9A4F04DAD99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ptop\Desktop\RedGra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0" y="0"/>
            <a:ext cx="4857750" cy="6858000"/>
          </a:xfrm>
        </p:spPr>
      </p:pic>
      <p:pic>
        <p:nvPicPr>
          <p:cNvPr id="2051" name="Picture 3" descr="C:\Users\Laptop\Desktop\RedGram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00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itle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229600" cy="1143000"/>
          </a:xfrm>
          <a:solidFill>
            <a:srgbClr val="00B0F0"/>
          </a:solidFill>
        </p:spPr>
        <p:txBody>
          <a:bodyPr/>
          <a:lstStyle/>
          <a:p>
            <a:r>
              <a:rPr lang="en-IN" b="1" smtClean="0">
                <a:latin typeface="Times New Roman" pitchFamily="18" charset="0"/>
                <a:cs typeface="Times New Roman" pitchFamily="18" charset="0"/>
              </a:rPr>
              <a:t>DISEASES OF RED </a:t>
            </a:r>
            <a:r>
              <a:rPr lang="en-IN" b="1" smtClean="0">
                <a:latin typeface="Times New Roman" pitchFamily="18" charset="0"/>
                <a:cs typeface="Times New Roman" pitchFamily="18" charset="0"/>
              </a:rPr>
              <a:t>GRAM </a:t>
            </a:r>
            <a:r>
              <a:rPr lang="en-IN" b="1" i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Cajanus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cajan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PATHOGEN: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Phytophthora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drechsleri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f. sp. 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cajani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Fungus produces hyaline,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coenocytic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mycelium.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sporangiophores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hypha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-like with a swelling on the tip bearing hyaline, ovate or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pyriform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non-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papillate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sporangia.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Each sporangium produces 8-20 zoospores. Oospores are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globose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light brown, smooth and thick walled.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Cloudy weather and drizzling rain with temperatures around 250C favour infection 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requires continuous leaf wetness for 8 hours to occur.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Warm and humid weather following infection results in rapid disease development and plant death.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Soils with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poor drainage,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low lying areas, heavy rain during the months of July-September favours the disease.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Pigeonpeas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usually not infected after they are 60 days old.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rtlCol="0">
            <a:normAutofit fontScale="6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survives in the soil and plant debris in the form of oospores, and dormant mycelium.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Primary infection is from oospores and secondary spread by zoospores from sporangia.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Rain splash and irrigation water help for the movement of zoospores.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Cajanus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scarabaeoides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var.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scarabaeoides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, a wild relative of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pigeonpea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is also a host of the blight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pathogen.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Avoid sowing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redgram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fields with low-lying patches that are prone to water logging.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Adjust the sowing time so that crop growth should not coincide with heavy rainfall.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resistant varieties like BDN 1, ICPL 150, ICPL 288, ICPL 304, KPBR 80-1-4.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Seed treatment with 4g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Trichoderma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viride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formulation + 6g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metalaxyl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(Apron 35SD)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per kg of seed.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Spray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Metalaxyl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Ridomyl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MZ) at 0.2%.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STERILITY MOSAIC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643563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A serious problem in India and Nepal where it is estimated to cause annual pigeonpea grain losses worth US $ 282 million.</a:t>
            </a:r>
          </a:p>
          <a:p>
            <a:pPr algn="just">
              <a:buFont typeface="Arial" charset="0"/>
              <a:buNone/>
            </a:pPr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The disease attack can be seen in all stages of crop growth. 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In the field, the diseased plants appear as </a:t>
            </a:r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bushy, pale green plants without flowers or pods. </a:t>
            </a:r>
          </a:p>
          <a:p>
            <a:pPr algn="just"/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Leaves of these </a:t>
            </a:r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plants are small and show typical light and dark green mosaic pattern.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 Symptoms initially appear as vein-clearing on young leaves.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 In severe cases, leaves become smaller and </a:t>
            </a:r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cluster near tip because of shortened internodes and stimulation of auxillary buds. </a:t>
            </a:r>
          </a:p>
          <a:p>
            <a:pPr algn="just"/>
            <a:r>
              <a:rPr lang="en-IN" sz="1600" b="1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plants are generally stunted and do not produce pod.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 Plants infected at early stages (upto 45 days) of crop growth show near complete sterility and yield loss upto 95 per cent. 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As plants become older (after 45 days), their susceptibility to the disease decreases and such plants show partial sterility. 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If pods develop, the seeds may be small, shrivelled and immature. Some pigeonpea varieties exhibit ring spot leaf symptoms.</a:t>
            </a:r>
          </a:p>
          <a:p>
            <a:pPr algn="just"/>
            <a:r>
              <a:rPr lang="en-IN" sz="1600" smtClean="0">
                <a:latin typeface="Times New Roman" pitchFamily="18" charset="0"/>
                <a:cs typeface="Times New Roman" pitchFamily="18" charset="0"/>
              </a:rPr>
              <a:t>Ring spot leaf symptoms  indicate localized sites of infection of the pathogen, and such plants produce normal flowers and pods.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STERILITY MOSAIC SYMPTOM</a:t>
            </a:r>
            <a:endParaRPr lang="en-IN" dirty="0"/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00375" y="1714500"/>
            <a:ext cx="1714500" cy="2857500"/>
          </a:xfrm>
        </p:spPr>
      </p:pic>
      <p:pic>
        <p:nvPicPr>
          <p:cNvPr id="14340" name="Picture 2" descr="C:\Users\Laptop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500"/>
            <a:ext cx="30003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C:\Users\Laptop\Desktop\downloa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5" y="1714500"/>
            <a:ext cx="41433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STERILITY MOSAIC SYMPTOM</a:t>
            </a:r>
            <a:endParaRPr lang="en-IN" dirty="0"/>
          </a:p>
        </p:txBody>
      </p:sp>
      <p:pic>
        <p:nvPicPr>
          <p:cNvPr id="15363" name="Picture 4" descr="C:\Users\Laptop\Desktop\Symptoms-of-sterility-mosaic-disease-SMD-on-infected-pigeonpea-a-No-flowers-produc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8974"/>
          <a:stretch>
            <a:fillRect/>
          </a:stretch>
        </p:blipFill>
        <p:spPr>
          <a:xfrm>
            <a:off x="500063" y="1571625"/>
            <a:ext cx="8001000" cy="40719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 rtlCol="0">
            <a:normAutofit fontScale="6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PATHOGEN :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Pigeon pea Sterility mosaic virus(PPSMV)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causal agent of the disease is PPSMV, a virus with a segmented, negative-sense,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single-stranded RNA genome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transmitted in a semi-persistent manner by an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eriophyid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mite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Aceria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cajani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 .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DiSEASE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CYCLE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disease is transmitted by an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Eriophyid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mite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Aceria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cajani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The self-sown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redgram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plants, perennial types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redgram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Cajanus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scarabaeoides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var.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scarabaeoides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) and 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rationed growth of harvested plants serve as sources of infection.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Disease incidence is high when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pigeonpeas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inter- or mixed cropped with sorghum or millets.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Shade and humidity encourage mite multiplication, especially in hot summer weather.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Rogue out infected plants in early stages of disease development.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tolerant genotypes like ICPL 87119 (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Asha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), ICPL 227,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Jagruti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Bahar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Spray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Dicofol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3ml or Sulphur 3g in one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liter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of water to control mite vector in early stages of disease development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MAJOR DISEASES OF RED GRAM </a:t>
            </a:r>
            <a:r>
              <a:rPr lang="en-IN" sz="3600" b="1" i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(Cajanus cajan)</a:t>
            </a:r>
            <a:endParaRPr lang="en-IN" sz="360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50" y="1571625"/>
          <a:ext cx="8572560" cy="424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0594"/>
                <a:gridCol w="407196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FUNGAL DISEASES</a:t>
                      </a:r>
                      <a:endParaRPr lang="en-IN" sz="18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PHYTOPHTHORA BLIGHT / STEM BLIGHT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Phytophthora</a:t>
                      </a:r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drechsleri</a:t>
                      </a:r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f. sp. </a:t>
                      </a:r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cajani</a:t>
                      </a:r>
                      <a:endParaRPr lang="en-IN" sz="18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WILT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Fusarium oxysporum f. sp. udum</a:t>
                      </a:r>
                      <a:endParaRPr lang="en-IN" sz="18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CANKER 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Diplodia</a:t>
                      </a:r>
                      <a:r>
                        <a:rPr lang="en-IN" sz="1800" b="1" i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cajani</a:t>
                      </a:r>
                      <a:endParaRPr lang="en-IN" sz="18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LEAF SPOT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Cercospora</a:t>
                      </a:r>
                      <a:r>
                        <a:rPr lang="en-IN" sz="1800" b="1" i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indica</a:t>
                      </a:r>
                      <a:endParaRPr lang="en-IN" sz="18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POWDERY MILDEW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Leveillula</a:t>
                      </a:r>
                      <a:r>
                        <a:rPr lang="en-IN" sz="1800" b="1" i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taurica</a:t>
                      </a:r>
                      <a:endParaRPr lang="en-IN" sz="18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BACTERIAL DISEASE</a:t>
                      </a:r>
                      <a:endParaRPr lang="en-IN" sz="18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BACTERIAL LEAF SPOT AND STEM CANKER</a:t>
                      </a:r>
                      <a:endParaRPr lang="en-IN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Xanthomonas</a:t>
                      </a:r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campestris</a:t>
                      </a:r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pv</a:t>
                      </a:r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IN" sz="1800" b="1" i="1" kern="12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cajani</a:t>
                      </a:r>
                      <a:endParaRPr lang="en-IN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VIRAL DISEASE</a:t>
                      </a:r>
                      <a:endParaRPr lang="en-IN" sz="18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STERILITY MOSAIC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Sterility mosaic virus</a:t>
                      </a:r>
                      <a:endParaRPr lang="en-IN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WILT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annual losses due to wilt have been estimated at US $ 71 million in India.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is prevalent in A.P., Maharashtra, M.P., U.P and Bihar. In A.P.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diseases may appear from early stages of plant growth (4-6 week old plant) up to flowering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podding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leaves of affected plants turn yellow droop prematurely  and within 3-4 days the plant wilt.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 6-week all the ages of plant wilt ,the disease spread in concentric circle to near by plant.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 sever condition death of more than 50% plant occur.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Black lesions of varying size but mostly linear with irregular margin seen on the stem and tap root.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Vascular tissues exhibit brown to black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discolouration.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Partial wilting of the plant is a definite indication of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Fusarium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wilt and distinguishes from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Phytophthora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blight that kills 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whole plant.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Partial wilt is associated with lateral root infection, while total wilt is due to tap   root infection.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smtClean="0">
                <a:latin typeface="Times New Roman" pitchFamily="18" charset="0"/>
                <a:cs typeface="Times New Roman" pitchFamily="18" charset="0"/>
              </a:rPr>
              <a:t>WILT SYMPTOM IN PIGEON PEA</a:t>
            </a:r>
            <a:endParaRPr lang="en-IN" sz="3600" smtClean="0"/>
          </a:p>
        </p:txBody>
      </p:sp>
      <p:pic>
        <p:nvPicPr>
          <p:cNvPr id="5123" name="Picture 2" descr="C:\Users\Laptop\Desktop\Fusarium-Wilt-300x2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1357313"/>
            <a:ext cx="3286125" cy="4071937"/>
          </a:xfrm>
        </p:spPr>
      </p:pic>
      <p:pic>
        <p:nvPicPr>
          <p:cNvPr id="5124" name="Picture 3" descr="C:\Users\Laptop\Desktop\wilt-of-pigeon-pea-5-638.jpg"/>
          <p:cNvPicPr>
            <a:picLocks noChangeAspect="1" noChangeArrowheads="1"/>
          </p:cNvPicPr>
          <p:nvPr/>
        </p:nvPicPr>
        <p:blipFill>
          <a:blip r:embed="rId3"/>
          <a:srcRect b="9184"/>
          <a:stretch>
            <a:fillRect/>
          </a:stretch>
        </p:blipFill>
        <p:spPr bwMode="auto">
          <a:xfrm>
            <a:off x="3500438" y="1357313"/>
            <a:ext cx="3286125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4" descr="C:\Users\Laptop\Desktop\wilt-of-pigeon-pea-7-6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63" y="1285875"/>
            <a:ext cx="2214562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42875" y="5429250"/>
            <a:ext cx="6643688" cy="5000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Wilt infected plant in field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86563" y="5429250"/>
            <a:ext cx="2214562" cy="500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Blackening of vascular bundle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PATHOGEN: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b="1" i="1" dirty="0" smtClean="0">
                <a:latin typeface="Times New Roman" pitchFamily="18" charset="0"/>
                <a:cs typeface="Times New Roman" pitchFamily="18" charset="0"/>
              </a:rPr>
              <a:t>Fusarium oxysporum f. sp. Udum</a:t>
            </a:r>
            <a:endParaRPr lang="en-IN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2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[Subdivision-</a:t>
            </a:r>
            <a:r>
              <a:rPr lang="en-IN" sz="29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Deuteromycotina,order</a:t>
            </a:r>
            <a:r>
              <a:rPr lang="en-IN" sz="2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9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Moniliales,Family</a:t>
            </a:r>
            <a:r>
              <a:rPr lang="en-IN" sz="2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9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Tuberculariaceae</a:t>
            </a:r>
            <a:r>
              <a:rPr lang="en-IN" sz="2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IN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produces hyaline,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mycelium.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Microconidia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hyaline, small, elliptical or curved, single celled or two celled.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Macroconidia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also hyaline, thin walled, linear, curved or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fusoid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pointed at both ends with 3-4 septa.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also produces thick walled, spherical or oval, terminal or intercalary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chlamydospores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singly or in chains of 2 to 3.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Long and medium duration types suffer more wilt than short duration types.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Monocropping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ratooning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pre-disposes the plant to wilt.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Disease incidence is more severe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Vertisols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than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Alfisols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Early sowing, good weed management and good crop growth encourage wilt development.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Soil temperatures of 17 to 250C favour the pathogen development.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smtClean="0">
                <a:latin typeface="Times New Roman" pitchFamily="18" charset="0"/>
                <a:cs typeface="Times New Roman" pitchFamily="18" charset="0"/>
              </a:rPr>
              <a:t>PATHOGEN</a:t>
            </a:r>
            <a:endParaRPr lang="en-IN" smtClean="0"/>
          </a:p>
        </p:txBody>
      </p:sp>
      <p:pic>
        <p:nvPicPr>
          <p:cNvPr id="7171" name="Content Placeholder 3" descr="Related image"/>
          <p:cNvPicPr>
            <a:picLocks noGrp="1"/>
          </p:cNvPicPr>
          <p:nvPr>
            <p:ph idx="1"/>
          </p:nvPr>
        </p:nvPicPr>
        <p:blipFill>
          <a:blip r:embed="rId2"/>
          <a:srcRect l="30435"/>
          <a:stretch>
            <a:fillRect/>
          </a:stretch>
        </p:blipFill>
        <p:spPr>
          <a:xfrm>
            <a:off x="1714500" y="1428750"/>
            <a:ext cx="2286000" cy="4972050"/>
          </a:xfrm>
        </p:spPr>
      </p:pic>
      <p:cxnSp>
        <p:nvCxnSpPr>
          <p:cNvPr id="18" name="Elbow Connector 17"/>
          <p:cNvCxnSpPr/>
          <p:nvPr/>
        </p:nvCxnSpPr>
        <p:spPr>
          <a:xfrm>
            <a:off x="1928813" y="2486025"/>
            <a:ext cx="4071937" cy="158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>
            <a:off x="3214688" y="4714875"/>
            <a:ext cx="1857375" cy="158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000750" y="2314575"/>
            <a:ext cx="1643063" cy="514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dirty="0">
                <a:solidFill>
                  <a:srgbClr val="FFFF00"/>
                </a:solidFill>
              </a:rPr>
              <a:t>MACROCONIDIA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72063" y="4371975"/>
            <a:ext cx="1928812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dirty="0">
                <a:solidFill>
                  <a:srgbClr val="FFFF00"/>
                </a:solidFill>
              </a:rPr>
              <a:t>MICROCONIDIA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7176" name="AutoShape 2" descr="Image result for chlamydospores fusarium"/>
          <p:cNvSpPr>
            <a:spLocks noChangeAspect="1" noChangeArrowheads="1"/>
          </p:cNvSpPr>
          <p:nvPr/>
        </p:nvSpPr>
        <p:spPr bwMode="auto">
          <a:xfrm>
            <a:off x="155575" y="-173038"/>
            <a:ext cx="304800" cy="3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endParaRPr lang="en-IN">
              <a:latin typeface="Calibri" pitchFamily="34" charset="0"/>
            </a:endParaRPr>
          </a:p>
        </p:txBody>
      </p:sp>
      <p:pic>
        <p:nvPicPr>
          <p:cNvPr id="7177" name="Picture 3" descr="C:\Users\Laptop\Desktop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13" y="3000375"/>
            <a:ext cx="181927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 rtlCol="0">
            <a:normAutofit fontScale="4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MODE OF SPREAD AND SURVIVAL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disease is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seed and soil borne.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The fungus survives in the infected stubbles in 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field for about 3 years.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The primary spread is by soil-borne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chlamydospores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also by seed contaminant.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Chlamydospores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remain viable in soil for 8-20 years.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secondary spread in the field is through irrigation water and implements.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CULTURAL: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Follow long crop rotation with tobacco, sorghum or castor.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Avoid successive cultivation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redgram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the same field.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Adopt mixed cropping of sorghum in the field.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Soil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solarization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summer to reduce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inoculum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of pathogen.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Collect and destroy the diseased stubbles.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HPR: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resistant / tolerant varieties like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Asha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(ICPL 87119),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Maruti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(ICP 8863),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Lakshmi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(ICPL 85063),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Durga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(ICPL 84031), PRG 100, PRG 158,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Muktha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Prabhat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Sharada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CHEMICAL: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Seed treatment with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Thiram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@0.3% or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Carbendazim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@0.2%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BIO-CONTROL: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Treat the seeds with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Trichoderma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viride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at 4 g/kg.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Multiply 2 Kg 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viride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formulation in 50 kg of Farm Yard Manure and apply to soil.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800" b="1" smtClean="0">
                <a:latin typeface="Times New Roman" pitchFamily="18" charset="0"/>
                <a:cs typeface="Times New Roman" pitchFamily="18" charset="0"/>
              </a:rPr>
              <a:t>PHYTOPHTHORA BLIGHT / STEM BLIGHT</a:t>
            </a:r>
            <a:endParaRPr lang="en-IN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 devastating disease that kills young (1 to 7 week old) plants, leaving large gaps in plant stands.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Yield losses are usually higher in short duration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pigeonpeas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than in medium and long duration types.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Phytophthora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blight resembles damping off in that it causes seedlings to die suddenly.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Infected plants have water soaked lesions on their leaves and brown to black, slightly sunken lesions on their stems and petioles.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Infected leaves loose turgidity, and become desiccated.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Lesions girdle the affected main stems or branches which break at this point and foliage above the lesion dries up.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When conditions favour the pathogen, it is common for many plants to die.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Pigeonpea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plants that are infected by blight, but not killed often produce large galls on their stems especially at the edges of the lesions.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pathogen infects the foliage and stems but not the root system.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PHYTOPHTHORA BLIGHT SYMPTOM</a:t>
            </a:r>
            <a:endParaRPr lang="en-IN" dirty="0"/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714500"/>
            <a:ext cx="2928937" cy="3357563"/>
          </a:xfrm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1714500"/>
            <a:ext cx="2428875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 descr="C:\Users\Laptop\Desktop\1-s2.0-S026121941100130X-gr2.jpg"/>
          <p:cNvPicPr>
            <a:picLocks noChangeAspect="1" noChangeArrowheads="1"/>
          </p:cNvPicPr>
          <p:nvPr/>
        </p:nvPicPr>
        <p:blipFill>
          <a:blip r:embed="rId4"/>
          <a:srcRect b="7692"/>
          <a:stretch>
            <a:fillRect/>
          </a:stretch>
        </p:blipFill>
        <p:spPr bwMode="auto">
          <a:xfrm>
            <a:off x="5715000" y="1714500"/>
            <a:ext cx="3098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ASES OF RED GRAM (Cajanus caja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DISEASES OF RED GRAM (Cajanus cajan)</Template>
  <TotalTime>0</TotalTime>
  <Words>1321</Words>
  <Application>Microsoft Office PowerPoint</Application>
  <PresentationFormat>On-screen Show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Arial</vt:lpstr>
      <vt:lpstr>Times New Roman</vt:lpstr>
      <vt:lpstr>DISEASES OF RED GRAM (Cajanus cajan)</vt:lpstr>
      <vt:lpstr>DISEASES OF RED GRAM (Cajanus cajan)</vt:lpstr>
      <vt:lpstr>MAJOR DISEASES OF RED GRAM (Cajanus cajan)</vt:lpstr>
      <vt:lpstr>WILT</vt:lpstr>
      <vt:lpstr>WILT SYMPTOM IN PIGEON PEA</vt:lpstr>
      <vt:lpstr>Slide 5</vt:lpstr>
      <vt:lpstr>PATHOGEN</vt:lpstr>
      <vt:lpstr>Slide 7</vt:lpstr>
      <vt:lpstr>PHYTOPHTHORA BLIGHT / STEM BLIGHT</vt:lpstr>
      <vt:lpstr>PHYTOPHTHORA BLIGHT SYMPTOM</vt:lpstr>
      <vt:lpstr>Slide 10</vt:lpstr>
      <vt:lpstr>Slide 11</vt:lpstr>
      <vt:lpstr>               STERILITY MOSAIC               </vt:lpstr>
      <vt:lpstr>STERILITY MOSAIC SYMPTOM</vt:lpstr>
      <vt:lpstr>STERILITY MOSAIC SYMPTOM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OF RED GRAM (Cajanus cajan)</dc:title>
  <dc:creator>Laptop</dc:creator>
  <cp:lastModifiedBy>Laptop</cp:lastModifiedBy>
  <cp:revision>1</cp:revision>
  <dcterms:created xsi:type="dcterms:W3CDTF">2019-03-03T17:43:08Z</dcterms:created>
  <dcterms:modified xsi:type="dcterms:W3CDTF">2019-03-03T17:43:52Z</dcterms:modified>
</cp:coreProperties>
</file>