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IN" dirty="0" smtClean="0">
                <a:solidFill>
                  <a:srgbClr val="FF0000"/>
                </a:solidFill>
                <a:latin typeface="Algerian" pitchFamily="82" charset="0"/>
              </a:rPr>
              <a:t>Distribution Theory</a:t>
            </a:r>
            <a:endParaRPr lang="en-IN" dirty="0">
              <a:solidFill>
                <a:srgbClr val="FF0000"/>
              </a:solidFill>
              <a:latin typeface="Algerian" pitchFamily="82" charset="0"/>
            </a:endParaRPr>
          </a:p>
        </p:txBody>
      </p:sp>
      <p:sp>
        <p:nvSpPr>
          <p:cNvPr id="3" name="Content Placeholder 2"/>
          <p:cNvSpPr>
            <a:spLocks noGrp="1"/>
          </p:cNvSpPr>
          <p:nvPr>
            <p:ph idx="1"/>
          </p:nvPr>
        </p:nvSpPr>
        <p:spPr>
          <a:xfrm>
            <a:off x="457200" y="1143000"/>
            <a:ext cx="8229600" cy="4983163"/>
          </a:xfrm>
        </p:spPr>
        <p:txBody>
          <a:bodyPr>
            <a:normAutofit/>
          </a:bodyPr>
          <a:lstStyle/>
          <a:p>
            <a:pPr algn="just">
              <a:lnSpc>
                <a:spcPct val="150000"/>
              </a:lnSpc>
            </a:pPr>
            <a:r>
              <a:rPr lang="en-IN" sz="2400" dirty="0" smtClean="0">
                <a:latin typeface="Times New Roman" pitchFamily="18" charset="0"/>
                <a:cs typeface="Times New Roman" pitchFamily="18" charset="0"/>
              </a:rPr>
              <a:t>The </a:t>
            </a:r>
            <a:r>
              <a:rPr lang="en-IN" sz="2400" b="1" dirty="0" smtClean="0">
                <a:latin typeface="Times New Roman" pitchFamily="18" charset="0"/>
                <a:cs typeface="Times New Roman" pitchFamily="18" charset="0"/>
              </a:rPr>
              <a:t>systematic attempt to account for the sharing of the national income among the owners of the factors of production i.e., land, labour, and capital</a:t>
            </a:r>
            <a:r>
              <a:rPr lang="en-IN" sz="2400" dirty="0" smtClean="0">
                <a:latin typeface="Times New Roman" pitchFamily="18" charset="0"/>
                <a:cs typeface="Times New Roman" pitchFamily="18" charset="0"/>
              </a:rPr>
              <a:t>. Traditionally, economists have studied how the costs of these factors and the size of their return (rent, wages, interests, and profits) are fixed.</a:t>
            </a:r>
            <a:endParaRPr lang="en-IN" sz="2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a:lnSpc>
                <a:spcPct val="150000"/>
              </a:lnSpc>
              <a:buNone/>
            </a:pPr>
            <a:r>
              <a:rPr lang="en-IN" sz="2800" b="1" dirty="0" smtClean="0">
                <a:solidFill>
                  <a:srgbClr val="FF0000"/>
                </a:solidFill>
                <a:latin typeface="Times New Roman" pitchFamily="18" charset="0"/>
                <a:cs typeface="Times New Roman" pitchFamily="18" charset="0"/>
              </a:rPr>
              <a:t>Various Concepts of Profit</a:t>
            </a:r>
          </a:p>
          <a:p>
            <a:pPr>
              <a:lnSpc>
                <a:spcPct val="150000"/>
              </a:lnSpc>
              <a:buFont typeface="Wingdings" pitchFamily="2" charset="2"/>
              <a:buChar char="Ø"/>
            </a:pPr>
            <a:r>
              <a:rPr lang="en-IN" sz="2800" dirty="0" smtClean="0">
                <a:latin typeface="Times New Roman" pitchFamily="18" charset="0"/>
                <a:cs typeface="Times New Roman" pitchFamily="18" charset="0"/>
              </a:rPr>
              <a:t>Gross Profit</a:t>
            </a:r>
          </a:p>
          <a:p>
            <a:pPr>
              <a:lnSpc>
                <a:spcPct val="150000"/>
              </a:lnSpc>
              <a:buFont typeface="Wingdings" pitchFamily="2" charset="2"/>
              <a:buChar char="Ø"/>
            </a:pPr>
            <a:r>
              <a:rPr lang="en-IN" sz="2800" dirty="0" smtClean="0">
                <a:latin typeface="Times New Roman" pitchFamily="18" charset="0"/>
                <a:cs typeface="Times New Roman" pitchFamily="18" charset="0"/>
              </a:rPr>
              <a:t>Remuneration for Entrepreneur Himself</a:t>
            </a:r>
          </a:p>
          <a:p>
            <a:pPr>
              <a:lnSpc>
                <a:spcPct val="150000"/>
              </a:lnSpc>
              <a:buFont typeface="Wingdings" pitchFamily="2" charset="2"/>
              <a:buChar char="Ø"/>
            </a:pPr>
            <a:r>
              <a:rPr lang="en-IN" sz="2800" dirty="0" smtClean="0">
                <a:latin typeface="Times New Roman" pitchFamily="18" charset="0"/>
                <a:cs typeface="Times New Roman" pitchFamily="18" charset="0"/>
              </a:rPr>
              <a:t>Depreciation and Maintenance Charges</a:t>
            </a:r>
          </a:p>
          <a:p>
            <a:pPr>
              <a:lnSpc>
                <a:spcPct val="150000"/>
              </a:lnSpc>
              <a:buFont typeface="Wingdings" pitchFamily="2" charset="2"/>
              <a:buChar char="Ø"/>
            </a:pPr>
            <a:r>
              <a:rPr lang="en-IN" sz="2800" dirty="0" smtClean="0">
                <a:latin typeface="Times New Roman" pitchFamily="18" charset="0"/>
                <a:cs typeface="Times New Roman" pitchFamily="18" charset="0"/>
              </a:rPr>
              <a:t>Extra Personal Profits</a:t>
            </a:r>
          </a:p>
          <a:p>
            <a:pPr>
              <a:lnSpc>
                <a:spcPct val="150000"/>
              </a:lnSpc>
              <a:buFont typeface="Wingdings" pitchFamily="2" charset="2"/>
              <a:buChar char="Ø"/>
            </a:pPr>
            <a:r>
              <a:rPr lang="en-IN" sz="2800" dirty="0" smtClean="0">
                <a:latin typeface="Times New Roman" pitchFamily="18" charset="0"/>
                <a:cs typeface="Times New Roman" pitchFamily="18" charset="0"/>
              </a:rPr>
              <a:t>Net Profit</a:t>
            </a:r>
            <a:endParaRPr lang="en-IN"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477000"/>
          </a:xfrm>
        </p:spPr>
        <p:txBody>
          <a:bodyPr>
            <a:normAutofit fontScale="70000" lnSpcReduction="20000"/>
          </a:bodyPr>
          <a:lstStyle/>
          <a:p>
            <a:pPr algn="just">
              <a:lnSpc>
                <a:spcPct val="170000"/>
              </a:lnSpc>
              <a:buNone/>
            </a:pPr>
            <a:r>
              <a:rPr lang="en-IN" sz="4100" b="1" dirty="0" smtClean="0">
                <a:solidFill>
                  <a:srgbClr val="FF0000"/>
                </a:solidFill>
                <a:latin typeface="Times New Roman" pitchFamily="18" charset="0"/>
                <a:cs typeface="Times New Roman" pitchFamily="18" charset="0"/>
              </a:rPr>
              <a:t>Factor Market</a:t>
            </a:r>
          </a:p>
          <a:p>
            <a:pPr algn="just">
              <a:lnSpc>
                <a:spcPct val="170000"/>
              </a:lnSpc>
              <a:buFont typeface="Wingdings" pitchFamily="2" charset="2"/>
              <a:buChar char="§"/>
            </a:pPr>
            <a:r>
              <a:rPr lang="en-IN" dirty="0" smtClean="0">
                <a:latin typeface="Times New Roman" pitchFamily="18" charset="0"/>
                <a:cs typeface="Times New Roman" pitchFamily="18" charset="0"/>
              </a:rPr>
              <a:t>Factors of production are brought and sold in factor markets.</a:t>
            </a:r>
          </a:p>
          <a:p>
            <a:pPr algn="just">
              <a:lnSpc>
                <a:spcPct val="170000"/>
              </a:lnSpc>
              <a:buFont typeface="Wingdings" pitchFamily="2" charset="2"/>
              <a:buChar char="§"/>
            </a:pPr>
            <a:r>
              <a:rPr lang="en-IN" dirty="0" smtClean="0">
                <a:latin typeface="Times New Roman" pitchFamily="18" charset="0"/>
                <a:cs typeface="Times New Roman" pitchFamily="18" charset="0"/>
              </a:rPr>
              <a:t>Prices of factors of production are known as factor prices.</a:t>
            </a:r>
          </a:p>
          <a:p>
            <a:pPr algn="just">
              <a:lnSpc>
                <a:spcPct val="170000"/>
              </a:lnSpc>
              <a:buFont typeface="Wingdings" pitchFamily="2" charset="2"/>
              <a:buChar char="§"/>
            </a:pPr>
            <a:r>
              <a:rPr lang="en-IN" dirty="0" smtClean="0">
                <a:latin typeface="Times New Roman" pitchFamily="18" charset="0"/>
                <a:cs typeface="Times New Roman" pitchFamily="18" charset="0"/>
              </a:rPr>
              <a:t>Factor markets work like goods and service markets in some ways: </a:t>
            </a:r>
          </a:p>
          <a:p>
            <a:pPr lvl="1" algn="just">
              <a:lnSpc>
                <a:spcPct val="170000"/>
              </a:lnSpc>
              <a:buFont typeface="Wingdings" pitchFamily="2" charset="2"/>
              <a:buChar char="Ø"/>
            </a:pPr>
            <a:r>
              <a:rPr lang="en-IN" dirty="0" smtClean="0">
                <a:latin typeface="Times New Roman" pitchFamily="18" charset="0"/>
                <a:cs typeface="Times New Roman" pitchFamily="18" charset="0"/>
              </a:rPr>
              <a:t>	They can be analysed using supply and demand analysis.</a:t>
            </a:r>
          </a:p>
          <a:p>
            <a:pPr lvl="1" algn="just">
              <a:lnSpc>
                <a:spcPct val="170000"/>
              </a:lnSpc>
              <a:buFont typeface="Wingdings" pitchFamily="2" charset="2"/>
              <a:buChar char="Ø"/>
            </a:pPr>
            <a:r>
              <a:rPr lang="en-IN" dirty="0" smtClean="0">
                <a:latin typeface="Times New Roman" pitchFamily="18" charset="0"/>
                <a:cs typeface="Times New Roman" pitchFamily="18" charset="0"/>
              </a:rPr>
              <a:t>	Factor prices allocate resources among producers.</a:t>
            </a:r>
          </a:p>
          <a:p>
            <a:pPr algn="just">
              <a:lnSpc>
                <a:spcPct val="170000"/>
              </a:lnSpc>
              <a:buFont typeface="Wingdings" pitchFamily="2" charset="2"/>
              <a:buChar char="§"/>
            </a:pPr>
            <a:r>
              <a:rPr lang="en-IN" dirty="0" smtClean="0">
                <a:latin typeface="Times New Roman" pitchFamily="18" charset="0"/>
                <a:cs typeface="Times New Roman" pitchFamily="18" charset="0"/>
              </a:rPr>
              <a:t>Factor markets are different from goods and service markets, because:</a:t>
            </a:r>
          </a:p>
          <a:p>
            <a:pPr lvl="1" algn="just">
              <a:lnSpc>
                <a:spcPct val="170000"/>
              </a:lnSpc>
              <a:buFont typeface="Wingdings" pitchFamily="2" charset="2"/>
              <a:buChar char="Ø"/>
            </a:pPr>
            <a:r>
              <a:rPr lang="en-IN" dirty="0" smtClean="0">
                <a:latin typeface="Times New Roman" pitchFamily="18" charset="0"/>
                <a:cs typeface="Times New Roman" pitchFamily="18" charset="0"/>
              </a:rPr>
              <a:t>	Their demand is a derived demand- derived from firm’s output choices and the demand for goods and services.</a:t>
            </a:r>
          </a:p>
          <a:p>
            <a:pPr lvl="1" algn="just">
              <a:lnSpc>
                <a:spcPct val="170000"/>
              </a:lnSpc>
              <a:buFont typeface="Wingdings" pitchFamily="2" charset="2"/>
              <a:buChar char="Ø"/>
            </a:pPr>
            <a:r>
              <a:rPr lang="en-IN" dirty="0" smtClean="0">
                <a:latin typeface="Times New Roman" pitchFamily="18" charset="0"/>
                <a:cs typeface="Times New Roman" pitchFamily="18" charset="0"/>
              </a:rPr>
              <a:t>	Most of our income is received from them; factor markets determine distribution of income.</a:t>
            </a:r>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686800" cy="6705600"/>
          </a:xfrm>
        </p:spPr>
        <p:txBody>
          <a:bodyPr>
            <a:normAutofit fontScale="62500" lnSpcReduction="20000"/>
          </a:bodyPr>
          <a:lstStyle/>
          <a:p>
            <a:pPr algn="just">
              <a:lnSpc>
                <a:spcPct val="170000"/>
              </a:lnSpc>
              <a:buNone/>
            </a:pPr>
            <a:r>
              <a:rPr lang="en-IN" sz="4800" b="1" dirty="0" smtClean="0">
                <a:solidFill>
                  <a:srgbClr val="FF0000"/>
                </a:solidFill>
                <a:latin typeface="Times New Roman" pitchFamily="18" charset="0"/>
                <a:cs typeface="Times New Roman" pitchFamily="18" charset="0"/>
              </a:rPr>
              <a:t>Factor Pricing</a:t>
            </a:r>
          </a:p>
          <a:p>
            <a:pPr algn="just">
              <a:lnSpc>
                <a:spcPct val="170000"/>
              </a:lnSpc>
              <a:buFont typeface="Wingdings" pitchFamily="2" charset="2"/>
              <a:buChar char="Ø"/>
            </a:pPr>
            <a:r>
              <a:rPr lang="en-IN" dirty="0" smtClean="0">
                <a:latin typeface="Times New Roman" pitchFamily="18" charset="0"/>
                <a:cs typeface="Times New Roman" pitchFamily="18" charset="0"/>
              </a:rPr>
              <a:t>The theory of factor pricing is concerned with the principles according to which the price of each factor of production is determined and distributed. The distribution of factors of production can be of two types, namely personal and functional. </a:t>
            </a:r>
          </a:p>
          <a:p>
            <a:pPr algn="just">
              <a:lnSpc>
                <a:spcPct val="170000"/>
              </a:lnSpc>
              <a:buFont typeface="Wingdings" pitchFamily="2" charset="2"/>
              <a:buChar char="Ø"/>
            </a:pPr>
            <a:r>
              <a:rPr lang="en-IN" dirty="0" smtClean="0">
                <a:solidFill>
                  <a:srgbClr val="FF0000"/>
                </a:solidFill>
                <a:latin typeface="Times New Roman" pitchFamily="18" charset="0"/>
                <a:cs typeface="Times New Roman" pitchFamily="18" charset="0"/>
              </a:rPr>
              <a:t>Personal distribution</a:t>
            </a:r>
            <a:r>
              <a:rPr lang="en-IN" dirty="0" smtClean="0">
                <a:latin typeface="Times New Roman" pitchFamily="18" charset="0"/>
                <a:cs typeface="Times New Roman" pitchFamily="18" charset="0"/>
              </a:rPr>
              <a:t> is concerned with the distribution of income among different individuals. It is associated with the amount of income generated not with the source of income. For example, an individual earns Rs. 20,000 per month; this income can be earned by him/her by wages, rents, or dividends. </a:t>
            </a:r>
          </a:p>
          <a:p>
            <a:pPr algn="just">
              <a:lnSpc>
                <a:spcPct val="170000"/>
              </a:lnSpc>
              <a:buFont typeface="Wingdings" pitchFamily="2" charset="2"/>
              <a:buChar char="Ø"/>
            </a:pPr>
            <a:r>
              <a:rPr lang="en-IN" dirty="0" smtClean="0">
                <a:latin typeface="Times New Roman" pitchFamily="18" charset="0"/>
                <a:cs typeface="Times New Roman" pitchFamily="18" charset="0"/>
              </a:rPr>
              <a:t>On the other hand, </a:t>
            </a:r>
            <a:r>
              <a:rPr lang="en-IN" dirty="0" smtClean="0">
                <a:solidFill>
                  <a:srgbClr val="FF0000"/>
                </a:solidFill>
                <a:latin typeface="Times New Roman" pitchFamily="18" charset="0"/>
                <a:cs typeface="Times New Roman" pitchFamily="18" charset="0"/>
              </a:rPr>
              <a:t>functional distribution</a:t>
            </a:r>
            <a:r>
              <a:rPr lang="en-IN" dirty="0" smtClean="0">
                <a:latin typeface="Times New Roman" pitchFamily="18" charset="0"/>
                <a:cs typeface="Times New Roman" pitchFamily="18" charset="0"/>
              </a:rPr>
              <a:t> is associated with the distribution of income among different factors of production as per their functions. It is concerned with the source of income, such as wages, rents, interests, and profits. </a:t>
            </a:r>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458200" cy="6553200"/>
          </a:xfrm>
        </p:spPr>
        <p:txBody>
          <a:bodyPr>
            <a:normAutofit fontScale="77500" lnSpcReduction="20000"/>
          </a:bodyPr>
          <a:lstStyle/>
          <a:p>
            <a:pPr algn="ctr">
              <a:lnSpc>
                <a:spcPct val="160000"/>
              </a:lnSpc>
              <a:buNone/>
            </a:pPr>
            <a:r>
              <a:rPr lang="en-IN" sz="4600" b="1" dirty="0" smtClean="0">
                <a:solidFill>
                  <a:srgbClr val="FF0000"/>
                </a:solidFill>
                <a:latin typeface="Times New Roman" pitchFamily="18" charset="0"/>
                <a:cs typeface="Times New Roman" pitchFamily="18" charset="0"/>
              </a:rPr>
              <a:t>RENT</a:t>
            </a:r>
          </a:p>
          <a:p>
            <a:pPr algn="just">
              <a:lnSpc>
                <a:spcPct val="160000"/>
              </a:lnSpc>
              <a:buFont typeface="Wingdings" pitchFamily="2" charset="2"/>
              <a:buChar char="Ø"/>
            </a:pPr>
            <a:r>
              <a:rPr lang="en-IN" dirty="0" smtClean="0">
                <a:latin typeface="Times New Roman" pitchFamily="18" charset="0"/>
                <a:cs typeface="Times New Roman" pitchFamily="18" charset="0"/>
              </a:rPr>
              <a:t>Rent is the return for the fertility status of the land. In fact the land is defined in a broad sense. All the natural resources existing on the surface and beneath the surface of land like mines, rivers, etc.., are also treated as land, from which rent is received.</a:t>
            </a:r>
          </a:p>
          <a:p>
            <a:pPr algn="just">
              <a:lnSpc>
                <a:spcPct val="160000"/>
              </a:lnSpc>
              <a:buFont typeface="Wingdings" pitchFamily="2" charset="2"/>
              <a:buChar char="Ø"/>
            </a:pPr>
            <a:r>
              <a:rPr lang="en-IN" dirty="0" smtClean="0">
                <a:latin typeface="Times New Roman" pitchFamily="18" charset="0"/>
                <a:cs typeface="Times New Roman" pitchFamily="18" charset="0"/>
              </a:rPr>
              <a:t>Some resources are publicly owned, while others are privately owned. Rent is almost zero for publicly owned resource because one cannot use it for one’s own purpose. These are meant for public welfare. Rent is expressed in two forms i.e., one is </a:t>
            </a:r>
            <a:r>
              <a:rPr lang="en-IN" dirty="0" smtClean="0">
                <a:solidFill>
                  <a:srgbClr val="FF0000"/>
                </a:solidFill>
                <a:latin typeface="Times New Roman" pitchFamily="18" charset="0"/>
                <a:cs typeface="Times New Roman" pitchFamily="18" charset="0"/>
              </a:rPr>
              <a:t>Economic Rent </a:t>
            </a:r>
            <a:r>
              <a:rPr lang="en-IN" dirty="0" smtClean="0">
                <a:latin typeface="Times New Roman" pitchFamily="18" charset="0"/>
                <a:cs typeface="Times New Roman" pitchFamily="18" charset="0"/>
              </a:rPr>
              <a:t>and other is </a:t>
            </a:r>
            <a:r>
              <a:rPr lang="en-IN" dirty="0" smtClean="0">
                <a:solidFill>
                  <a:srgbClr val="FF0000"/>
                </a:solidFill>
                <a:latin typeface="Times New Roman" pitchFamily="18" charset="0"/>
                <a:cs typeface="Times New Roman" pitchFamily="18" charset="0"/>
              </a:rPr>
              <a:t>Contract Rent</a:t>
            </a:r>
            <a:r>
              <a:rPr lang="en-IN"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70000" lnSpcReduction="20000"/>
          </a:bodyPr>
          <a:lstStyle/>
          <a:p>
            <a:pPr algn="just">
              <a:lnSpc>
                <a:spcPct val="150000"/>
              </a:lnSpc>
              <a:buFont typeface="Wingdings" pitchFamily="2" charset="2"/>
              <a:buChar char="Ø"/>
            </a:pPr>
            <a:r>
              <a:rPr lang="en-IN" dirty="0" smtClean="0">
                <a:solidFill>
                  <a:srgbClr val="FF0000"/>
                </a:solidFill>
                <a:latin typeface="Times New Roman" pitchFamily="18" charset="0"/>
                <a:cs typeface="Times New Roman" pitchFamily="18" charset="0"/>
              </a:rPr>
              <a:t>Economic Rent</a:t>
            </a:r>
            <a:r>
              <a:rPr lang="en-IN" dirty="0" smtClean="0">
                <a:latin typeface="Times New Roman" pitchFamily="18" charset="0"/>
                <a:cs typeface="Times New Roman" pitchFamily="18" charset="0"/>
              </a:rPr>
              <a:t> is the minimum amount of money that an owner of land, </a:t>
            </a:r>
            <a:r>
              <a:rPr lang="en-IN" dirty="0" err="1" smtClean="0">
                <a:latin typeface="Times New Roman" pitchFamily="18" charset="0"/>
                <a:cs typeface="Times New Roman" pitchFamily="18" charset="0"/>
              </a:rPr>
              <a:t>labor</a:t>
            </a:r>
            <a:r>
              <a:rPr lang="en-IN" dirty="0" smtClean="0">
                <a:latin typeface="Times New Roman" pitchFamily="18" charset="0"/>
                <a:cs typeface="Times New Roman" pitchFamily="18" charset="0"/>
              </a:rPr>
              <a:t> or capital must receive in order to let someone else use that land, </a:t>
            </a:r>
            <a:r>
              <a:rPr lang="en-IN" dirty="0" err="1" smtClean="0">
                <a:latin typeface="Times New Roman" pitchFamily="18" charset="0"/>
                <a:cs typeface="Times New Roman" pitchFamily="18" charset="0"/>
              </a:rPr>
              <a:t>labor</a:t>
            </a:r>
            <a:r>
              <a:rPr lang="en-IN" dirty="0" smtClean="0">
                <a:latin typeface="Times New Roman" pitchFamily="18" charset="0"/>
                <a:cs typeface="Times New Roman" pitchFamily="18" charset="0"/>
              </a:rPr>
              <a:t> or capital. </a:t>
            </a:r>
          </a:p>
          <a:p>
            <a:pPr algn="just">
              <a:lnSpc>
                <a:spcPct val="150000"/>
              </a:lnSpc>
              <a:buFont typeface="Wingdings" pitchFamily="2" charset="2"/>
              <a:buChar char="Ø"/>
            </a:pPr>
            <a:r>
              <a:rPr lang="en-IN" dirty="0" smtClean="0">
                <a:solidFill>
                  <a:srgbClr val="FF0000"/>
                </a:solidFill>
                <a:latin typeface="Times New Roman" pitchFamily="18" charset="0"/>
                <a:cs typeface="Times New Roman" pitchFamily="18" charset="0"/>
              </a:rPr>
              <a:t>Contract Rent</a:t>
            </a:r>
            <a:r>
              <a:rPr lang="en-IN" dirty="0" smtClean="0">
                <a:latin typeface="Times New Roman" pitchFamily="18" charset="0"/>
                <a:cs typeface="Times New Roman" pitchFamily="18" charset="0"/>
              </a:rPr>
              <a:t> refers to that rent which is agreed upon between the landowner and the user of the land.</a:t>
            </a:r>
          </a:p>
          <a:p>
            <a:pPr algn="just">
              <a:lnSpc>
                <a:spcPct val="150000"/>
              </a:lnSpc>
              <a:buFont typeface="Wingdings" pitchFamily="2" charset="2"/>
              <a:buChar char="Ø"/>
            </a:pPr>
            <a:r>
              <a:rPr lang="en-IN" dirty="0" smtClean="0">
                <a:solidFill>
                  <a:srgbClr val="FF0000"/>
                </a:solidFill>
                <a:latin typeface="Times New Roman" pitchFamily="18" charset="0"/>
                <a:cs typeface="Times New Roman" pitchFamily="18" charset="0"/>
              </a:rPr>
              <a:t>Quasi Rent: </a:t>
            </a:r>
            <a:r>
              <a:rPr lang="en-IN" dirty="0" smtClean="0">
                <a:latin typeface="Times New Roman" pitchFamily="18" charset="0"/>
                <a:cs typeface="Times New Roman" pitchFamily="18" charset="0"/>
              </a:rPr>
              <a:t>The basis for evolving this rent is the short run fixity of man made assets of production like machines, buildings, etc. When in short run, the demand for these assets increases, consequently their income also increases. This results a surplus income due to increased demand. This surplus income of assets is called Quasi rent.</a:t>
            </a:r>
          </a:p>
          <a:p>
            <a:pPr algn="just">
              <a:lnSpc>
                <a:spcPct val="150000"/>
              </a:lnSpc>
              <a:buFont typeface="Wingdings" pitchFamily="2" charset="2"/>
              <a:buChar char="Ø"/>
            </a:pPr>
            <a:r>
              <a:rPr lang="en-IN" dirty="0" smtClean="0">
                <a:solidFill>
                  <a:srgbClr val="FF0000"/>
                </a:solidFill>
                <a:latin typeface="Times New Roman" pitchFamily="18" charset="0"/>
                <a:cs typeface="Times New Roman" pitchFamily="18" charset="0"/>
              </a:rPr>
              <a:t>Scarcity Rent </a:t>
            </a:r>
            <a:r>
              <a:rPr lang="en-IN" dirty="0" smtClean="0">
                <a:latin typeface="Times New Roman" pitchFamily="18" charset="0"/>
                <a:cs typeface="Times New Roman" pitchFamily="18" charset="0"/>
              </a:rPr>
              <a:t>is the rent which arises due to scarcity of land in relation to demand. Scarcity rent is due to inelastic supply of land. This is surplus rent over the market rent for land due to increased demand for land.</a:t>
            </a:r>
            <a:endParaRPr lang="en-IN"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05800" cy="6400800"/>
          </a:xfrm>
        </p:spPr>
        <p:txBody>
          <a:bodyPr>
            <a:normAutofit fontScale="70000" lnSpcReduction="20000"/>
          </a:bodyPr>
          <a:lstStyle/>
          <a:p>
            <a:pPr algn="ctr">
              <a:lnSpc>
                <a:spcPct val="160000"/>
              </a:lnSpc>
              <a:buNone/>
            </a:pPr>
            <a:r>
              <a:rPr lang="en-IN" sz="4600" b="1" dirty="0" smtClean="0">
                <a:solidFill>
                  <a:srgbClr val="FF0000"/>
                </a:solidFill>
                <a:latin typeface="Times New Roman" pitchFamily="18" charset="0"/>
                <a:cs typeface="Times New Roman" pitchFamily="18" charset="0"/>
              </a:rPr>
              <a:t>WAGES</a:t>
            </a:r>
          </a:p>
          <a:p>
            <a:pPr algn="just">
              <a:lnSpc>
                <a:spcPct val="160000"/>
              </a:lnSpc>
              <a:buFont typeface="Wingdings" pitchFamily="2" charset="2"/>
              <a:buChar char="Ø"/>
            </a:pPr>
            <a:r>
              <a:rPr lang="en-IN" dirty="0" smtClean="0">
                <a:latin typeface="Times New Roman" pitchFamily="18" charset="0"/>
                <a:cs typeface="Times New Roman" pitchFamily="18" charset="0"/>
              </a:rPr>
              <a:t>Wages are rewards paid for the labourers for sparing their productive services. It may be paid either in cash or kind or both.</a:t>
            </a:r>
          </a:p>
          <a:p>
            <a:pPr algn="just">
              <a:lnSpc>
                <a:spcPct val="160000"/>
              </a:lnSpc>
              <a:buFont typeface="Wingdings" pitchFamily="2" charset="2"/>
              <a:buChar char="Ø"/>
            </a:pPr>
            <a:r>
              <a:rPr lang="en-IN" dirty="0" smtClean="0">
                <a:latin typeface="Times New Roman" pitchFamily="18" charset="0"/>
                <a:cs typeface="Times New Roman" pitchFamily="18" charset="0"/>
              </a:rPr>
              <a:t>A wage may be defined as a sum of money paid under contract by an employer to worker for services rendered.</a:t>
            </a:r>
          </a:p>
          <a:p>
            <a:pPr algn="just">
              <a:lnSpc>
                <a:spcPct val="160000"/>
              </a:lnSpc>
              <a:buNone/>
            </a:pPr>
            <a:r>
              <a:rPr lang="en-IN" b="1" dirty="0" smtClean="0">
                <a:solidFill>
                  <a:srgbClr val="002060"/>
                </a:solidFill>
                <a:latin typeface="Times New Roman" pitchFamily="18" charset="0"/>
                <a:cs typeface="Times New Roman" pitchFamily="18" charset="0"/>
              </a:rPr>
              <a:t>Methods of Wage Payment</a:t>
            </a:r>
          </a:p>
          <a:p>
            <a:pPr algn="just">
              <a:lnSpc>
                <a:spcPct val="160000"/>
              </a:lnSpc>
              <a:buFont typeface="Wingdings" pitchFamily="2" charset="2"/>
              <a:buChar char="Ø"/>
            </a:pPr>
            <a:r>
              <a:rPr lang="en-IN" dirty="0" smtClean="0">
                <a:latin typeface="Times New Roman" pitchFamily="18" charset="0"/>
                <a:cs typeface="Times New Roman" pitchFamily="18" charset="0"/>
              </a:rPr>
              <a:t>Cash wages and Kind wages</a:t>
            </a:r>
          </a:p>
          <a:p>
            <a:pPr algn="just">
              <a:lnSpc>
                <a:spcPct val="160000"/>
              </a:lnSpc>
              <a:buFont typeface="Wingdings" pitchFamily="2" charset="2"/>
              <a:buChar char="Ø"/>
            </a:pPr>
            <a:r>
              <a:rPr lang="en-IN" dirty="0" smtClean="0">
                <a:latin typeface="Times New Roman" pitchFamily="18" charset="0"/>
                <a:cs typeface="Times New Roman" pitchFamily="18" charset="0"/>
              </a:rPr>
              <a:t>Time wages</a:t>
            </a:r>
          </a:p>
          <a:p>
            <a:pPr algn="just">
              <a:lnSpc>
                <a:spcPct val="160000"/>
              </a:lnSpc>
              <a:buFont typeface="Wingdings" pitchFamily="2" charset="2"/>
              <a:buChar char="Ø"/>
            </a:pPr>
            <a:r>
              <a:rPr lang="en-IN" dirty="0" smtClean="0">
                <a:latin typeface="Times New Roman" pitchFamily="18" charset="0"/>
                <a:cs typeface="Times New Roman" pitchFamily="18" charset="0"/>
              </a:rPr>
              <a:t>Piece wages</a:t>
            </a:r>
          </a:p>
          <a:p>
            <a:pPr algn="just">
              <a:lnSpc>
                <a:spcPct val="160000"/>
              </a:lnSpc>
              <a:buFont typeface="Wingdings" pitchFamily="2" charset="2"/>
              <a:buChar char="Ø"/>
            </a:pPr>
            <a:r>
              <a:rPr lang="en-IN" dirty="0" smtClean="0">
                <a:latin typeface="Times New Roman" pitchFamily="18" charset="0"/>
                <a:cs typeface="Times New Roman" pitchFamily="18" charset="0"/>
              </a:rPr>
              <a:t>Task wages</a:t>
            </a:r>
          </a:p>
          <a:p>
            <a:pPr>
              <a:buNone/>
            </a:pPr>
            <a:endParaRPr lang="en-IN"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77000"/>
          </a:xfrm>
        </p:spPr>
        <p:txBody>
          <a:bodyPr>
            <a:normAutofit fontScale="62500" lnSpcReduction="20000"/>
          </a:bodyPr>
          <a:lstStyle/>
          <a:p>
            <a:pPr>
              <a:lnSpc>
                <a:spcPct val="170000"/>
              </a:lnSpc>
              <a:buNone/>
            </a:pPr>
            <a:r>
              <a:rPr lang="en-IN" b="1" dirty="0" smtClean="0">
                <a:solidFill>
                  <a:srgbClr val="002060"/>
                </a:solidFill>
                <a:latin typeface="Times New Roman" pitchFamily="18" charset="0"/>
                <a:cs typeface="Times New Roman" pitchFamily="18" charset="0"/>
              </a:rPr>
              <a:t>Types of Wages</a:t>
            </a:r>
          </a:p>
          <a:p>
            <a:pPr>
              <a:lnSpc>
                <a:spcPct val="170000"/>
              </a:lnSpc>
              <a:buFont typeface="Wingdings" pitchFamily="2" charset="2"/>
              <a:buChar char="Ø"/>
            </a:pPr>
            <a:r>
              <a:rPr lang="en-IN" dirty="0" smtClean="0">
                <a:solidFill>
                  <a:srgbClr val="FF0000"/>
                </a:solidFill>
                <a:latin typeface="Times New Roman" pitchFamily="18" charset="0"/>
                <a:cs typeface="Times New Roman" pitchFamily="18" charset="0"/>
              </a:rPr>
              <a:t>Nominal Wage or Money Wage:</a:t>
            </a:r>
            <a:r>
              <a:rPr lang="en-IN" dirty="0" smtClean="0">
                <a:latin typeface="Times New Roman" pitchFamily="18" charset="0"/>
                <a:cs typeface="Times New Roman" pitchFamily="18" charset="0"/>
              </a:rPr>
              <a:t> It is the wage paid in terms of money at current market prices.</a:t>
            </a:r>
          </a:p>
          <a:p>
            <a:pPr>
              <a:lnSpc>
                <a:spcPct val="170000"/>
              </a:lnSpc>
              <a:buFont typeface="Wingdings" pitchFamily="2" charset="2"/>
              <a:buChar char="Ø"/>
            </a:pPr>
            <a:r>
              <a:rPr lang="en-IN" dirty="0" smtClean="0">
                <a:solidFill>
                  <a:srgbClr val="FF0000"/>
                </a:solidFill>
                <a:latin typeface="Times New Roman" pitchFamily="18" charset="0"/>
                <a:cs typeface="Times New Roman" pitchFamily="18" charset="0"/>
              </a:rPr>
              <a:t>Real Wage: </a:t>
            </a:r>
            <a:r>
              <a:rPr lang="en-IN" dirty="0" smtClean="0">
                <a:latin typeface="Times New Roman" pitchFamily="18" charset="0"/>
                <a:cs typeface="Times New Roman" pitchFamily="18" charset="0"/>
              </a:rPr>
              <a:t>It indicates the purchasing power of money wage. Real wage of the worker is obtained by dividing nominal wage of the worker at different time periods by general price index. Real wage is measured by, </a:t>
            </a:r>
          </a:p>
          <a:p>
            <a:pPr algn="ctr">
              <a:lnSpc>
                <a:spcPct val="170000"/>
              </a:lnSpc>
              <a:buNone/>
            </a:pPr>
            <a:r>
              <a:rPr lang="en-IN" dirty="0" smtClean="0">
                <a:latin typeface="Times New Roman" pitchFamily="18" charset="0"/>
                <a:cs typeface="Times New Roman" pitchFamily="18" charset="0"/>
              </a:rPr>
              <a:t>R= W/P</a:t>
            </a:r>
          </a:p>
          <a:p>
            <a:pPr>
              <a:lnSpc>
                <a:spcPct val="170000"/>
              </a:lnSpc>
              <a:buNone/>
            </a:pPr>
            <a:r>
              <a:rPr lang="en-IN" dirty="0" smtClean="0">
                <a:latin typeface="Times New Roman" pitchFamily="18" charset="0"/>
                <a:cs typeface="Times New Roman" pitchFamily="18" charset="0"/>
              </a:rPr>
              <a:t>Where, </a:t>
            </a:r>
          </a:p>
          <a:p>
            <a:pPr>
              <a:lnSpc>
                <a:spcPct val="170000"/>
              </a:lnSpc>
              <a:buNone/>
            </a:pPr>
            <a:r>
              <a:rPr lang="en-IN" dirty="0" smtClean="0">
                <a:latin typeface="Times New Roman" pitchFamily="18" charset="0"/>
                <a:cs typeface="Times New Roman" pitchFamily="18" charset="0"/>
              </a:rPr>
              <a:t>	R= Real wage </a:t>
            </a:r>
          </a:p>
          <a:p>
            <a:pPr>
              <a:lnSpc>
                <a:spcPct val="170000"/>
              </a:lnSpc>
              <a:buNone/>
            </a:pPr>
            <a:r>
              <a:rPr lang="en-IN" dirty="0" smtClean="0">
                <a:latin typeface="Times New Roman" pitchFamily="18" charset="0"/>
                <a:cs typeface="Times New Roman" pitchFamily="18" charset="0"/>
              </a:rPr>
              <a:t>	W= Money wage</a:t>
            </a:r>
          </a:p>
          <a:p>
            <a:pPr>
              <a:lnSpc>
                <a:spcPct val="170000"/>
              </a:lnSpc>
              <a:buNone/>
            </a:pPr>
            <a:r>
              <a:rPr lang="en-IN" dirty="0" smtClean="0">
                <a:latin typeface="Times New Roman" pitchFamily="18" charset="0"/>
                <a:cs typeface="Times New Roman" pitchFamily="18" charset="0"/>
              </a:rPr>
              <a:t>	P= General Price Index</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55000" lnSpcReduction="20000"/>
          </a:bodyPr>
          <a:lstStyle/>
          <a:p>
            <a:pPr algn="ctr">
              <a:lnSpc>
                <a:spcPct val="170000"/>
              </a:lnSpc>
              <a:buNone/>
            </a:pPr>
            <a:r>
              <a:rPr lang="en-IN" sz="5100" b="1" dirty="0" smtClean="0">
                <a:solidFill>
                  <a:srgbClr val="FF0000"/>
                </a:solidFill>
                <a:latin typeface="Times New Roman" pitchFamily="18" charset="0"/>
                <a:cs typeface="Times New Roman" pitchFamily="18" charset="0"/>
              </a:rPr>
              <a:t>INTEREST</a:t>
            </a:r>
          </a:p>
          <a:p>
            <a:pPr algn="just">
              <a:lnSpc>
                <a:spcPct val="170000"/>
              </a:lnSpc>
              <a:buFont typeface="Wingdings" pitchFamily="2" charset="2"/>
              <a:buChar char="Ø"/>
            </a:pPr>
            <a:r>
              <a:rPr lang="en-IN" dirty="0" smtClean="0">
                <a:latin typeface="Times New Roman" pitchFamily="18" charset="0"/>
                <a:cs typeface="Times New Roman" pitchFamily="18" charset="0"/>
              </a:rPr>
              <a:t>Interest is the amount paid by the borrower to the lender for the use of capital.</a:t>
            </a:r>
          </a:p>
          <a:p>
            <a:pPr algn="just">
              <a:lnSpc>
                <a:spcPct val="170000"/>
              </a:lnSpc>
              <a:buFont typeface="Wingdings" pitchFamily="2" charset="2"/>
              <a:buChar char="Ø"/>
            </a:pPr>
            <a:r>
              <a:rPr lang="en-IN" dirty="0" smtClean="0">
                <a:latin typeface="Times New Roman" pitchFamily="18" charset="0"/>
                <a:cs typeface="Times New Roman" pitchFamily="18" charset="0"/>
              </a:rPr>
              <a:t>According to Marshall “The payment made by a borrower for the use of loan for, say a year, is expressed as the ratio which that payment bears to the loan” is called interest.</a:t>
            </a:r>
          </a:p>
          <a:p>
            <a:pPr algn="just">
              <a:lnSpc>
                <a:spcPct val="170000"/>
              </a:lnSpc>
              <a:buFont typeface="Wingdings" pitchFamily="2" charset="2"/>
              <a:buChar char="Ø"/>
            </a:pPr>
            <a:r>
              <a:rPr lang="en-IN" dirty="0" smtClean="0">
                <a:latin typeface="Times New Roman" pitchFamily="18" charset="0"/>
                <a:cs typeface="Times New Roman" pitchFamily="18" charset="0"/>
              </a:rPr>
              <a:t>The interest charged by a lender from the borrower is termed as gross interest. It is because lending activity is fraught with risk as well as inconvenience which are also considered. Taking these items into </a:t>
            </a:r>
            <a:r>
              <a:rPr lang="en-IN" dirty="0" err="1" smtClean="0">
                <a:latin typeface="Times New Roman" pitchFamily="18" charset="0"/>
                <a:cs typeface="Times New Roman" pitchFamily="18" charset="0"/>
              </a:rPr>
              <a:t>accoun</a:t>
            </a:r>
            <a:r>
              <a:rPr lang="en-IN" dirty="0" smtClean="0">
                <a:latin typeface="Times New Roman" pitchFamily="18" charset="0"/>
                <a:cs typeface="Times New Roman" pitchFamily="18" charset="0"/>
              </a:rPr>
              <a:t> t the gross interest is considered under the following terms.</a:t>
            </a:r>
          </a:p>
          <a:p>
            <a:pPr lvl="1" algn="just">
              <a:lnSpc>
                <a:spcPct val="170000"/>
              </a:lnSpc>
              <a:buFont typeface="Wingdings" pitchFamily="2" charset="2"/>
              <a:buChar char="v"/>
            </a:pPr>
            <a:r>
              <a:rPr lang="en-IN" dirty="0" smtClean="0">
                <a:solidFill>
                  <a:srgbClr val="FF0000"/>
                </a:solidFill>
                <a:latin typeface="Times New Roman" pitchFamily="18" charset="0"/>
                <a:cs typeface="Times New Roman" pitchFamily="18" charset="0"/>
              </a:rPr>
              <a:t>	</a:t>
            </a:r>
            <a:r>
              <a:rPr lang="en-IN" sz="3300" dirty="0" smtClean="0">
                <a:solidFill>
                  <a:srgbClr val="FF0000"/>
                </a:solidFill>
                <a:latin typeface="Times New Roman" pitchFamily="18" charset="0"/>
                <a:cs typeface="Times New Roman" pitchFamily="18" charset="0"/>
              </a:rPr>
              <a:t>Net or Pure interest</a:t>
            </a:r>
          </a:p>
          <a:p>
            <a:pPr lvl="1" algn="just">
              <a:lnSpc>
                <a:spcPct val="170000"/>
              </a:lnSpc>
              <a:buFont typeface="Wingdings" pitchFamily="2" charset="2"/>
              <a:buChar char="v"/>
            </a:pPr>
            <a:r>
              <a:rPr lang="en-IN" sz="3300" dirty="0" smtClean="0">
                <a:solidFill>
                  <a:srgbClr val="FF0000"/>
                </a:solidFill>
                <a:latin typeface="Times New Roman" pitchFamily="18" charset="0"/>
                <a:cs typeface="Times New Roman" pitchFamily="18" charset="0"/>
              </a:rPr>
              <a:t>	Insurance against Risk</a:t>
            </a:r>
          </a:p>
          <a:p>
            <a:pPr lvl="1" algn="just">
              <a:lnSpc>
                <a:spcPct val="170000"/>
              </a:lnSpc>
              <a:buFont typeface="Wingdings" pitchFamily="2" charset="2"/>
              <a:buChar char="v"/>
            </a:pPr>
            <a:r>
              <a:rPr lang="en-IN" sz="3300" dirty="0" smtClean="0">
                <a:solidFill>
                  <a:srgbClr val="FF0000"/>
                </a:solidFill>
                <a:latin typeface="Times New Roman" pitchFamily="18" charset="0"/>
                <a:cs typeface="Times New Roman" pitchFamily="18" charset="0"/>
              </a:rPr>
              <a:t>	Payment for inconvenience</a:t>
            </a:r>
          </a:p>
          <a:p>
            <a:pPr lvl="1" algn="just">
              <a:lnSpc>
                <a:spcPct val="170000"/>
              </a:lnSpc>
              <a:buFont typeface="Wingdings" pitchFamily="2" charset="2"/>
              <a:buChar char="v"/>
            </a:pPr>
            <a:r>
              <a:rPr lang="en-IN" sz="3300" dirty="0" smtClean="0">
                <a:solidFill>
                  <a:srgbClr val="FF0000"/>
                </a:solidFill>
                <a:latin typeface="Times New Roman" pitchFamily="18" charset="0"/>
                <a:cs typeface="Times New Roman" pitchFamily="18" charset="0"/>
              </a:rPr>
              <a:t>	Reward for Management</a:t>
            </a:r>
            <a:endParaRPr lang="en-IN" sz="3300" dirty="0">
              <a:solidFill>
                <a:srgbClr val="FF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rmAutofit fontScale="70000" lnSpcReduction="20000"/>
          </a:bodyPr>
          <a:lstStyle/>
          <a:p>
            <a:pPr algn="ctr">
              <a:lnSpc>
                <a:spcPct val="170000"/>
              </a:lnSpc>
              <a:buNone/>
            </a:pPr>
            <a:r>
              <a:rPr lang="en-IN" sz="4000" b="1" dirty="0" smtClean="0">
                <a:solidFill>
                  <a:srgbClr val="FF0000"/>
                </a:solidFill>
                <a:latin typeface="Times New Roman" pitchFamily="18" charset="0"/>
                <a:cs typeface="Times New Roman" pitchFamily="18" charset="0"/>
              </a:rPr>
              <a:t>PROFIT</a:t>
            </a:r>
          </a:p>
          <a:p>
            <a:pPr algn="just">
              <a:lnSpc>
                <a:spcPct val="170000"/>
              </a:lnSpc>
              <a:buFont typeface="Wingdings" pitchFamily="2" charset="2"/>
              <a:buChar char="Ø"/>
            </a:pPr>
            <a:r>
              <a:rPr lang="en-IN" dirty="0" smtClean="0">
                <a:latin typeface="Times New Roman" pitchFamily="18" charset="0"/>
                <a:cs typeface="Times New Roman" pitchFamily="18" charset="0"/>
              </a:rPr>
              <a:t>Profit is the reward for entrepreneurial function of decision-making and uncertainty bearing. </a:t>
            </a:r>
          </a:p>
          <a:p>
            <a:pPr algn="just">
              <a:lnSpc>
                <a:spcPct val="170000"/>
              </a:lnSpc>
              <a:buFont typeface="Wingdings" pitchFamily="2" charset="2"/>
              <a:buChar char="Ø"/>
            </a:pPr>
            <a:r>
              <a:rPr lang="en-IN" dirty="0" smtClean="0">
                <a:latin typeface="Times New Roman" pitchFamily="18" charset="0"/>
                <a:cs typeface="Times New Roman" pitchFamily="18" charset="0"/>
              </a:rPr>
              <a:t>Profit can be either positive or negative, since it is a residual income.</a:t>
            </a:r>
          </a:p>
          <a:p>
            <a:pPr algn="just">
              <a:lnSpc>
                <a:spcPct val="170000"/>
              </a:lnSpc>
              <a:buFont typeface="Wingdings" pitchFamily="2" charset="2"/>
              <a:buChar char="Ø"/>
            </a:pPr>
            <a:r>
              <a:rPr lang="en-IN" dirty="0" smtClean="0">
                <a:latin typeface="Times New Roman" pitchFamily="18" charset="0"/>
                <a:cs typeface="Times New Roman" pitchFamily="18" charset="0"/>
              </a:rPr>
              <a:t>Profit differs from rewards of other factors of production like rent, wages and interest on the point that these are all certain, while profit is tentative.</a:t>
            </a:r>
          </a:p>
          <a:p>
            <a:pPr algn="just">
              <a:lnSpc>
                <a:spcPct val="170000"/>
              </a:lnSpc>
              <a:buFont typeface="Wingdings" pitchFamily="2" charset="2"/>
              <a:buChar char="Ø"/>
            </a:pPr>
            <a:r>
              <a:rPr lang="en-IN" dirty="0" smtClean="0">
                <a:latin typeface="Times New Roman" pitchFamily="18" charset="0"/>
                <a:cs typeface="Times New Roman" pitchFamily="18" charset="0"/>
              </a:rPr>
              <a:t>These rewards are paid even before the ultimate product is obtained, while profit happens to be the surplus of returns over total costs, and it is obtained at the end of production activity.</a:t>
            </a:r>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1313</TotalTime>
  <Words>647</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Distribution Theory</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chandra kanth</dc:creator>
  <cp:lastModifiedBy>HP-PC</cp:lastModifiedBy>
  <cp:revision>25</cp:revision>
  <dcterms:created xsi:type="dcterms:W3CDTF">2006-08-16T00:00:00Z</dcterms:created>
  <dcterms:modified xsi:type="dcterms:W3CDTF">2022-02-16T04:18:19Z</dcterms:modified>
</cp:coreProperties>
</file>