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4025" r:id="rId1"/>
  </p:sldMasterIdLst>
  <p:notesMasterIdLst>
    <p:notesMasterId r:id="rId11"/>
  </p:notesMasterIdLst>
  <p:sldIdLst>
    <p:sldId id="257" r:id="rId2"/>
    <p:sldId id="259" r:id="rId3"/>
    <p:sldId id="267" r:id="rId4"/>
    <p:sldId id="268" r:id="rId5"/>
    <p:sldId id="269" r:id="rId6"/>
    <p:sldId id="295" r:id="rId7"/>
    <p:sldId id="308" r:id="rId8"/>
    <p:sldId id="310" r:id="rId9"/>
    <p:sldId id="309" r:id="rId10"/>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34"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795"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796"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797"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798"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99"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800"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37788902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61BEF0D-F0BB-DE4B-95CE-6DB70DBA9567}" type="datetimeFigureOut">
              <a:rPr lang="en-US" smtClean="0"/>
              <a:t>6/2/2021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6B4A9-1611-4792-9094-5F34BCA07E0B}" type="datetimeFigureOut">
              <a:rPr lang="en-US" smtClean="0"/>
              <a:t>6/2/2021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t>6/2/2021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t>6/2/2021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t>6/2/2021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6/2/2021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61BEF0D-F0BB-DE4B-95CE-6DB70DBA9567}" type="datetimeFigureOut">
              <a:rPr lang="en-US" smtClean="0"/>
              <a:t>6/2/2021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t>6/2/2021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t>6/2/2021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6/2/2021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t>6/2/2021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61BEF0D-F0BB-DE4B-95CE-6DB70DBA9567}" type="datetimeFigureOut">
              <a:rPr lang="en-US" smtClean="0"/>
              <a:t>6/2/2021</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D57F1E4F-1CFF-5643-939E-217C01CDF565}"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4026" r:id="rId1"/>
    <p:sldLayoutId id="2147484027" r:id="rId2"/>
    <p:sldLayoutId id="2147484028" r:id="rId3"/>
    <p:sldLayoutId id="2147484029" r:id="rId4"/>
    <p:sldLayoutId id="2147484030" r:id="rId5"/>
    <p:sldLayoutId id="2147484031" r:id="rId6"/>
    <p:sldLayoutId id="2147484032" r:id="rId7"/>
    <p:sldLayoutId id="2147484033" r:id="rId8"/>
    <p:sldLayoutId id="2147484034" r:id="rId9"/>
    <p:sldLayoutId id="2147484035" r:id="rId10"/>
    <p:sldLayoutId id="2147484036"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Content Placeholder 2"/>
          <p:cNvSpPr>
            <a:spLocks noGrp="1"/>
          </p:cNvSpPr>
          <p:nvPr>
            <p:ph sz="quarter" idx="13"/>
          </p:nvPr>
        </p:nvSpPr>
        <p:spPr>
          <a:xfrm>
            <a:off x="795042" y="3505200"/>
            <a:ext cx="7670070" cy="1905000"/>
          </a:xfrm>
          <a:prstGeom prst="rect">
            <a:avLst/>
          </a:prstGeom>
          <a:blipFill>
            <a:blip r:embed="rId2"/>
            <a:tile tx="0" ty="0" sx="100000" sy="100000" flip="none" algn="tl"/>
          </a:blipFill>
          <a:ln>
            <a:noFill/>
          </a:ln>
        </p:spPr>
        <p:style>
          <a:lnRef idx="0">
            <a:scrgbClr r="0" g="0" b="0"/>
          </a:lnRef>
          <a:fillRef idx="0">
            <a:scrgbClr r="0" g="0" b="0"/>
          </a:fillRef>
          <a:effectRef idx="0">
            <a:scrgbClr r="0" g="0" b="0"/>
          </a:effectRef>
          <a:fontRef idx="minor">
            <a:schemeClr val="lt1"/>
          </a:fontRef>
        </p:style>
        <p:txBody>
          <a:bodyPr>
            <a:noAutofit/>
          </a:bodyPr>
          <a:lstStyle/>
          <a:p>
            <a:pPr marL="0" indent="0" algn="ctr">
              <a:buNone/>
            </a:pPr>
            <a:r>
              <a:rPr lang="en-US" sz="2800" b="1" dirty="0" smtClean="0">
                <a:solidFill>
                  <a:schemeClr val="bg2">
                    <a:lumMod val="10000"/>
                  </a:schemeClr>
                </a:solidFill>
                <a:latin typeface="Times New Roman" pitchFamily="18" charset="0"/>
                <a:cs typeface="Times New Roman" pitchFamily="18" charset="0"/>
              </a:rPr>
              <a:t>PRACTICE SESSION</a:t>
            </a:r>
          </a:p>
          <a:p>
            <a:pPr marL="0" indent="0" algn="ctr">
              <a:buNone/>
            </a:pPr>
            <a:r>
              <a:rPr lang="en-US" sz="2800" b="1" dirty="0" smtClean="0">
                <a:solidFill>
                  <a:schemeClr val="bg2">
                    <a:lumMod val="10000"/>
                  </a:schemeClr>
                </a:solidFill>
                <a:latin typeface="Times New Roman" pitchFamily="18" charset="0"/>
                <a:cs typeface="Times New Roman" pitchFamily="18" charset="0"/>
              </a:rPr>
              <a:t>TYPES OF HETEROSIS AND PREDICTION OF PERFORMANCE OF DOUBLE CROSS HYBRIDS</a:t>
            </a:r>
            <a:endParaRPr lang="en-US" sz="2800" b="1" dirty="0">
              <a:solidFill>
                <a:schemeClr val="bg2">
                  <a:lumMod val="10000"/>
                </a:schemeClr>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81000"/>
            <a:ext cx="1676400" cy="165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object 2"/>
          <p:cNvSpPr txBox="1">
            <a:spLocks noGrp="1"/>
          </p:cNvSpPr>
          <p:nvPr>
            <p:ph type="title"/>
          </p:nvPr>
        </p:nvSpPr>
        <p:spPr>
          <a:xfrm>
            <a:off x="1919929" y="341142"/>
            <a:ext cx="5304142" cy="627736"/>
          </a:xfrm>
          <a:prstGeom prst="rect">
            <a:avLst/>
          </a:prstGeom>
          <a:solidFill>
            <a:schemeClr val="bg2"/>
          </a:solidFill>
          <a:ln>
            <a:solidFill>
              <a:schemeClr val="bg2"/>
            </a:solidFill>
          </a:ln>
        </p:spPr>
        <p:style>
          <a:lnRef idx="1">
            <a:schemeClr val="accent1"/>
          </a:lnRef>
          <a:fillRef idx="3">
            <a:schemeClr val="accent1"/>
          </a:fillRef>
          <a:effectRef idx="2">
            <a:schemeClr val="accent1"/>
          </a:effectRef>
          <a:fontRef idx="minor">
            <a:schemeClr val="lt1"/>
          </a:fontRef>
        </p:style>
        <p:txBody>
          <a:bodyPr vert="horz" wrap="square" lIns="0" tIns="12065" rIns="0" bIns="0" rtlCol="0">
            <a:spAutoFit/>
          </a:bodyPr>
          <a:lstStyle/>
          <a:p>
            <a:pPr marL="12700" algn="ctr">
              <a:lnSpc>
                <a:spcPct val="100000"/>
              </a:lnSpc>
              <a:spcBef>
                <a:spcPts val="95"/>
              </a:spcBef>
            </a:pPr>
            <a:r>
              <a:rPr sz="4000" b="1" spc="-10" dirty="0">
                <a:solidFill>
                  <a:schemeClr val="tx1"/>
                </a:solidFill>
                <a:latin typeface="Times New Roman" panose="02020603050405020304" pitchFamily="18" charset="0"/>
                <a:cs typeface="Times New Roman" panose="02020603050405020304" pitchFamily="18" charset="0"/>
              </a:rPr>
              <a:t>Introduction</a:t>
            </a:r>
            <a:endParaRPr sz="4000" b="1" dirty="0">
              <a:solidFill>
                <a:schemeClr val="tx1"/>
              </a:solidFill>
              <a:latin typeface="Times New Roman" panose="02020603050405020304" pitchFamily="18" charset="0"/>
              <a:cs typeface="Times New Roman" panose="02020603050405020304" pitchFamily="18" charset="0"/>
            </a:endParaRPr>
          </a:p>
        </p:txBody>
      </p:sp>
      <p:sp>
        <p:nvSpPr>
          <p:cNvPr id="1048601" name="object 3"/>
          <p:cNvSpPr txBox="1"/>
          <p:nvPr/>
        </p:nvSpPr>
        <p:spPr>
          <a:xfrm>
            <a:off x="228600" y="1317358"/>
            <a:ext cx="8686800" cy="5532925"/>
          </a:xfrm>
          <a:prstGeom prst="rect">
            <a:avLst/>
          </a:prstGeom>
        </p:spPr>
        <p:txBody>
          <a:bodyPr vert="horz" wrap="square" lIns="0" tIns="13335" rIns="0" bIns="0" rtlCol="0">
            <a:spAutoFit/>
          </a:bodyPr>
          <a:lstStyle/>
          <a:p>
            <a:pPr marL="12700" marR="5080" lvl="0" algn="just">
              <a:spcBef>
                <a:spcPts val="105"/>
              </a:spcBef>
              <a:tabLst>
                <a:tab pos="355600" algn="l"/>
              </a:tabLst>
            </a:pPr>
            <a:r>
              <a:rPr lang="en-US" sz="2400" b="1" dirty="0">
                <a:latin typeface="Times New Roman" pitchFamily="18" charset="0"/>
                <a:cs typeface="Times New Roman" pitchFamily="18" charset="0"/>
              </a:rPr>
              <a:t>Heterosis :- </a:t>
            </a:r>
            <a:r>
              <a:rPr lang="en-US" sz="2400" dirty="0">
                <a:latin typeface="Times New Roman" pitchFamily="18" charset="0"/>
                <a:cs typeface="Times New Roman" pitchFamily="18" charset="0"/>
              </a:rPr>
              <a:t>It describes the phenomenon in which hybrids formed between individuals of the same or closely related species are more </a:t>
            </a:r>
            <a:r>
              <a:rPr lang="en-US" sz="2400" dirty="0" smtClean="0">
                <a:latin typeface="Times New Roman" pitchFamily="18" charset="0"/>
                <a:cs typeface="Times New Roman" pitchFamily="18" charset="0"/>
              </a:rPr>
              <a:t>robust </a:t>
            </a:r>
            <a:r>
              <a:rPr lang="en-US" sz="2400" dirty="0">
                <a:latin typeface="Times New Roman" pitchFamily="18" charset="0"/>
                <a:cs typeface="Times New Roman" pitchFamily="18" charset="0"/>
              </a:rPr>
              <a:t>or vigorous than their parents. Thus, the terms Heterosis and hybrid vigor are often used interchangeably</a:t>
            </a:r>
            <a:r>
              <a:rPr lang="en-US" sz="2400" dirty="0" smtClean="0">
                <a:latin typeface="Times New Roman" pitchFamily="18" charset="0"/>
                <a:cs typeface="Times New Roman" pitchFamily="18" charset="0"/>
              </a:rPr>
              <a:t>.</a:t>
            </a:r>
          </a:p>
          <a:p>
            <a:pPr marL="12700" marR="5080" lvl="0" algn="just">
              <a:spcBef>
                <a:spcPts val="105"/>
              </a:spcBef>
              <a:tabLst>
                <a:tab pos="355600" algn="l"/>
              </a:tabLst>
            </a:pPr>
            <a:endParaRPr lang="en-US" sz="2400" dirty="0">
              <a:solidFill>
                <a:prstClr val="black"/>
              </a:solidFill>
              <a:latin typeface="Times New Roman" pitchFamily="18" charset="0"/>
              <a:cs typeface="Times New Roman" pitchFamily="18" charset="0"/>
            </a:endParaRPr>
          </a:p>
          <a:p>
            <a:pPr marL="12700" marR="5080" indent="0" algn="just">
              <a:lnSpc>
                <a:spcPct val="100000"/>
              </a:lnSpc>
              <a:spcBef>
                <a:spcPts val="105"/>
              </a:spcBef>
              <a:buNone/>
              <a:tabLst>
                <a:tab pos="355600" algn="l"/>
              </a:tabLst>
            </a:pPr>
            <a:r>
              <a:rPr lang="en-US" sz="2400" b="1" dirty="0" smtClean="0">
                <a:latin typeface="Times New Roman" pitchFamily="18" charset="0"/>
                <a:cs typeface="Times New Roman" pitchFamily="18" charset="0"/>
              </a:rPr>
              <a:t>Inbreeding Depression:-</a:t>
            </a:r>
            <a:endParaRPr lang="en-US" sz="2400" b="1" dirty="0">
              <a:latin typeface="Times New Roman" pitchFamily="18" charset="0"/>
              <a:cs typeface="Times New Roman" pitchFamily="18" charset="0"/>
            </a:endParaRPr>
          </a:p>
          <a:p>
            <a:pPr marL="12700" marR="5080" indent="0" algn="just">
              <a:lnSpc>
                <a:spcPct val="100000"/>
              </a:lnSpc>
              <a:spcBef>
                <a:spcPts val="105"/>
              </a:spcBef>
              <a:buNone/>
              <a:tabLst>
                <a:tab pos="355600" algn="l"/>
              </a:tabLst>
            </a:pPr>
            <a:r>
              <a:rPr lang="en-US" sz="2400" dirty="0">
                <a:latin typeface="Times New Roman" pitchFamily="18" charset="0"/>
                <a:cs typeface="Times New Roman" pitchFamily="18" charset="0"/>
              </a:rPr>
              <a:t>Cross pollinated species &amp; species </a:t>
            </a:r>
            <a:r>
              <a:rPr lang="en-US" sz="2400" dirty="0" smtClean="0">
                <a:latin typeface="Times New Roman" pitchFamily="18" charset="0"/>
                <a:cs typeface="Times New Roman" pitchFamily="18" charset="0"/>
              </a:rPr>
              <a:t>reproducing </a:t>
            </a:r>
            <a:r>
              <a:rPr lang="en-US" sz="2400" dirty="0">
                <a:latin typeface="Times New Roman" pitchFamily="18" charset="0"/>
                <a:cs typeface="Times New Roman" pitchFamily="18" charset="0"/>
              </a:rPr>
              <a:t>asexually are highly heterozygous. When these  species are subjected to </a:t>
            </a:r>
            <a:r>
              <a:rPr lang="en-US" sz="2400" dirty="0" err="1">
                <a:latin typeface="Times New Roman" pitchFamily="18" charset="0"/>
                <a:cs typeface="Times New Roman" pitchFamily="18" charset="0"/>
              </a:rPr>
              <a:t>selfing</a:t>
            </a:r>
            <a:r>
              <a:rPr lang="en-US" sz="2400" dirty="0">
                <a:latin typeface="Times New Roman" pitchFamily="18" charset="0"/>
                <a:cs typeface="Times New Roman" pitchFamily="18" charset="0"/>
              </a:rPr>
              <a:t> or inbreeding they  show severe reduction in </a:t>
            </a:r>
            <a:r>
              <a:rPr lang="en-US" sz="2400" dirty="0" err="1">
                <a:latin typeface="Times New Roman" pitchFamily="18" charset="0"/>
                <a:cs typeface="Times New Roman" pitchFamily="18" charset="0"/>
              </a:rPr>
              <a:t>vigourand</a:t>
            </a:r>
            <a:r>
              <a:rPr lang="en-US" sz="2400" dirty="0">
                <a:latin typeface="Times New Roman" pitchFamily="18" charset="0"/>
                <a:cs typeface="Times New Roman" pitchFamily="18" charset="0"/>
              </a:rPr>
              <a:t> fertility.</a:t>
            </a:r>
          </a:p>
          <a:p>
            <a:pPr marL="12700" marR="5080" indent="0" algn="just">
              <a:lnSpc>
                <a:spcPct val="100000"/>
              </a:lnSpc>
              <a:spcBef>
                <a:spcPts val="105"/>
              </a:spcBef>
              <a:buNone/>
              <a:tabLst>
                <a:tab pos="355600" algn="l"/>
              </a:tabLst>
            </a:pPr>
            <a:r>
              <a:rPr lang="en-US" sz="2400" dirty="0">
                <a:latin typeface="Times New Roman" pitchFamily="18" charset="0"/>
                <a:cs typeface="Times New Roman" pitchFamily="18" charset="0"/>
              </a:rPr>
              <a:t>This phenomenon is known as inbreeding depression.</a:t>
            </a:r>
          </a:p>
          <a:p>
            <a:pPr marL="12700" marR="5080" indent="0" algn="just">
              <a:lnSpc>
                <a:spcPct val="100000"/>
              </a:lnSpc>
              <a:spcBef>
                <a:spcPts val="105"/>
              </a:spcBef>
              <a:buNone/>
              <a:tabLst>
                <a:tab pos="355600" algn="l"/>
              </a:tabLst>
            </a:pPr>
            <a:endParaRPr sz="2800" b="1" dirty="0">
              <a:latin typeface="Times New Roman" pitchFamily="18" charset="0"/>
              <a:cs typeface="Times New Roman" pitchFamily="18" charset="0"/>
            </a:endParaRPr>
          </a:p>
          <a:p>
            <a:pPr marL="12700" marR="5080" indent="0">
              <a:lnSpc>
                <a:spcPct val="100000"/>
              </a:lnSpc>
              <a:spcBef>
                <a:spcPts val="105"/>
              </a:spcBef>
              <a:buNone/>
              <a:tabLst>
                <a:tab pos="355600" algn="l"/>
              </a:tabLst>
            </a:pPr>
            <a:endParaRPr sz="2800" dirty="0">
              <a:latin typeface="Comic Sans MS"/>
              <a:cs typeface="Comic Sans MS"/>
            </a:endParaRPr>
          </a:p>
          <a:p>
            <a:pPr marL="12700" marR="5080" indent="0">
              <a:lnSpc>
                <a:spcPct val="100000"/>
              </a:lnSpc>
              <a:spcBef>
                <a:spcPts val="105"/>
              </a:spcBef>
              <a:buNone/>
              <a:tabLst>
                <a:tab pos="355600" algn="l"/>
              </a:tabLst>
            </a:pPr>
            <a:r>
              <a:rPr lang="en-US" sz="2800" b="1" dirty="0">
                <a:solidFill>
                  <a:srgbClr val="0000FF"/>
                </a:solidFill>
                <a:latin typeface="Comic Sans MS"/>
                <a:cs typeface="Comic Sans MS"/>
              </a:rPr>
              <a:t> </a:t>
            </a:r>
            <a:endParaRPr sz="2800" dirty="0">
              <a:latin typeface="Comic Sans MS"/>
              <a:cs typeface="Comic Sans MS"/>
            </a:endParaRPr>
          </a:p>
          <a:p>
            <a:pPr marL="12700" marR="5080" indent="0">
              <a:lnSpc>
                <a:spcPct val="100000"/>
              </a:lnSpc>
              <a:spcBef>
                <a:spcPts val="105"/>
              </a:spcBef>
              <a:buNone/>
              <a:tabLst>
                <a:tab pos="355600" algn="l"/>
              </a:tabLst>
            </a:pPr>
            <a:endParaRPr sz="2800" dirty="0">
              <a:latin typeface="Comic Sans MS"/>
              <a:cs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object 2"/>
          <p:cNvSpPr txBox="1">
            <a:spLocks noGrp="1"/>
          </p:cNvSpPr>
          <p:nvPr>
            <p:ph type="title"/>
          </p:nvPr>
        </p:nvSpPr>
        <p:spPr>
          <a:xfrm>
            <a:off x="1083958" y="530470"/>
            <a:ext cx="6976084" cy="839204"/>
          </a:xfrm>
          <a:prstGeom prst="rect">
            <a:avLst/>
          </a:prstGeom>
          <a:solidFill>
            <a:schemeClr val="bg2"/>
          </a:solidFill>
          <a:ln>
            <a:solidFill>
              <a:schemeClr val="bg2"/>
            </a:solidFill>
          </a:ln>
        </p:spPr>
        <p:style>
          <a:lnRef idx="1">
            <a:schemeClr val="accent1"/>
          </a:lnRef>
          <a:fillRef idx="3">
            <a:schemeClr val="accent1"/>
          </a:fillRef>
          <a:effectRef idx="2">
            <a:schemeClr val="accent1"/>
          </a:effectRef>
          <a:fontRef idx="minor">
            <a:schemeClr val="lt1"/>
          </a:fontRef>
        </p:style>
        <p:txBody>
          <a:bodyPr vert="horz" wrap="square" lIns="0" tIns="99568" rIns="0" bIns="0" rtlCol="0">
            <a:spAutoFit/>
          </a:bodyPr>
          <a:lstStyle/>
          <a:p>
            <a:pPr marL="2952750" marR="5080" indent="-2620645">
              <a:lnSpc>
                <a:spcPct val="100000"/>
              </a:lnSpc>
              <a:spcBef>
                <a:spcPts val="95"/>
              </a:spcBef>
            </a:pPr>
            <a:r>
              <a:rPr sz="2400" b="1" spc="-10" dirty="0">
                <a:solidFill>
                  <a:schemeClr val="tx1"/>
                </a:solidFill>
                <a:latin typeface="Times New Roman" panose="02020603050405020304" pitchFamily="18" charset="0"/>
                <a:cs typeface="Times New Roman" panose="02020603050405020304" pitchFamily="18" charset="0"/>
              </a:rPr>
              <a:t>Types </a:t>
            </a:r>
            <a:r>
              <a:rPr sz="2400" b="1" spc="-5" dirty="0">
                <a:solidFill>
                  <a:schemeClr val="tx1"/>
                </a:solidFill>
                <a:latin typeface="Times New Roman" panose="02020603050405020304" pitchFamily="18" charset="0"/>
                <a:cs typeface="Times New Roman" panose="02020603050405020304" pitchFamily="18" charset="0"/>
              </a:rPr>
              <a:t>of </a:t>
            </a:r>
            <a:r>
              <a:rPr sz="2400" b="1" spc="-10" dirty="0">
                <a:solidFill>
                  <a:schemeClr val="tx1"/>
                </a:solidFill>
                <a:latin typeface="Times New Roman" panose="02020603050405020304" pitchFamily="18" charset="0"/>
                <a:cs typeface="Times New Roman" panose="02020603050405020304" pitchFamily="18" charset="0"/>
              </a:rPr>
              <a:t>heterosis/ </a:t>
            </a:r>
            <a:r>
              <a:rPr sz="2400" b="1" spc="-5" dirty="0">
                <a:solidFill>
                  <a:schemeClr val="tx1"/>
                </a:solidFill>
                <a:latin typeface="Times New Roman" panose="02020603050405020304" pitchFamily="18" charset="0"/>
                <a:cs typeface="Times New Roman" panose="02020603050405020304" pitchFamily="18" charset="0"/>
              </a:rPr>
              <a:t>Estimation of  </a:t>
            </a:r>
            <a:r>
              <a:rPr sz="2400" b="1" spc="-10" dirty="0">
                <a:solidFill>
                  <a:schemeClr val="tx1"/>
                </a:solidFill>
                <a:latin typeface="Times New Roman" panose="02020603050405020304" pitchFamily="18" charset="0"/>
                <a:cs typeface="Times New Roman" panose="02020603050405020304" pitchFamily="18" charset="0"/>
              </a:rPr>
              <a:t>heterosis</a:t>
            </a:r>
            <a:endParaRPr sz="2400" b="1" dirty="0">
              <a:solidFill>
                <a:schemeClr val="tx1"/>
              </a:solidFill>
              <a:latin typeface="Times New Roman" panose="02020603050405020304" pitchFamily="18" charset="0"/>
              <a:cs typeface="Times New Roman" panose="02020603050405020304" pitchFamily="18" charset="0"/>
            </a:endParaRPr>
          </a:p>
        </p:txBody>
      </p:sp>
      <p:sp>
        <p:nvSpPr>
          <p:cNvPr id="1048614" name="object 3"/>
          <p:cNvSpPr/>
          <p:nvPr/>
        </p:nvSpPr>
        <p:spPr>
          <a:xfrm>
            <a:off x="1706117" y="4725161"/>
            <a:ext cx="381000" cy="0"/>
          </a:xfrm>
          <a:custGeom>
            <a:avLst/>
            <a:gdLst/>
            <a:ahLst/>
            <a:cxnLst/>
            <a:rect l="l" t="t" r="r" b="b"/>
            <a:pathLst>
              <a:path w="381000">
                <a:moveTo>
                  <a:pt x="0" y="0"/>
                </a:moveTo>
                <a:lnTo>
                  <a:pt x="381000" y="0"/>
                </a:lnTo>
              </a:path>
            </a:pathLst>
          </a:custGeom>
          <a:ln w="28575">
            <a:solidFill>
              <a:srgbClr val="000000"/>
            </a:solidFill>
          </a:ln>
        </p:spPr>
        <p:txBody>
          <a:bodyPr wrap="square" lIns="0" tIns="0" rIns="0" bIns="0" rtlCol="0"/>
          <a:lstStyle/>
          <a:p>
            <a:endParaRPr/>
          </a:p>
        </p:txBody>
      </p:sp>
      <p:sp>
        <p:nvSpPr>
          <p:cNvPr id="1048615" name="object 4"/>
          <p:cNvSpPr/>
          <p:nvPr/>
        </p:nvSpPr>
        <p:spPr>
          <a:xfrm>
            <a:off x="4144517" y="4725161"/>
            <a:ext cx="381000" cy="0"/>
          </a:xfrm>
          <a:custGeom>
            <a:avLst/>
            <a:gdLst/>
            <a:ahLst/>
            <a:cxnLst/>
            <a:rect l="l" t="t" r="r" b="b"/>
            <a:pathLst>
              <a:path w="381000">
                <a:moveTo>
                  <a:pt x="0" y="0"/>
                </a:moveTo>
                <a:lnTo>
                  <a:pt x="381000" y="0"/>
                </a:lnTo>
              </a:path>
            </a:pathLst>
          </a:custGeom>
          <a:ln w="28575">
            <a:solidFill>
              <a:srgbClr val="000000"/>
            </a:solidFill>
          </a:ln>
        </p:spPr>
        <p:txBody>
          <a:bodyPr wrap="square" lIns="0" tIns="0" rIns="0" bIns="0" rtlCol="0"/>
          <a:lstStyle/>
          <a:p>
            <a:endParaRPr/>
          </a:p>
        </p:txBody>
      </p:sp>
      <p:sp>
        <p:nvSpPr>
          <p:cNvPr id="1048616" name="object 5"/>
          <p:cNvSpPr/>
          <p:nvPr/>
        </p:nvSpPr>
        <p:spPr>
          <a:xfrm>
            <a:off x="4054475" y="3414457"/>
            <a:ext cx="319405" cy="0"/>
          </a:xfrm>
          <a:custGeom>
            <a:avLst/>
            <a:gdLst/>
            <a:ahLst/>
            <a:cxnLst/>
            <a:rect l="l" t="t" r="r" b="b"/>
            <a:pathLst>
              <a:path w="319404">
                <a:moveTo>
                  <a:pt x="0" y="0"/>
                </a:moveTo>
                <a:lnTo>
                  <a:pt x="319153" y="0"/>
                </a:lnTo>
              </a:path>
            </a:pathLst>
          </a:custGeom>
          <a:ln w="23160">
            <a:solidFill>
              <a:srgbClr val="0000FE"/>
            </a:solidFill>
          </a:ln>
        </p:spPr>
        <p:txBody>
          <a:bodyPr wrap="square" lIns="0" tIns="0" rIns="0" bIns="0" rtlCol="0"/>
          <a:lstStyle/>
          <a:p>
            <a:endParaRPr/>
          </a:p>
        </p:txBody>
      </p:sp>
      <p:sp>
        <p:nvSpPr>
          <p:cNvPr id="1048617" name="object 6"/>
          <p:cNvSpPr/>
          <p:nvPr/>
        </p:nvSpPr>
        <p:spPr>
          <a:xfrm>
            <a:off x="4700161" y="3414457"/>
            <a:ext cx="479425" cy="0"/>
          </a:xfrm>
          <a:custGeom>
            <a:avLst/>
            <a:gdLst/>
            <a:ahLst/>
            <a:cxnLst/>
            <a:rect l="l" t="t" r="r" b="b"/>
            <a:pathLst>
              <a:path w="479425">
                <a:moveTo>
                  <a:pt x="0" y="0"/>
                </a:moveTo>
                <a:lnTo>
                  <a:pt x="479226" y="0"/>
                </a:lnTo>
              </a:path>
            </a:pathLst>
          </a:custGeom>
          <a:ln w="23160">
            <a:solidFill>
              <a:srgbClr val="0000FE"/>
            </a:solidFill>
          </a:ln>
        </p:spPr>
        <p:txBody>
          <a:bodyPr wrap="square" lIns="0" tIns="0" rIns="0" bIns="0" rtlCol="0"/>
          <a:lstStyle/>
          <a:p>
            <a:endParaRPr/>
          </a:p>
        </p:txBody>
      </p:sp>
      <p:sp>
        <p:nvSpPr>
          <p:cNvPr id="1048618" name="object 7"/>
          <p:cNvSpPr txBox="1"/>
          <p:nvPr/>
        </p:nvSpPr>
        <p:spPr>
          <a:xfrm>
            <a:off x="383540" y="1600200"/>
            <a:ext cx="7828280" cy="2021066"/>
          </a:xfrm>
          <a:prstGeom prst="rect">
            <a:avLst/>
          </a:prstGeom>
        </p:spPr>
        <p:txBody>
          <a:bodyPr vert="horz" wrap="square" lIns="0" tIns="12700" rIns="0" bIns="0" rtlCol="0">
            <a:spAutoFit/>
          </a:bodyPr>
          <a:lstStyle/>
          <a:p>
            <a:pPr marL="12700" marR="5080">
              <a:lnSpc>
                <a:spcPct val="100000"/>
              </a:lnSpc>
              <a:spcBef>
                <a:spcPts val="100"/>
              </a:spcBef>
            </a:pPr>
            <a:r>
              <a:rPr sz="2400" b="1" spc="-5" dirty="0">
                <a:solidFill>
                  <a:srgbClr val="0070C0"/>
                </a:solidFill>
                <a:latin typeface="Times New Roman" pitchFamily="18" charset="0"/>
                <a:cs typeface="Times New Roman" pitchFamily="18" charset="0"/>
              </a:rPr>
              <a:t>1. Average heterosis </a:t>
            </a:r>
            <a:r>
              <a:rPr sz="2400" b="1" dirty="0">
                <a:solidFill>
                  <a:srgbClr val="0070C0"/>
                </a:solidFill>
                <a:latin typeface="Times New Roman" pitchFamily="18" charset="0"/>
                <a:cs typeface="Times New Roman" pitchFamily="18" charset="0"/>
              </a:rPr>
              <a:t>or </a:t>
            </a:r>
            <a:r>
              <a:rPr sz="2400" b="1" spc="-5" dirty="0">
                <a:solidFill>
                  <a:srgbClr val="0070C0"/>
                </a:solidFill>
                <a:latin typeface="Times New Roman" pitchFamily="18" charset="0"/>
                <a:cs typeface="Times New Roman" pitchFamily="18" charset="0"/>
              </a:rPr>
              <a:t>Relative heterosis</a:t>
            </a:r>
            <a:r>
              <a:rPr sz="2400" b="1" spc="-5" dirty="0">
                <a:solidFill>
                  <a:srgbClr val="000066"/>
                </a:solidFill>
                <a:latin typeface="Times New Roman" pitchFamily="18" charset="0"/>
                <a:cs typeface="Times New Roman" pitchFamily="18" charset="0"/>
              </a:rPr>
              <a:t>: </a:t>
            </a:r>
            <a:r>
              <a:rPr sz="2400" spc="-5" dirty="0">
                <a:latin typeface="Times New Roman" pitchFamily="18" charset="0"/>
                <a:cs typeface="Times New Roman" pitchFamily="18" charset="0"/>
              </a:rPr>
              <a:t>It is the  </a:t>
            </a:r>
            <a:r>
              <a:rPr sz="2400" dirty="0">
                <a:latin typeface="Times New Roman" pitchFamily="18" charset="0"/>
                <a:cs typeface="Times New Roman" pitchFamily="18" charset="0"/>
              </a:rPr>
              <a:t>heterosis </a:t>
            </a:r>
            <a:r>
              <a:rPr sz="2400" spc="-5" dirty="0">
                <a:latin typeface="Times New Roman" pitchFamily="18" charset="0"/>
                <a:cs typeface="Times New Roman" pitchFamily="18" charset="0"/>
              </a:rPr>
              <a:t>where </a:t>
            </a:r>
            <a:r>
              <a:rPr sz="2400" dirty="0">
                <a:latin typeface="Times New Roman" pitchFamily="18" charset="0"/>
                <a:cs typeface="Times New Roman" pitchFamily="18" charset="0"/>
              </a:rPr>
              <a:t>F1 </a:t>
            </a:r>
            <a:r>
              <a:rPr sz="2400" spc="-5" dirty="0">
                <a:latin typeface="Times New Roman" pitchFamily="18" charset="0"/>
                <a:cs typeface="Times New Roman" pitchFamily="18" charset="0"/>
              </a:rPr>
              <a:t>is superior to mid parent value. In  </a:t>
            </a:r>
            <a:r>
              <a:rPr sz="2400" dirty="0">
                <a:latin typeface="Times New Roman" pitchFamily="18" charset="0"/>
                <a:cs typeface="Times New Roman" pitchFamily="18" charset="0"/>
              </a:rPr>
              <a:t>other </a:t>
            </a:r>
            <a:r>
              <a:rPr sz="2400" spc="-5" dirty="0">
                <a:latin typeface="Times New Roman" pitchFamily="18" charset="0"/>
                <a:cs typeface="Times New Roman" pitchFamily="18" charset="0"/>
              </a:rPr>
              <a:t>words </a:t>
            </a:r>
            <a:r>
              <a:rPr sz="2400" dirty="0">
                <a:latin typeface="Times New Roman" pitchFamily="18" charset="0"/>
                <a:cs typeface="Times New Roman" pitchFamily="18" charset="0"/>
              </a:rPr>
              <a:t>superior </a:t>
            </a:r>
            <a:r>
              <a:rPr sz="2400" spc="-5" dirty="0">
                <a:latin typeface="Times New Roman" pitchFamily="18" charset="0"/>
                <a:cs typeface="Times New Roman" pitchFamily="18" charset="0"/>
              </a:rPr>
              <a:t>to average </a:t>
            </a:r>
            <a:r>
              <a:rPr sz="2400" dirty="0">
                <a:latin typeface="Times New Roman" pitchFamily="18" charset="0"/>
                <a:cs typeface="Times New Roman" pitchFamily="18" charset="0"/>
              </a:rPr>
              <a:t>of </a:t>
            </a:r>
            <a:r>
              <a:rPr sz="2400" spc="-5" dirty="0">
                <a:latin typeface="Times New Roman" pitchFamily="18" charset="0"/>
                <a:cs typeface="Times New Roman" pitchFamily="18" charset="0"/>
              </a:rPr>
              <a:t>two</a:t>
            </a:r>
            <a:r>
              <a:rPr sz="2400" spc="-90" dirty="0">
                <a:latin typeface="Times New Roman" pitchFamily="18" charset="0"/>
                <a:cs typeface="Times New Roman" pitchFamily="18" charset="0"/>
              </a:rPr>
              <a:t> </a:t>
            </a:r>
            <a:r>
              <a:rPr sz="2400" spc="-5" dirty="0">
                <a:latin typeface="Times New Roman" pitchFamily="18" charset="0"/>
                <a:cs typeface="Times New Roman" pitchFamily="18" charset="0"/>
              </a:rPr>
              <a:t>parents.</a:t>
            </a:r>
            <a:endParaRPr sz="2400" dirty="0">
              <a:latin typeface="Times New Roman" pitchFamily="18" charset="0"/>
              <a:cs typeface="Times New Roman" pitchFamily="18" charset="0"/>
            </a:endParaRPr>
          </a:p>
          <a:p>
            <a:pPr>
              <a:lnSpc>
                <a:spcPct val="100000"/>
              </a:lnSpc>
              <a:spcBef>
                <a:spcPts val="40"/>
              </a:spcBef>
            </a:pPr>
            <a:endParaRPr sz="3850" dirty="0">
              <a:latin typeface="Times New Roman" pitchFamily="18" charset="0"/>
              <a:cs typeface="Times New Roman" pitchFamily="18" charset="0"/>
            </a:endParaRPr>
          </a:p>
          <a:p>
            <a:pPr marL="556895" algn="ctr">
              <a:lnSpc>
                <a:spcPct val="100000"/>
              </a:lnSpc>
            </a:pPr>
            <a:r>
              <a:rPr sz="2000" b="1" dirty="0">
                <a:solidFill>
                  <a:srgbClr val="0000FF"/>
                </a:solidFill>
                <a:latin typeface="Comic Sans MS"/>
                <a:cs typeface="Comic Sans MS"/>
              </a:rPr>
              <a:t>F1 -</a:t>
            </a:r>
            <a:r>
              <a:rPr sz="2000" b="1" spc="-25" dirty="0">
                <a:solidFill>
                  <a:srgbClr val="0000FF"/>
                </a:solidFill>
                <a:latin typeface="Comic Sans MS"/>
                <a:cs typeface="Comic Sans MS"/>
              </a:rPr>
              <a:t> </a:t>
            </a:r>
            <a:r>
              <a:rPr sz="2000" b="1" spc="-10" dirty="0">
                <a:solidFill>
                  <a:srgbClr val="0000FF"/>
                </a:solidFill>
                <a:latin typeface="Comic Sans MS"/>
                <a:cs typeface="Comic Sans MS"/>
              </a:rPr>
              <a:t>MP</a:t>
            </a:r>
            <a:endParaRPr sz="2000" dirty="0">
              <a:latin typeface="Comic Sans MS"/>
              <a:cs typeface="Comic Sans MS"/>
            </a:endParaRPr>
          </a:p>
        </p:txBody>
      </p:sp>
      <p:sp>
        <p:nvSpPr>
          <p:cNvPr id="1048619" name="object 8"/>
          <p:cNvSpPr txBox="1"/>
          <p:nvPr/>
        </p:nvSpPr>
        <p:spPr>
          <a:xfrm>
            <a:off x="1298194" y="3725926"/>
            <a:ext cx="2406650" cy="317500"/>
          </a:xfrm>
          <a:prstGeom prst="rect">
            <a:avLst/>
          </a:prstGeom>
        </p:spPr>
        <p:txBody>
          <a:bodyPr vert="horz" wrap="square" lIns="0" tIns="12700" rIns="0" bIns="0" rtlCol="0">
            <a:spAutoFit/>
          </a:bodyPr>
          <a:lstStyle/>
          <a:p>
            <a:pPr marL="12700">
              <a:lnSpc>
                <a:spcPct val="100000"/>
              </a:lnSpc>
              <a:spcBef>
                <a:spcPts val="100"/>
              </a:spcBef>
            </a:pPr>
            <a:r>
              <a:rPr sz="2000" b="1" spc="-5" dirty="0">
                <a:solidFill>
                  <a:srgbClr val="0000FF"/>
                </a:solidFill>
                <a:latin typeface="Comic Sans MS"/>
                <a:cs typeface="Comic Sans MS"/>
              </a:rPr>
              <a:t>Average</a:t>
            </a:r>
            <a:r>
              <a:rPr sz="2000" b="1" spc="-60" dirty="0">
                <a:solidFill>
                  <a:srgbClr val="0000FF"/>
                </a:solidFill>
                <a:latin typeface="Comic Sans MS"/>
                <a:cs typeface="Comic Sans MS"/>
              </a:rPr>
              <a:t> </a:t>
            </a:r>
            <a:r>
              <a:rPr sz="2000" b="1" spc="-5" dirty="0">
                <a:solidFill>
                  <a:srgbClr val="0000FF"/>
                </a:solidFill>
                <a:latin typeface="Comic Sans MS"/>
                <a:cs typeface="Comic Sans MS"/>
              </a:rPr>
              <a:t>heterosis=</a:t>
            </a:r>
            <a:endParaRPr sz="2000" dirty="0">
              <a:latin typeface="Comic Sans MS"/>
              <a:cs typeface="Comic Sans MS"/>
            </a:endParaRPr>
          </a:p>
        </p:txBody>
      </p:sp>
      <p:sp>
        <p:nvSpPr>
          <p:cNvPr id="1048620" name="object 9"/>
          <p:cNvSpPr txBox="1"/>
          <p:nvPr/>
        </p:nvSpPr>
        <p:spPr>
          <a:xfrm>
            <a:off x="5285613" y="3725926"/>
            <a:ext cx="749300" cy="317500"/>
          </a:xfrm>
          <a:prstGeom prst="rect">
            <a:avLst/>
          </a:prstGeom>
        </p:spPr>
        <p:txBody>
          <a:bodyPr vert="horz" wrap="square" lIns="0" tIns="12700" rIns="0" bIns="0" rtlCol="0">
            <a:spAutoFit/>
          </a:bodyPr>
          <a:lstStyle/>
          <a:p>
            <a:pPr marL="12700">
              <a:lnSpc>
                <a:spcPct val="100000"/>
              </a:lnSpc>
              <a:spcBef>
                <a:spcPts val="100"/>
              </a:spcBef>
            </a:pPr>
            <a:r>
              <a:rPr sz="2000" b="1" dirty="0">
                <a:solidFill>
                  <a:srgbClr val="0000FF"/>
                </a:solidFill>
                <a:latin typeface="Comic Sans MS"/>
                <a:cs typeface="Comic Sans MS"/>
              </a:rPr>
              <a:t>x</a:t>
            </a:r>
            <a:r>
              <a:rPr sz="2000" b="1" spc="-110" dirty="0">
                <a:solidFill>
                  <a:srgbClr val="0000FF"/>
                </a:solidFill>
                <a:latin typeface="Comic Sans MS"/>
                <a:cs typeface="Comic Sans MS"/>
              </a:rPr>
              <a:t> </a:t>
            </a:r>
            <a:r>
              <a:rPr sz="2000" b="1" dirty="0">
                <a:solidFill>
                  <a:srgbClr val="0000FF"/>
                </a:solidFill>
                <a:latin typeface="Comic Sans MS"/>
                <a:cs typeface="Comic Sans MS"/>
              </a:rPr>
              <a:t>100</a:t>
            </a:r>
            <a:endParaRPr sz="2000">
              <a:latin typeface="Comic Sans MS"/>
              <a:cs typeface="Comic Sans MS"/>
            </a:endParaRPr>
          </a:p>
        </p:txBody>
      </p:sp>
      <p:sp>
        <p:nvSpPr>
          <p:cNvPr id="1048621" name="object 10"/>
          <p:cNvSpPr/>
          <p:nvPr/>
        </p:nvSpPr>
        <p:spPr>
          <a:xfrm>
            <a:off x="3920490" y="3886961"/>
            <a:ext cx="1232535" cy="0"/>
          </a:xfrm>
          <a:custGeom>
            <a:avLst/>
            <a:gdLst/>
            <a:ahLst/>
            <a:cxnLst/>
            <a:rect l="l" t="t" r="r" b="b"/>
            <a:pathLst>
              <a:path w="1232535">
                <a:moveTo>
                  <a:pt x="0" y="0"/>
                </a:moveTo>
                <a:lnTo>
                  <a:pt x="1232281" y="0"/>
                </a:lnTo>
              </a:path>
            </a:pathLst>
          </a:custGeom>
          <a:ln w="28575">
            <a:solidFill>
              <a:srgbClr val="0000FF"/>
            </a:solidFill>
          </a:ln>
        </p:spPr>
        <p:txBody>
          <a:bodyPr wrap="square" lIns="0" tIns="0" rIns="0" bIns="0" rtlCol="0"/>
          <a:lstStyle/>
          <a:p>
            <a:endParaRPr/>
          </a:p>
        </p:txBody>
      </p:sp>
      <p:sp>
        <p:nvSpPr>
          <p:cNvPr id="1048622" name="object 11"/>
          <p:cNvSpPr txBox="1"/>
          <p:nvPr/>
        </p:nvSpPr>
        <p:spPr>
          <a:xfrm>
            <a:off x="577392" y="4030726"/>
            <a:ext cx="8261808" cy="2113399"/>
          </a:xfrm>
          <a:prstGeom prst="rect">
            <a:avLst/>
          </a:prstGeom>
        </p:spPr>
        <p:txBody>
          <a:bodyPr vert="horz" wrap="square" lIns="0" tIns="12700" rIns="0" bIns="0" rtlCol="0">
            <a:spAutoFit/>
          </a:bodyPr>
          <a:lstStyle/>
          <a:p>
            <a:pPr marL="264160" algn="ctr">
              <a:lnSpc>
                <a:spcPct val="100000"/>
              </a:lnSpc>
              <a:spcBef>
                <a:spcPts val="100"/>
              </a:spcBef>
            </a:pPr>
            <a:r>
              <a:rPr sz="2000" b="1" spc="-10" dirty="0">
                <a:solidFill>
                  <a:srgbClr val="0000FF"/>
                </a:solidFill>
                <a:latin typeface="Comic Sans MS"/>
                <a:cs typeface="Comic Sans MS"/>
              </a:rPr>
              <a:t>MP</a:t>
            </a:r>
            <a:endParaRPr sz="2000" dirty="0">
              <a:latin typeface="Comic Sans MS"/>
              <a:cs typeface="Comic Sans MS"/>
            </a:endParaRPr>
          </a:p>
          <a:p>
            <a:pPr>
              <a:lnSpc>
                <a:spcPct val="100000"/>
              </a:lnSpc>
              <a:spcBef>
                <a:spcPts val="15"/>
              </a:spcBef>
            </a:pPr>
            <a:endParaRPr sz="2300" dirty="0">
              <a:latin typeface="Comic Sans MS"/>
              <a:cs typeface="Comic Sans MS"/>
            </a:endParaRPr>
          </a:p>
          <a:p>
            <a:pPr marL="116839">
              <a:lnSpc>
                <a:spcPct val="100000"/>
              </a:lnSpc>
              <a:spcBef>
                <a:spcPts val="5"/>
              </a:spcBef>
              <a:tabLst>
                <a:tab pos="1150620" algn="l"/>
              </a:tabLst>
            </a:pPr>
            <a:r>
              <a:rPr sz="2000" spc="-5" dirty="0">
                <a:latin typeface="Times New Roman" pitchFamily="18" charset="0"/>
                <a:cs typeface="Times New Roman" pitchFamily="18" charset="0"/>
              </a:rPr>
              <a:t>Where,	F1= Mean </a:t>
            </a:r>
            <a:r>
              <a:rPr sz="2000" dirty="0">
                <a:latin typeface="Times New Roman" pitchFamily="18" charset="0"/>
                <a:cs typeface="Times New Roman" pitchFamily="18" charset="0"/>
              </a:rPr>
              <a:t>of hybrid, MP = Mid </a:t>
            </a:r>
            <a:r>
              <a:rPr sz="2000" spc="-5" dirty="0">
                <a:latin typeface="Times New Roman" pitchFamily="18" charset="0"/>
                <a:cs typeface="Times New Roman" pitchFamily="18" charset="0"/>
              </a:rPr>
              <a:t>parental</a:t>
            </a:r>
            <a:r>
              <a:rPr sz="2000" spc="-20" dirty="0">
                <a:latin typeface="Times New Roman" pitchFamily="18" charset="0"/>
                <a:cs typeface="Times New Roman" pitchFamily="18" charset="0"/>
              </a:rPr>
              <a:t> </a:t>
            </a:r>
            <a:r>
              <a:rPr sz="2000" spc="-5" dirty="0">
                <a:latin typeface="Times New Roman" pitchFamily="18" charset="0"/>
                <a:cs typeface="Times New Roman" pitchFamily="18" charset="0"/>
              </a:rPr>
              <a:t>value</a:t>
            </a:r>
            <a:endParaRPr sz="2000" dirty="0">
              <a:latin typeface="Times New Roman" pitchFamily="18" charset="0"/>
              <a:cs typeface="Times New Roman" pitchFamily="18" charset="0"/>
            </a:endParaRPr>
          </a:p>
          <a:p>
            <a:pPr>
              <a:lnSpc>
                <a:spcPct val="100000"/>
              </a:lnSpc>
              <a:spcBef>
                <a:spcPts val="30"/>
              </a:spcBef>
            </a:pPr>
            <a:endParaRPr sz="2550" dirty="0">
              <a:latin typeface="Times New Roman" pitchFamily="18" charset="0"/>
              <a:cs typeface="Times New Roman" pitchFamily="18" charset="0"/>
            </a:endParaRPr>
          </a:p>
          <a:p>
            <a:pPr marL="12700" marR="5080">
              <a:lnSpc>
                <a:spcPct val="100000"/>
              </a:lnSpc>
            </a:pPr>
            <a:r>
              <a:rPr sz="2400" dirty="0">
                <a:latin typeface="Times New Roman" pitchFamily="18" charset="0"/>
                <a:cs typeface="Times New Roman" pitchFamily="18" charset="0"/>
              </a:rPr>
              <a:t>This </a:t>
            </a:r>
            <a:r>
              <a:rPr sz="2400" spc="-5" dirty="0">
                <a:latin typeface="Times New Roman" pitchFamily="18" charset="0"/>
                <a:cs typeface="Times New Roman" pitchFamily="18" charset="0"/>
              </a:rPr>
              <a:t>type of heterosis is </a:t>
            </a:r>
            <a:r>
              <a:rPr sz="2400" dirty="0">
                <a:latin typeface="Times New Roman" pitchFamily="18" charset="0"/>
                <a:cs typeface="Times New Roman" pitchFamily="18" charset="0"/>
              </a:rPr>
              <a:t>of no </a:t>
            </a:r>
            <a:r>
              <a:rPr sz="2400" spc="-5" dirty="0">
                <a:latin typeface="Times New Roman" pitchFamily="18" charset="0"/>
                <a:cs typeface="Times New Roman" pitchFamily="18" charset="0"/>
              </a:rPr>
              <a:t>use in agriculture </a:t>
            </a:r>
            <a:r>
              <a:rPr sz="2400" dirty="0">
                <a:latin typeface="Times New Roman" pitchFamily="18" charset="0"/>
                <a:cs typeface="Times New Roman" pitchFamily="18" charset="0"/>
              </a:rPr>
              <a:t>since  </a:t>
            </a:r>
            <a:r>
              <a:rPr sz="2400" spc="-5" dirty="0">
                <a:latin typeface="Times New Roman" pitchFamily="18" charset="0"/>
                <a:cs typeface="Times New Roman" pitchFamily="18" charset="0"/>
              </a:rPr>
              <a:t>the </a:t>
            </a:r>
            <a:r>
              <a:rPr sz="2400" dirty="0">
                <a:latin typeface="Times New Roman" pitchFamily="18" charset="0"/>
                <a:cs typeface="Times New Roman" pitchFamily="18" charset="0"/>
              </a:rPr>
              <a:t>superiority </a:t>
            </a:r>
            <a:r>
              <a:rPr sz="2400" spc="-5" dirty="0">
                <a:latin typeface="Times New Roman" pitchFamily="18" charset="0"/>
                <a:cs typeface="Times New Roman" pitchFamily="18" charset="0"/>
              </a:rPr>
              <a:t>is </a:t>
            </a:r>
            <a:r>
              <a:rPr sz="2400" dirty="0">
                <a:latin typeface="Times New Roman" pitchFamily="18" charset="0"/>
                <a:cs typeface="Times New Roman" pitchFamily="18" charset="0"/>
              </a:rPr>
              <a:t>below </a:t>
            </a:r>
            <a:r>
              <a:rPr sz="2400" spc="-5" dirty="0">
                <a:latin typeface="Times New Roman" pitchFamily="18" charset="0"/>
                <a:cs typeface="Times New Roman" pitchFamily="18" charset="0"/>
              </a:rPr>
              <a:t>the better </a:t>
            </a:r>
            <a:r>
              <a:rPr sz="2400" dirty="0">
                <a:latin typeface="Times New Roman" pitchFamily="18" charset="0"/>
                <a:cs typeface="Times New Roman" pitchFamily="18" charset="0"/>
              </a:rPr>
              <a:t>parent</a:t>
            </a:r>
            <a:r>
              <a:rPr sz="2400" spc="-105" dirty="0">
                <a:latin typeface="Times New Roman" pitchFamily="18" charset="0"/>
                <a:cs typeface="Times New Roman" pitchFamily="18" charset="0"/>
              </a:rPr>
              <a:t> </a:t>
            </a:r>
            <a:r>
              <a:rPr sz="2400" spc="-5" dirty="0">
                <a:latin typeface="Times New Roman" pitchFamily="18" charset="0"/>
                <a:cs typeface="Times New Roman" pitchFamily="18" charset="0"/>
              </a:rPr>
              <a:t>value.</a:t>
            </a:r>
            <a:endParaRPr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object 2"/>
          <p:cNvSpPr txBox="1">
            <a:spLocks noGrp="1"/>
          </p:cNvSpPr>
          <p:nvPr>
            <p:ph type="title"/>
          </p:nvPr>
        </p:nvSpPr>
        <p:spPr>
          <a:xfrm>
            <a:off x="459740" y="742534"/>
            <a:ext cx="8150860" cy="382156"/>
          </a:xfrm>
          <a:prstGeom prst="rect">
            <a:avLst/>
          </a:prstGeom>
        </p:spPr>
        <p:txBody>
          <a:bodyPr vert="horz" wrap="square" lIns="0" tIns="12700" rIns="0" bIns="0" rtlCol="0">
            <a:spAutoFit/>
          </a:bodyPr>
          <a:lstStyle/>
          <a:p>
            <a:pPr marL="12700">
              <a:lnSpc>
                <a:spcPct val="100000"/>
              </a:lnSpc>
              <a:spcBef>
                <a:spcPts val="100"/>
              </a:spcBef>
            </a:pPr>
            <a:r>
              <a:rPr sz="2400" b="1" spc="-5" dirty="0" smtClean="0">
                <a:solidFill>
                  <a:schemeClr val="tx1"/>
                </a:solidFill>
                <a:latin typeface="Times New Roman" panose="02020603050405020304" pitchFamily="18" charset="0"/>
                <a:cs typeface="Times New Roman" panose="02020603050405020304" pitchFamily="18" charset="0"/>
              </a:rPr>
              <a:t>2.</a:t>
            </a:r>
            <a:r>
              <a:rPr lang="en-US" sz="2400" b="1" cap="none" spc="-5" dirty="0" smtClean="0">
                <a:solidFill>
                  <a:schemeClr val="tx1"/>
                </a:solidFill>
                <a:latin typeface="Times New Roman" panose="02020603050405020304" pitchFamily="18" charset="0"/>
                <a:cs typeface="Times New Roman" panose="02020603050405020304" pitchFamily="18" charset="0"/>
              </a:rPr>
              <a:t>Heterobeltiosis</a:t>
            </a:r>
            <a:r>
              <a:rPr sz="2400" b="1" spc="-5" dirty="0" smtClean="0">
                <a:solidFill>
                  <a:schemeClr val="tx1"/>
                </a:solidFill>
                <a:latin typeface="Times New Roman" panose="02020603050405020304" pitchFamily="18" charset="0"/>
                <a:cs typeface="Times New Roman" panose="02020603050405020304" pitchFamily="18" charset="0"/>
              </a:rPr>
              <a:t>: </a:t>
            </a:r>
            <a:r>
              <a:rPr lang="en-US" sz="2400" cap="none" spc="-5" dirty="0">
                <a:solidFill>
                  <a:srgbClr val="0070C0"/>
                </a:solidFill>
                <a:latin typeface="Times New Roman" pitchFamily="18" charset="0"/>
                <a:cs typeface="Times New Roman" pitchFamily="18" charset="0"/>
              </a:rPr>
              <a:t>S</a:t>
            </a:r>
            <a:r>
              <a:rPr lang="en-US" sz="2400" cap="none" spc="-5" dirty="0" smtClean="0">
                <a:solidFill>
                  <a:srgbClr val="0070C0"/>
                </a:solidFill>
                <a:latin typeface="Times New Roman" pitchFamily="18" charset="0"/>
                <a:cs typeface="Times New Roman" pitchFamily="18" charset="0"/>
              </a:rPr>
              <a:t>uperiority </a:t>
            </a:r>
            <a:r>
              <a:rPr lang="en-US" sz="2400" cap="none" dirty="0" smtClean="0">
                <a:solidFill>
                  <a:srgbClr val="0070C0"/>
                </a:solidFill>
                <a:latin typeface="Times New Roman" pitchFamily="18" charset="0"/>
                <a:cs typeface="Times New Roman" pitchFamily="18" charset="0"/>
              </a:rPr>
              <a:t>of f1 over </a:t>
            </a:r>
            <a:r>
              <a:rPr lang="en-US" sz="2400" cap="none" spc="-5" dirty="0" smtClean="0">
                <a:solidFill>
                  <a:srgbClr val="0070C0"/>
                </a:solidFill>
                <a:latin typeface="Times New Roman" pitchFamily="18" charset="0"/>
                <a:cs typeface="Times New Roman" pitchFamily="18" charset="0"/>
              </a:rPr>
              <a:t>the</a:t>
            </a:r>
            <a:r>
              <a:rPr lang="en-US" sz="2400" cap="none" spc="-110" dirty="0" smtClean="0">
                <a:solidFill>
                  <a:srgbClr val="0070C0"/>
                </a:solidFill>
                <a:latin typeface="Times New Roman" pitchFamily="18" charset="0"/>
                <a:cs typeface="Times New Roman" pitchFamily="18" charset="0"/>
              </a:rPr>
              <a:t> </a:t>
            </a:r>
            <a:r>
              <a:rPr lang="en-US" sz="2400" cap="none" spc="-5" dirty="0" smtClean="0">
                <a:solidFill>
                  <a:srgbClr val="0070C0"/>
                </a:solidFill>
                <a:latin typeface="Times New Roman" pitchFamily="18" charset="0"/>
                <a:cs typeface="Times New Roman" pitchFamily="18" charset="0"/>
              </a:rPr>
              <a:t>better</a:t>
            </a:r>
            <a:r>
              <a:rPr lang="en-US" sz="2400" cap="none" dirty="0" smtClean="0">
                <a:solidFill>
                  <a:srgbClr val="0070C0"/>
                </a:solidFill>
                <a:latin typeface="Times New Roman" pitchFamily="18" charset="0"/>
                <a:cs typeface="Times New Roman" pitchFamily="18" charset="0"/>
              </a:rPr>
              <a:t> parent.</a:t>
            </a:r>
            <a:endParaRPr sz="2400" dirty="0">
              <a:solidFill>
                <a:srgbClr val="0070C0"/>
              </a:solidFill>
              <a:latin typeface="Times New Roman" pitchFamily="18" charset="0"/>
              <a:cs typeface="Times New Roman" pitchFamily="18" charset="0"/>
            </a:endParaRPr>
          </a:p>
        </p:txBody>
      </p:sp>
      <p:sp>
        <p:nvSpPr>
          <p:cNvPr id="1048624" name="object 3"/>
          <p:cNvSpPr/>
          <p:nvPr/>
        </p:nvSpPr>
        <p:spPr>
          <a:xfrm>
            <a:off x="4625975" y="1571687"/>
            <a:ext cx="319405" cy="0"/>
          </a:xfrm>
          <a:custGeom>
            <a:avLst/>
            <a:gdLst/>
            <a:ahLst/>
            <a:cxnLst/>
            <a:rect l="l" t="t" r="r" b="b"/>
            <a:pathLst>
              <a:path w="319404">
                <a:moveTo>
                  <a:pt x="0" y="0"/>
                </a:moveTo>
                <a:lnTo>
                  <a:pt x="319153" y="0"/>
                </a:lnTo>
              </a:path>
            </a:pathLst>
          </a:custGeom>
          <a:ln w="23160">
            <a:solidFill>
              <a:srgbClr val="0000FE"/>
            </a:solidFill>
          </a:ln>
        </p:spPr>
        <p:txBody>
          <a:bodyPr wrap="square" lIns="0" tIns="0" rIns="0" bIns="0" rtlCol="0"/>
          <a:lstStyle/>
          <a:p>
            <a:endParaRPr/>
          </a:p>
        </p:txBody>
      </p:sp>
      <p:sp>
        <p:nvSpPr>
          <p:cNvPr id="1048625" name="object 4"/>
          <p:cNvSpPr/>
          <p:nvPr/>
        </p:nvSpPr>
        <p:spPr>
          <a:xfrm>
            <a:off x="5162732" y="1571687"/>
            <a:ext cx="478790" cy="0"/>
          </a:xfrm>
          <a:custGeom>
            <a:avLst/>
            <a:gdLst/>
            <a:ahLst/>
            <a:cxnLst/>
            <a:rect l="l" t="t" r="r" b="b"/>
            <a:pathLst>
              <a:path w="478789">
                <a:moveTo>
                  <a:pt x="0" y="0"/>
                </a:moveTo>
                <a:lnTo>
                  <a:pt x="478729" y="0"/>
                </a:lnTo>
              </a:path>
            </a:pathLst>
          </a:custGeom>
          <a:ln w="23160">
            <a:solidFill>
              <a:srgbClr val="0000FE"/>
            </a:solidFill>
          </a:ln>
        </p:spPr>
        <p:txBody>
          <a:bodyPr wrap="square" lIns="0" tIns="0" rIns="0" bIns="0" rtlCol="0"/>
          <a:lstStyle/>
          <a:p>
            <a:endParaRPr/>
          </a:p>
        </p:txBody>
      </p:sp>
      <p:sp>
        <p:nvSpPr>
          <p:cNvPr id="1048626" name="object 5"/>
          <p:cNvSpPr txBox="1"/>
          <p:nvPr/>
        </p:nvSpPr>
        <p:spPr>
          <a:xfrm>
            <a:off x="4613275" y="1578101"/>
            <a:ext cx="1005205" cy="318134"/>
          </a:xfrm>
          <a:prstGeom prst="rect">
            <a:avLst/>
          </a:prstGeom>
        </p:spPr>
        <p:txBody>
          <a:bodyPr vert="horz" wrap="square" lIns="0" tIns="13335" rIns="0" bIns="0" rtlCol="0">
            <a:spAutoFit/>
          </a:bodyPr>
          <a:lstStyle/>
          <a:p>
            <a:pPr marL="12700">
              <a:lnSpc>
                <a:spcPct val="100000"/>
              </a:lnSpc>
              <a:spcBef>
                <a:spcPts val="105"/>
              </a:spcBef>
            </a:pPr>
            <a:r>
              <a:rPr sz="2000" b="1" dirty="0">
                <a:solidFill>
                  <a:srgbClr val="0000FF"/>
                </a:solidFill>
                <a:latin typeface="Comic Sans MS"/>
                <a:cs typeface="Comic Sans MS"/>
              </a:rPr>
              <a:t>F1 -</a:t>
            </a:r>
            <a:r>
              <a:rPr sz="2000" b="1" spc="-100" dirty="0">
                <a:solidFill>
                  <a:srgbClr val="0000FF"/>
                </a:solidFill>
                <a:latin typeface="Comic Sans MS"/>
                <a:cs typeface="Comic Sans MS"/>
              </a:rPr>
              <a:t> </a:t>
            </a:r>
            <a:r>
              <a:rPr sz="2000" b="1" spc="-5" dirty="0">
                <a:solidFill>
                  <a:srgbClr val="0000FF"/>
                </a:solidFill>
                <a:latin typeface="Comic Sans MS"/>
                <a:cs typeface="Comic Sans MS"/>
              </a:rPr>
              <a:t>BP</a:t>
            </a:r>
            <a:endParaRPr sz="2000">
              <a:latin typeface="Comic Sans MS"/>
              <a:cs typeface="Comic Sans MS"/>
            </a:endParaRPr>
          </a:p>
        </p:txBody>
      </p:sp>
      <p:sp>
        <p:nvSpPr>
          <p:cNvPr id="1048627" name="object 6"/>
          <p:cNvSpPr txBox="1"/>
          <p:nvPr/>
        </p:nvSpPr>
        <p:spPr>
          <a:xfrm>
            <a:off x="1869694" y="1882901"/>
            <a:ext cx="2148840" cy="318135"/>
          </a:xfrm>
          <a:prstGeom prst="rect">
            <a:avLst/>
          </a:prstGeom>
        </p:spPr>
        <p:txBody>
          <a:bodyPr vert="horz" wrap="square" lIns="0" tIns="13335" rIns="0" bIns="0" rtlCol="0">
            <a:spAutoFit/>
          </a:bodyPr>
          <a:lstStyle/>
          <a:p>
            <a:pPr marL="12700">
              <a:lnSpc>
                <a:spcPct val="100000"/>
              </a:lnSpc>
              <a:spcBef>
                <a:spcPts val="105"/>
              </a:spcBef>
            </a:pPr>
            <a:r>
              <a:rPr sz="2000" b="1" spc="-5" dirty="0">
                <a:solidFill>
                  <a:srgbClr val="0000FF"/>
                </a:solidFill>
                <a:latin typeface="Times New Roman" pitchFamily="18" charset="0"/>
                <a:cs typeface="Times New Roman" pitchFamily="18" charset="0"/>
              </a:rPr>
              <a:t>Heterobeltiosis</a:t>
            </a:r>
            <a:r>
              <a:rPr sz="2000" b="1" spc="-90" dirty="0">
                <a:solidFill>
                  <a:srgbClr val="0000FF"/>
                </a:solidFill>
                <a:latin typeface="Comic Sans MS"/>
                <a:cs typeface="Comic Sans MS"/>
              </a:rPr>
              <a:t> </a:t>
            </a:r>
            <a:r>
              <a:rPr sz="2000" b="1" dirty="0">
                <a:solidFill>
                  <a:srgbClr val="0000FF"/>
                </a:solidFill>
                <a:latin typeface="Comic Sans MS"/>
                <a:cs typeface="Comic Sans MS"/>
              </a:rPr>
              <a:t>=</a:t>
            </a:r>
            <a:endParaRPr sz="2000" dirty="0">
              <a:latin typeface="Comic Sans MS"/>
              <a:cs typeface="Comic Sans MS"/>
            </a:endParaRPr>
          </a:p>
        </p:txBody>
      </p:sp>
      <p:sp>
        <p:nvSpPr>
          <p:cNvPr id="1048628" name="object 7"/>
          <p:cNvSpPr txBox="1"/>
          <p:nvPr/>
        </p:nvSpPr>
        <p:spPr>
          <a:xfrm>
            <a:off x="5857113" y="1882901"/>
            <a:ext cx="749300" cy="318134"/>
          </a:xfrm>
          <a:prstGeom prst="rect">
            <a:avLst/>
          </a:prstGeom>
        </p:spPr>
        <p:txBody>
          <a:bodyPr vert="horz" wrap="square" lIns="0" tIns="13335" rIns="0" bIns="0" rtlCol="0">
            <a:spAutoFit/>
          </a:bodyPr>
          <a:lstStyle/>
          <a:p>
            <a:pPr marL="12700">
              <a:lnSpc>
                <a:spcPct val="100000"/>
              </a:lnSpc>
              <a:spcBef>
                <a:spcPts val="105"/>
              </a:spcBef>
            </a:pPr>
            <a:r>
              <a:rPr sz="2000" b="1" dirty="0">
                <a:solidFill>
                  <a:srgbClr val="0000FF"/>
                </a:solidFill>
                <a:latin typeface="Comic Sans MS"/>
                <a:cs typeface="Comic Sans MS"/>
              </a:rPr>
              <a:t>x</a:t>
            </a:r>
            <a:r>
              <a:rPr sz="2000" b="1" spc="-110" dirty="0">
                <a:solidFill>
                  <a:srgbClr val="0000FF"/>
                </a:solidFill>
                <a:latin typeface="Comic Sans MS"/>
                <a:cs typeface="Comic Sans MS"/>
              </a:rPr>
              <a:t> </a:t>
            </a:r>
            <a:r>
              <a:rPr sz="2000" b="1" dirty="0">
                <a:solidFill>
                  <a:srgbClr val="0000FF"/>
                </a:solidFill>
                <a:latin typeface="Comic Sans MS"/>
                <a:cs typeface="Comic Sans MS"/>
              </a:rPr>
              <a:t>100</a:t>
            </a:r>
            <a:endParaRPr sz="2000">
              <a:latin typeface="Comic Sans MS"/>
              <a:cs typeface="Comic Sans MS"/>
            </a:endParaRPr>
          </a:p>
        </p:txBody>
      </p:sp>
      <p:sp>
        <p:nvSpPr>
          <p:cNvPr id="1048629" name="object 8"/>
          <p:cNvSpPr/>
          <p:nvPr/>
        </p:nvSpPr>
        <p:spPr>
          <a:xfrm>
            <a:off x="4504182" y="2017014"/>
            <a:ext cx="1232535" cy="0"/>
          </a:xfrm>
          <a:custGeom>
            <a:avLst/>
            <a:gdLst/>
            <a:ahLst/>
            <a:cxnLst/>
            <a:rect l="l" t="t" r="r" b="b"/>
            <a:pathLst>
              <a:path w="1232535">
                <a:moveTo>
                  <a:pt x="0" y="0"/>
                </a:moveTo>
                <a:lnTo>
                  <a:pt x="1232280" y="0"/>
                </a:lnTo>
              </a:path>
            </a:pathLst>
          </a:custGeom>
          <a:ln w="28575">
            <a:solidFill>
              <a:srgbClr val="0000FF"/>
            </a:solidFill>
          </a:ln>
        </p:spPr>
        <p:txBody>
          <a:bodyPr wrap="square" lIns="0" tIns="0" rIns="0" bIns="0" rtlCol="0"/>
          <a:lstStyle/>
          <a:p>
            <a:endParaRPr/>
          </a:p>
        </p:txBody>
      </p:sp>
      <p:sp>
        <p:nvSpPr>
          <p:cNvPr id="1048630" name="object 9"/>
          <p:cNvSpPr/>
          <p:nvPr/>
        </p:nvSpPr>
        <p:spPr>
          <a:xfrm>
            <a:off x="4911090" y="2169414"/>
            <a:ext cx="419734" cy="0"/>
          </a:xfrm>
          <a:custGeom>
            <a:avLst/>
            <a:gdLst/>
            <a:ahLst/>
            <a:cxnLst/>
            <a:rect l="l" t="t" r="r" b="b"/>
            <a:pathLst>
              <a:path w="419735">
                <a:moveTo>
                  <a:pt x="0" y="0"/>
                </a:moveTo>
                <a:lnTo>
                  <a:pt x="419735" y="0"/>
                </a:lnTo>
              </a:path>
            </a:pathLst>
          </a:custGeom>
          <a:ln w="28575">
            <a:solidFill>
              <a:srgbClr val="0000FF"/>
            </a:solidFill>
          </a:ln>
        </p:spPr>
        <p:txBody>
          <a:bodyPr wrap="square" lIns="0" tIns="0" rIns="0" bIns="0" rtlCol="0"/>
          <a:lstStyle/>
          <a:p>
            <a:endParaRPr/>
          </a:p>
        </p:txBody>
      </p:sp>
      <p:sp>
        <p:nvSpPr>
          <p:cNvPr id="1048631" name="object 10"/>
          <p:cNvSpPr/>
          <p:nvPr/>
        </p:nvSpPr>
        <p:spPr>
          <a:xfrm>
            <a:off x="1535430" y="2724150"/>
            <a:ext cx="419734" cy="0"/>
          </a:xfrm>
          <a:custGeom>
            <a:avLst/>
            <a:gdLst/>
            <a:ahLst/>
            <a:cxnLst/>
            <a:rect l="l" t="t" r="r" b="b"/>
            <a:pathLst>
              <a:path w="419735">
                <a:moveTo>
                  <a:pt x="0" y="0"/>
                </a:moveTo>
                <a:lnTo>
                  <a:pt x="419734" y="0"/>
                </a:lnTo>
              </a:path>
            </a:pathLst>
          </a:custGeom>
          <a:ln w="28575">
            <a:solidFill>
              <a:srgbClr val="000000"/>
            </a:solidFill>
          </a:ln>
        </p:spPr>
        <p:txBody>
          <a:bodyPr wrap="square" lIns="0" tIns="0" rIns="0" bIns="0" rtlCol="0"/>
          <a:lstStyle/>
          <a:p>
            <a:endParaRPr/>
          </a:p>
        </p:txBody>
      </p:sp>
      <p:sp>
        <p:nvSpPr>
          <p:cNvPr id="1048632" name="object 11"/>
          <p:cNvSpPr/>
          <p:nvPr/>
        </p:nvSpPr>
        <p:spPr>
          <a:xfrm>
            <a:off x="4088638" y="4890578"/>
            <a:ext cx="319405" cy="0"/>
          </a:xfrm>
          <a:custGeom>
            <a:avLst/>
            <a:gdLst/>
            <a:ahLst/>
            <a:cxnLst/>
            <a:rect l="l" t="t" r="r" b="b"/>
            <a:pathLst>
              <a:path w="319404">
                <a:moveTo>
                  <a:pt x="0" y="0"/>
                </a:moveTo>
                <a:lnTo>
                  <a:pt x="319153" y="0"/>
                </a:lnTo>
              </a:path>
            </a:pathLst>
          </a:custGeom>
          <a:ln w="23160">
            <a:solidFill>
              <a:srgbClr val="0000FE"/>
            </a:solidFill>
          </a:ln>
        </p:spPr>
        <p:txBody>
          <a:bodyPr wrap="square" lIns="0" tIns="0" rIns="0" bIns="0" rtlCol="0"/>
          <a:lstStyle/>
          <a:p>
            <a:endParaRPr/>
          </a:p>
        </p:txBody>
      </p:sp>
      <p:sp>
        <p:nvSpPr>
          <p:cNvPr id="1048633" name="object 12"/>
          <p:cNvSpPr/>
          <p:nvPr/>
        </p:nvSpPr>
        <p:spPr>
          <a:xfrm>
            <a:off x="4625395" y="4890578"/>
            <a:ext cx="478790" cy="0"/>
          </a:xfrm>
          <a:custGeom>
            <a:avLst/>
            <a:gdLst/>
            <a:ahLst/>
            <a:cxnLst/>
            <a:rect l="l" t="t" r="r" b="b"/>
            <a:pathLst>
              <a:path w="478789">
                <a:moveTo>
                  <a:pt x="0" y="0"/>
                </a:moveTo>
                <a:lnTo>
                  <a:pt x="478729" y="0"/>
                </a:lnTo>
              </a:path>
            </a:pathLst>
          </a:custGeom>
          <a:ln w="23160">
            <a:solidFill>
              <a:srgbClr val="0000FE"/>
            </a:solidFill>
          </a:ln>
        </p:spPr>
        <p:txBody>
          <a:bodyPr wrap="square" lIns="0" tIns="0" rIns="0" bIns="0" rtlCol="0"/>
          <a:lstStyle/>
          <a:p>
            <a:endParaRPr/>
          </a:p>
        </p:txBody>
      </p:sp>
      <p:sp>
        <p:nvSpPr>
          <p:cNvPr id="1048634" name="object 13"/>
          <p:cNvSpPr txBox="1"/>
          <p:nvPr/>
        </p:nvSpPr>
        <p:spPr>
          <a:xfrm>
            <a:off x="459740" y="2187701"/>
            <a:ext cx="7859395" cy="2983509"/>
          </a:xfrm>
          <a:prstGeom prst="rect">
            <a:avLst/>
          </a:prstGeom>
        </p:spPr>
        <p:txBody>
          <a:bodyPr vert="horz" wrap="square" lIns="0" tIns="13335" rIns="0" bIns="0" rtlCol="0">
            <a:spAutoFit/>
          </a:bodyPr>
          <a:lstStyle/>
          <a:p>
            <a:pPr marL="1427480" algn="ctr">
              <a:lnSpc>
                <a:spcPct val="100000"/>
              </a:lnSpc>
              <a:spcBef>
                <a:spcPts val="105"/>
              </a:spcBef>
            </a:pPr>
            <a:r>
              <a:rPr sz="2000" b="1" spc="-5" dirty="0">
                <a:solidFill>
                  <a:srgbClr val="0000FF"/>
                </a:solidFill>
                <a:latin typeface="Comic Sans MS"/>
                <a:cs typeface="Comic Sans MS"/>
              </a:rPr>
              <a:t>BP</a:t>
            </a:r>
            <a:endParaRPr sz="2000" dirty="0">
              <a:latin typeface="Comic Sans MS"/>
              <a:cs typeface="Comic Sans MS"/>
            </a:endParaRPr>
          </a:p>
          <a:p>
            <a:pPr marL="213360">
              <a:lnSpc>
                <a:spcPct val="100000"/>
              </a:lnSpc>
              <a:spcBef>
                <a:spcPts val="1980"/>
              </a:spcBef>
            </a:pPr>
            <a:r>
              <a:rPr sz="2000" spc="-5" dirty="0">
                <a:latin typeface="Times New Roman" pitchFamily="18" charset="0"/>
                <a:cs typeface="Times New Roman" pitchFamily="18" charset="0"/>
              </a:rPr>
              <a:t>Where, BP </a:t>
            </a:r>
            <a:r>
              <a:rPr sz="2000" dirty="0">
                <a:latin typeface="Times New Roman" pitchFamily="18" charset="0"/>
                <a:cs typeface="Times New Roman" pitchFamily="18" charset="0"/>
              </a:rPr>
              <a:t>= </a:t>
            </a:r>
            <a:r>
              <a:rPr sz="2000" spc="-5" dirty="0">
                <a:latin typeface="Times New Roman" pitchFamily="18" charset="0"/>
                <a:cs typeface="Times New Roman" pitchFamily="18" charset="0"/>
              </a:rPr>
              <a:t>Mean </a:t>
            </a:r>
            <a:r>
              <a:rPr sz="2000" dirty="0">
                <a:latin typeface="Times New Roman" pitchFamily="18" charset="0"/>
                <a:cs typeface="Times New Roman" pitchFamily="18" charset="0"/>
              </a:rPr>
              <a:t>of </a:t>
            </a:r>
            <a:r>
              <a:rPr sz="2000" spc="-5" dirty="0">
                <a:latin typeface="Times New Roman" pitchFamily="18" charset="0"/>
                <a:cs typeface="Times New Roman" pitchFamily="18" charset="0"/>
              </a:rPr>
              <a:t>better</a:t>
            </a:r>
            <a:r>
              <a:rPr sz="2000" dirty="0">
                <a:latin typeface="Times New Roman" pitchFamily="18" charset="0"/>
                <a:cs typeface="Times New Roman" pitchFamily="18" charset="0"/>
              </a:rPr>
              <a:t> </a:t>
            </a:r>
            <a:r>
              <a:rPr sz="2000" spc="-5" dirty="0">
                <a:latin typeface="Times New Roman" pitchFamily="18" charset="0"/>
                <a:cs typeface="Times New Roman" pitchFamily="18" charset="0"/>
              </a:rPr>
              <a:t>parent</a:t>
            </a:r>
            <a:endParaRPr sz="2000" dirty="0">
              <a:latin typeface="Times New Roman" pitchFamily="18" charset="0"/>
              <a:cs typeface="Times New Roman" pitchFamily="18" charset="0"/>
            </a:endParaRPr>
          </a:p>
          <a:p>
            <a:pPr marL="12700" marR="5080">
              <a:lnSpc>
                <a:spcPct val="100000"/>
              </a:lnSpc>
              <a:spcBef>
                <a:spcPts val="1935"/>
              </a:spcBef>
            </a:pPr>
            <a:r>
              <a:rPr sz="2400" b="1" spc="-5" dirty="0">
                <a:latin typeface="Times New Roman" pitchFamily="18" charset="0"/>
                <a:cs typeface="Times New Roman" pitchFamily="18" charset="0"/>
              </a:rPr>
              <a:t>3.Economic </a:t>
            </a:r>
            <a:r>
              <a:rPr sz="2400" b="1" dirty="0">
                <a:latin typeface="Times New Roman" pitchFamily="18" charset="0"/>
                <a:cs typeface="Times New Roman" pitchFamily="18" charset="0"/>
              </a:rPr>
              <a:t>or </a:t>
            </a:r>
            <a:r>
              <a:rPr sz="2400" b="1" spc="-5" dirty="0">
                <a:latin typeface="Times New Roman" pitchFamily="18" charset="0"/>
                <a:cs typeface="Times New Roman" pitchFamily="18" charset="0"/>
              </a:rPr>
              <a:t>useful heterosis: </a:t>
            </a:r>
            <a:r>
              <a:rPr sz="2400" spc="-5" dirty="0">
                <a:latin typeface="Times New Roman" pitchFamily="18" charset="0"/>
                <a:cs typeface="Times New Roman" pitchFamily="18" charset="0"/>
              </a:rPr>
              <a:t>Superiority </a:t>
            </a:r>
            <a:r>
              <a:rPr sz="2400" dirty="0">
                <a:latin typeface="Times New Roman" pitchFamily="18" charset="0"/>
                <a:cs typeface="Times New Roman" pitchFamily="18" charset="0"/>
              </a:rPr>
              <a:t>of </a:t>
            </a:r>
            <a:r>
              <a:rPr sz="2400" spc="-5" dirty="0">
                <a:latin typeface="Times New Roman" pitchFamily="18" charset="0"/>
                <a:cs typeface="Times New Roman" pitchFamily="18" charset="0"/>
              </a:rPr>
              <a:t>the </a:t>
            </a:r>
            <a:r>
              <a:rPr sz="2400" dirty="0">
                <a:latin typeface="Times New Roman" pitchFamily="18" charset="0"/>
                <a:cs typeface="Times New Roman" pitchFamily="18" charset="0"/>
              </a:rPr>
              <a:t>F1  </a:t>
            </a:r>
            <a:r>
              <a:rPr sz="2400" spc="-5" dirty="0">
                <a:latin typeface="Times New Roman" pitchFamily="18" charset="0"/>
                <a:cs typeface="Times New Roman" pitchFamily="18" charset="0"/>
              </a:rPr>
              <a:t>compared to the </a:t>
            </a:r>
            <a:r>
              <a:rPr sz="2400" dirty="0">
                <a:latin typeface="Times New Roman" pitchFamily="18" charset="0"/>
                <a:cs typeface="Times New Roman" pitchFamily="18" charset="0"/>
              </a:rPr>
              <a:t>high yielding </a:t>
            </a:r>
            <a:r>
              <a:rPr sz="2400" spc="-5" dirty="0">
                <a:latin typeface="Times New Roman" pitchFamily="18" charset="0"/>
                <a:cs typeface="Times New Roman" pitchFamily="18" charset="0"/>
              </a:rPr>
              <a:t>commercial variety in </a:t>
            </a:r>
            <a:r>
              <a:rPr sz="2400" dirty="0">
                <a:latin typeface="Times New Roman" pitchFamily="18" charset="0"/>
                <a:cs typeface="Times New Roman" pitchFamily="18" charset="0"/>
              </a:rPr>
              <a:t>a  </a:t>
            </a:r>
            <a:r>
              <a:rPr sz="2400" spc="-5" dirty="0">
                <a:latin typeface="Times New Roman" pitchFamily="18" charset="0"/>
                <a:cs typeface="Times New Roman" pitchFamily="18" charset="0"/>
              </a:rPr>
              <a:t>particular</a:t>
            </a:r>
            <a:r>
              <a:rPr sz="2400" spc="-10" dirty="0">
                <a:latin typeface="Times New Roman" pitchFamily="18" charset="0"/>
                <a:cs typeface="Times New Roman" pitchFamily="18" charset="0"/>
              </a:rPr>
              <a:t> </a:t>
            </a:r>
            <a:r>
              <a:rPr sz="2400" dirty="0">
                <a:latin typeface="Times New Roman" pitchFamily="18" charset="0"/>
                <a:cs typeface="Times New Roman" pitchFamily="18" charset="0"/>
              </a:rPr>
              <a:t>crop.</a:t>
            </a:r>
          </a:p>
          <a:p>
            <a:pPr>
              <a:lnSpc>
                <a:spcPct val="100000"/>
              </a:lnSpc>
              <a:spcBef>
                <a:spcPts val="5"/>
              </a:spcBef>
            </a:pPr>
            <a:endParaRPr sz="2850" dirty="0">
              <a:latin typeface="Comic Sans MS"/>
              <a:cs typeface="Comic Sans MS"/>
            </a:endParaRPr>
          </a:p>
          <a:p>
            <a:pPr marL="411480" algn="ctr">
              <a:lnSpc>
                <a:spcPct val="100000"/>
              </a:lnSpc>
            </a:pPr>
            <a:r>
              <a:rPr sz="2000" b="1" dirty="0">
                <a:solidFill>
                  <a:srgbClr val="0000FF"/>
                </a:solidFill>
                <a:latin typeface="Comic Sans MS"/>
                <a:cs typeface="Comic Sans MS"/>
              </a:rPr>
              <a:t>F1 -</a:t>
            </a:r>
            <a:r>
              <a:rPr sz="2000" b="1" spc="-20" dirty="0">
                <a:solidFill>
                  <a:srgbClr val="0000FF"/>
                </a:solidFill>
                <a:latin typeface="Comic Sans MS"/>
                <a:cs typeface="Comic Sans MS"/>
              </a:rPr>
              <a:t> </a:t>
            </a:r>
            <a:r>
              <a:rPr sz="2000" b="1" spc="-5" dirty="0">
                <a:solidFill>
                  <a:srgbClr val="0000FF"/>
                </a:solidFill>
                <a:latin typeface="Comic Sans MS"/>
                <a:cs typeface="Comic Sans MS"/>
              </a:rPr>
              <a:t>CV</a:t>
            </a:r>
            <a:endParaRPr sz="2000" dirty="0">
              <a:latin typeface="Comic Sans MS"/>
              <a:cs typeface="Comic Sans MS"/>
            </a:endParaRPr>
          </a:p>
        </p:txBody>
      </p:sp>
      <p:sp>
        <p:nvSpPr>
          <p:cNvPr id="1048635" name="object 14"/>
          <p:cNvSpPr txBox="1"/>
          <p:nvPr/>
        </p:nvSpPr>
        <p:spPr>
          <a:xfrm>
            <a:off x="1332357" y="5202173"/>
            <a:ext cx="2610485" cy="317500"/>
          </a:xfrm>
          <a:prstGeom prst="rect">
            <a:avLst/>
          </a:prstGeom>
        </p:spPr>
        <p:txBody>
          <a:bodyPr vert="horz" wrap="square" lIns="0" tIns="12700" rIns="0" bIns="0" rtlCol="0">
            <a:spAutoFit/>
          </a:bodyPr>
          <a:lstStyle/>
          <a:p>
            <a:pPr marL="12700">
              <a:lnSpc>
                <a:spcPct val="100000"/>
              </a:lnSpc>
              <a:spcBef>
                <a:spcPts val="100"/>
              </a:spcBef>
            </a:pPr>
            <a:r>
              <a:rPr sz="2000" b="1" dirty="0">
                <a:solidFill>
                  <a:srgbClr val="0000FF"/>
                </a:solidFill>
                <a:latin typeface="Times New Roman" pitchFamily="18" charset="0"/>
                <a:cs typeface="Times New Roman" pitchFamily="18" charset="0"/>
              </a:rPr>
              <a:t>Economic</a:t>
            </a:r>
            <a:r>
              <a:rPr sz="2000" b="1" dirty="0">
                <a:solidFill>
                  <a:srgbClr val="0000FF"/>
                </a:solidFill>
                <a:latin typeface="Comic Sans MS"/>
                <a:cs typeface="Comic Sans MS"/>
              </a:rPr>
              <a:t> </a:t>
            </a:r>
            <a:r>
              <a:rPr sz="2000" b="1" spc="-5" dirty="0">
                <a:solidFill>
                  <a:srgbClr val="0000FF"/>
                </a:solidFill>
                <a:latin typeface="Comic Sans MS"/>
                <a:cs typeface="Comic Sans MS"/>
              </a:rPr>
              <a:t>heterosis</a:t>
            </a:r>
            <a:r>
              <a:rPr sz="2000" b="1" spc="-120" dirty="0">
                <a:solidFill>
                  <a:srgbClr val="0000FF"/>
                </a:solidFill>
                <a:latin typeface="Comic Sans MS"/>
                <a:cs typeface="Comic Sans MS"/>
              </a:rPr>
              <a:t> </a:t>
            </a:r>
            <a:r>
              <a:rPr sz="2000" b="1" dirty="0">
                <a:solidFill>
                  <a:srgbClr val="0000FF"/>
                </a:solidFill>
                <a:latin typeface="Comic Sans MS"/>
                <a:cs typeface="Comic Sans MS"/>
              </a:rPr>
              <a:t>=</a:t>
            </a:r>
            <a:endParaRPr sz="2000" dirty="0">
              <a:latin typeface="Comic Sans MS"/>
              <a:cs typeface="Comic Sans MS"/>
            </a:endParaRPr>
          </a:p>
        </p:txBody>
      </p:sp>
      <p:sp>
        <p:nvSpPr>
          <p:cNvPr id="1048636" name="object 15"/>
          <p:cNvSpPr txBox="1"/>
          <p:nvPr/>
        </p:nvSpPr>
        <p:spPr>
          <a:xfrm>
            <a:off x="5319776" y="5202173"/>
            <a:ext cx="749300" cy="317500"/>
          </a:xfrm>
          <a:prstGeom prst="rect">
            <a:avLst/>
          </a:prstGeom>
        </p:spPr>
        <p:txBody>
          <a:bodyPr vert="horz" wrap="square" lIns="0" tIns="12700" rIns="0" bIns="0" rtlCol="0">
            <a:spAutoFit/>
          </a:bodyPr>
          <a:lstStyle/>
          <a:p>
            <a:pPr marL="12700">
              <a:lnSpc>
                <a:spcPct val="100000"/>
              </a:lnSpc>
              <a:spcBef>
                <a:spcPts val="100"/>
              </a:spcBef>
            </a:pPr>
            <a:r>
              <a:rPr sz="2000" b="1" dirty="0">
                <a:solidFill>
                  <a:srgbClr val="0000FF"/>
                </a:solidFill>
                <a:latin typeface="Comic Sans MS"/>
                <a:cs typeface="Comic Sans MS"/>
              </a:rPr>
              <a:t>x</a:t>
            </a:r>
            <a:r>
              <a:rPr sz="2000" b="1" spc="-110" dirty="0">
                <a:solidFill>
                  <a:srgbClr val="0000FF"/>
                </a:solidFill>
                <a:latin typeface="Comic Sans MS"/>
                <a:cs typeface="Comic Sans MS"/>
              </a:rPr>
              <a:t> </a:t>
            </a:r>
            <a:r>
              <a:rPr sz="2000" b="1" dirty="0">
                <a:solidFill>
                  <a:srgbClr val="0000FF"/>
                </a:solidFill>
                <a:latin typeface="Comic Sans MS"/>
                <a:cs typeface="Comic Sans MS"/>
              </a:rPr>
              <a:t>100</a:t>
            </a:r>
            <a:endParaRPr sz="2000">
              <a:latin typeface="Comic Sans MS"/>
              <a:cs typeface="Comic Sans MS"/>
            </a:endParaRPr>
          </a:p>
        </p:txBody>
      </p:sp>
      <p:sp>
        <p:nvSpPr>
          <p:cNvPr id="1048637" name="object 16"/>
          <p:cNvSpPr/>
          <p:nvPr/>
        </p:nvSpPr>
        <p:spPr>
          <a:xfrm>
            <a:off x="3995165" y="5334761"/>
            <a:ext cx="1232535" cy="0"/>
          </a:xfrm>
          <a:custGeom>
            <a:avLst/>
            <a:gdLst/>
            <a:ahLst/>
            <a:cxnLst/>
            <a:rect l="l" t="t" r="r" b="b"/>
            <a:pathLst>
              <a:path w="1232535">
                <a:moveTo>
                  <a:pt x="0" y="0"/>
                </a:moveTo>
                <a:lnTo>
                  <a:pt x="1232281" y="0"/>
                </a:lnTo>
              </a:path>
            </a:pathLst>
          </a:custGeom>
          <a:ln w="28575">
            <a:solidFill>
              <a:srgbClr val="0000FF"/>
            </a:solidFill>
          </a:ln>
        </p:spPr>
        <p:txBody>
          <a:bodyPr wrap="square" lIns="0" tIns="0" rIns="0" bIns="0" rtlCol="0"/>
          <a:lstStyle/>
          <a:p>
            <a:endParaRPr/>
          </a:p>
        </p:txBody>
      </p:sp>
      <p:sp>
        <p:nvSpPr>
          <p:cNvPr id="1048638" name="object 17"/>
          <p:cNvSpPr/>
          <p:nvPr/>
        </p:nvSpPr>
        <p:spPr>
          <a:xfrm>
            <a:off x="4382261" y="5487161"/>
            <a:ext cx="419734" cy="0"/>
          </a:xfrm>
          <a:custGeom>
            <a:avLst/>
            <a:gdLst/>
            <a:ahLst/>
            <a:cxnLst/>
            <a:rect l="l" t="t" r="r" b="b"/>
            <a:pathLst>
              <a:path w="419735">
                <a:moveTo>
                  <a:pt x="0" y="0"/>
                </a:moveTo>
                <a:lnTo>
                  <a:pt x="419735" y="0"/>
                </a:lnTo>
              </a:path>
            </a:pathLst>
          </a:custGeom>
          <a:ln w="28575">
            <a:solidFill>
              <a:srgbClr val="0000FF"/>
            </a:solidFill>
          </a:ln>
        </p:spPr>
        <p:txBody>
          <a:bodyPr wrap="square" lIns="0" tIns="0" rIns="0" bIns="0" rtlCol="0"/>
          <a:lstStyle/>
          <a:p>
            <a:endParaRPr/>
          </a:p>
        </p:txBody>
      </p:sp>
      <p:sp>
        <p:nvSpPr>
          <p:cNvPr id="1048639" name="object 18"/>
          <p:cNvSpPr txBox="1"/>
          <p:nvPr/>
        </p:nvSpPr>
        <p:spPr>
          <a:xfrm>
            <a:off x="639876" y="5506923"/>
            <a:ext cx="4859655" cy="850901"/>
          </a:xfrm>
          <a:prstGeom prst="rect">
            <a:avLst/>
          </a:prstGeom>
        </p:spPr>
        <p:txBody>
          <a:bodyPr vert="horz" wrap="square" lIns="0" tIns="12700" rIns="0" bIns="0" rtlCol="0">
            <a:spAutoFit/>
          </a:bodyPr>
          <a:lstStyle/>
          <a:p>
            <a:pPr marR="745490" algn="r">
              <a:lnSpc>
                <a:spcPct val="100000"/>
              </a:lnSpc>
              <a:spcBef>
                <a:spcPts val="100"/>
              </a:spcBef>
            </a:pPr>
            <a:r>
              <a:rPr sz="2000" b="1" spc="-5" dirty="0">
                <a:solidFill>
                  <a:srgbClr val="0000FF"/>
                </a:solidFill>
                <a:latin typeface="Comic Sans MS"/>
                <a:cs typeface="Comic Sans MS"/>
              </a:rPr>
              <a:t>CV</a:t>
            </a:r>
            <a:endParaRPr sz="2000" dirty="0">
              <a:latin typeface="Comic Sans MS"/>
              <a:cs typeface="Comic Sans MS"/>
            </a:endParaRPr>
          </a:p>
          <a:p>
            <a:pPr marL="12700">
              <a:lnSpc>
                <a:spcPct val="100000"/>
              </a:lnSpc>
              <a:spcBef>
                <a:spcPts val="1800"/>
              </a:spcBef>
            </a:pPr>
            <a:r>
              <a:rPr sz="2000" spc="-5" dirty="0">
                <a:latin typeface="Times New Roman" pitchFamily="18" charset="0"/>
                <a:cs typeface="Times New Roman" pitchFamily="18" charset="0"/>
              </a:rPr>
              <a:t>Where, </a:t>
            </a:r>
            <a:r>
              <a:rPr sz="2000" dirty="0">
                <a:latin typeface="Times New Roman" pitchFamily="18" charset="0"/>
                <a:cs typeface="Times New Roman" pitchFamily="18" charset="0"/>
              </a:rPr>
              <a:t>CV = </a:t>
            </a:r>
            <a:r>
              <a:rPr sz="2000" spc="-5" dirty="0">
                <a:latin typeface="Times New Roman" pitchFamily="18" charset="0"/>
                <a:cs typeface="Times New Roman" pitchFamily="18" charset="0"/>
              </a:rPr>
              <a:t>Mean </a:t>
            </a:r>
            <a:r>
              <a:rPr sz="2000" dirty="0">
                <a:latin typeface="Times New Roman" pitchFamily="18" charset="0"/>
                <a:cs typeface="Times New Roman" pitchFamily="18" charset="0"/>
              </a:rPr>
              <a:t>of commercial</a:t>
            </a:r>
            <a:r>
              <a:rPr sz="2000" spc="-60" dirty="0">
                <a:latin typeface="Times New Roman" pitchFamily="18" charset="0"/>
                <a:cs typeface="Times New Roman" pitchFamily="18" charset="0"/>
              </a:rPr>
              <a:t> </a:t>
            </a:r>
            <a:r>
              <a:rPr sz="2000" spc="-5" dirty="0">
                <a:latin typeface="Times New Roman" pitchFamily="18" charset="0"/>
                <a:cs typeface="Times New Roman" pitchFamily="18" charset="0"/>
              </a:rPr>
              <a:t>variety</a:t>
            </a:r>
            <a:endParaRPr sz="2000" dirty="0">
              <a:latin typeface="Times New Roman" pitchFamily="18" charset="0"/>
              <a:cs typeface="Times New Roman" pitchFamily="18" charset="0"/>
            </a:endParaRPr>
          </a:p>
        </p:txBody>
      </p:sp>
      <p:sp>
        <p:nvSpPr>
          <p:cNvPr id="1048640" name="object 19"/>
          <p:cNvSpPr/>
          <p:nvPr/>
        </p:nvSpPr>
        <p:spPr>
          <a:xfrm>
            <a:off x="1524761" y="6020561"/>
            <a:ext cx="419734" cy="0"/>
          </a:xfrm>
          <a:custGeom>
            <a:avLst/>
            <a:gdLst/>
            <a:ahLst/>
            <a:cxnLst/>
            <a:rect l="l" t="t" r="r" b="b"/>
            <a:pathLst>
              <a:path w="419735">
                <a:moveTo>
                  <a:pt x="0" y="0"/>
                </a:moveTo>
                <a:lnTo>
                  <a:pt x="419735" y="0"/>
                </a:lnTo>
              </a:path>
            </a:pathLst>
          </a:custGeom>
          <a:ln w="28575">
            <a:solidFill>
              <a:srgbClr val="000000"/>
            </a:solidFill>
          </a:ln>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1" name="object 2"/>
          <p:cNvSpPr txBox="1">
            <a:spLocks noGrp="1"/>
          </p:cNvSpPr>
          <p:nvPr>
            <p:ph type="title"/>
          </p:nvPr>
        </p:nvSpPr>
        <p:spPr>
          <a:xfrm>
            <a:off x="459740" y="398475"/>
            <a:ext cx="8082280" cy="751488"/>
          </a:xfrm>
          <a:prstGeom prst="rect">
            <a:avLst/>
          </a:prstGeom>
        </p:spPr>
        <p:txBody>
          <a:bodyPr vert="horz" wrap="square" lIns="0" tIns="12700" rIns="0" bIns="0" rtlCol="0">
            <a:spAutoFit/>
          </a:bodyPr>
          <a:lstStyle/>
          <a:p>
            <a:pPr marL="12700">
              <a:lnSpc>
                <a:spcPct val="100000"/>
              </a:lnSpc>
              <a:spcBef>
                <a:spcPts val="100"/>
              </a:spcBef>
            </a:pPr>
            <a:r>
              <a:rPr sz="2400" b="1" spc="-5" dirty="0"/>
              <a:t>4. </a:t>
            </a:r>
            <a:r>
              <a:rPr lang="en-US" sz="2400" b="1" cap="none" spc="-5" dirty="0" smtClean="0">
                <a:latin typeface="Times New Roman" pitchFamily="18" charset="0"/>
                <a:cs typeface="Times New Roman" pitchFamily="18" charset="0"/>
              </a:rPr>
              <a:t>Standard </a:t>
            </a:r>
            <a:r>
              <a:rPr lang="en-US" sz="2400" b="1" cap="none" spc="-5" dirty="0" err="1" smtClean="0">
                <a:latin typeface="Times New Roman" pitchFamily="18" charset="0"/>
                <a:cs typeface="Times New Roman" pitchFamily="18" charset="0"/>
              </a:rPr>
              <a:t>heterosis</a:t>
            </a:r>
            <a:r>
              <a:rPr sz="2400" b="1" spc="-5" dirty="0" smtClean="0">
                <a:latin typeface="Times New Roman" pitchFamily="18" charset="0"/>
                <a:cs typeface="Times New Roman" pitchFamily="18" charset="0"/>
              </a:rPr>
              <a:t>: </a:t>
            </a:r>
            <a:r>
              <a:rPr lang="en-US" sz="2400" b="0" cap="none" spc="-5" dirty="0" smtClean="0">
                <a:solidFill>
                  <a:srgbClr val="0070C0"/>
                </a:solidFill>
                <a:latin typeface="Times New Roman" pitchFamily="18" charset="0"/>
                <a:cs typeface="Times New Roman" pitchFamily="18" charset="0"/>
              </a:rPr>
              <a:t>Sometime </a:t>
            </a:r>
            <a:r>
              <a:rPr lang="en-US" sz="2400" b="0" cap="none" dirty="0" err="1" smtClean="0">
                <a:solidFill>
                  <a:srgbClr val="0070C0"/>
                </a:solidFill>
                <a:latin typeface="Times New Roman" pitchFamily="18" charset="0"/>
                <a:cs typeface="Times New Roman" pitchFamily="18" charset="0"/>
              </a:rPr>
              <a:t>heterosis</a:t>
            </a:r>
            <a:r>
              <a:rPr lang="en-US" sz="2400" b="0" cap="none" dirty="0" smtClean="0">
                <a:solidFill>
                  <a:srgbClr val="0070C0"/>
                </a:solidFill>
                <a:latin typeface="Times New Roman" pitchFamily="18" charset="0"/>
                <a:cs typeface="Times New Roman" pitchFamily="18" charset="0"/>
              </a:rPr>
              <a:t> </a:t>
            </a:r>
            <a:r>
              <a:rPr lang="en-US" sz="2400" b="0" cap="none" spc="-5" dirty="0" smtClean="0">
                <a:solidFill>
                  <a:srgbClr val="0070C0"/>
                </a:solidFill>
                <a:latin typeface="Times New Roman" pitchFamily="18" charset="0"/>
                <a:cs typeface="Times New Roman" pitchFamily="18" charset="0"/>
              </a:rPr>
              <a:t>worked</a:t>
            </a:r>
            <a:r>
              <a:rPr lang="en-US" sz="2400" b="0" cap="none" spc="-110" dirty="0" smtClean="0">
                <a:solidFill>
                  <a:srgbClr val="0070C0"/>
                </a:solidFill>
                <a:latin typeface="Times New Roman" pitchFamily="18" charset="0"/>
                <a:cs typeface="Times New Roman" pitchFamily="18" charset="0"/>
              </a:rPr>
              <a:t> </a:t>
            </a:r>
            <a:r>
              <a:rPr lang="en-US" sz="2400" b="0" cap="none" dirty="0" smtClean="0">
                <a:solidFill>
                  <a:srgbClr val="0070C0"/>
                </a:solidFill>
                <a:latin typeface="Times New Roman" pitchFamily="18" charset="0"/>
                <a:cs typeface="Times New Roman" pitchFamily="18" charset="0"/>
              </a:rPr>
              <a:t>out</a:t>
            </a:r>
            <a:r>
              <a:rPr lang="en-US" sz="2400" cap="none" dirty="0" smtClean="0">
                <a:solidFill>
                  <a:srgbClr val="0070C0"/>
                </a:solidFill>
                <a:latin typeface="Times New Roman" pitchFamily="18" charset="0"/>
                <a:cs typeface="Times New Roman" pitchFamily="18" charset="0"/>
              </a:rPr>
              <a:t/>
            </a:r>
            <a:br>
              <a:rPr lang="en-US" sz="2400" cap="none" dirty="0" smtClean="0">
                <a:solidFill>
                  <a:srgbClr val="0070C0"/>
                </a:solidFill>
                <a:latin typeface="Times New Roman" pitchFamily="18" charset="0"/>
                <a:cs typeface="Times New Roman" pitchFamily="18" charset="0"/>
              </a:rPr>
            </a:br>
            <a:r>
              <a:rPr lang="en-US" sz="2400" b="0" cap="none" dirty="0" smtClean="0">
                <a:solidFill>
                  <a:srgbClr val="0070C0"/>
                </a:solidFill>
                <a:latin typeface="Times New Roman" pitchFamily="18" charset="0"/>
                <a:cs typeface="Times New Roman" pitchFamily="18" charset="0"/>
              </a:rPr>
              <a:t>Over </a:t>
            </a:r>
            <a:r>
              <a:rPr lang="en-US" sz="2400" b="0" cap="none" spc="-5" dirty="0" smtClean="0">
                <a:solidFill>
                  <a:srgbClr val="0070C0"/>
                </a:solidFill>
                <a:latin typeface="Times New Roman" pitchFamily="18" charset="0"/>
                <a:cs typeface="Times New Roman" pitchFamily="18" charset="0"/>
              </a:rPr>
              <a:t>the standard commercial</a:t>
            </a:r>
            <a:r>
              <a:rPr lang="en-US" sz="2400" b="0" cap="none" spc="-30" dirty="0" smtClean="0">
                <a:solidFill>
                  <a:srgbClr val="0070C0"/>
                </a:solidFill>
                <a:latin typeface="Times New Roman" pitchFamily="18" charset="0"/>
                <a:cs typeface="Times New Roman" pitchFamily="18" charset="0"/>
              </a:rPr>
              <a:t> </a:t>
            </a:r>
            <a:r>
              <a:rPr lang="en-US" sz="2400" b="0" cap="none" spc="-5" dirty="0" smtClean="0">
                <a:solidFill>
                  <a:srgbClr val="0070C0"/>
                </a:solidFill>
                <a:latin typeface="Times New Roman" pitchFamily="18" charset="0"/>
                <a:cs typeface="Times New Roman" pitchFamily="18" charset="0"/>
              </a:rPr>
              <a:t>hybrid</a:t>
            </a:r>
            <a:r>
              <a:rPr sz="2400" b="0" i="1" spc="-5" dirty="0" smtClean="0">
                <a:solidFill>
                  <a:srgbClr val="000000"/>
                </a:solidFill>
                <a:latin typeface="Times New Roman" pitchFamily="18" charset="0"/>
                <a:cs typeface="Times New Roman" pitchFamily="18" charset="0"/>
              </a:rPr>
              <a:t>.</a:t>
            </a:r>
            <a:endParaRPr sz="2400" dirty="0">
              <a:latin typeface="Times New Roman" pitchFamily="18" charset="0"/>
              <a:cs typeface="Times New Roman" pitchFamily="18" charset="0"/>
            </a:endParaRPr>
          </a:p>
        </p:txBody>
      </p:sp>
      <p:sp>
        <p:nvSpPr>
          <p:cNvPr id="1048642" name="object 3"/>
          <p:cNvSpPr/>
          <p:nvPr/>
        </p:nvSpPr>
        <p:spPr>
          <a:xfrm>
            <a:off x="4359275" y="2070542"/>
            <a:ext cx="319405" cy="0"/>
          </a:xfrm>
          <a:custGeom>
            <a:avLst/>
            <a:gdLst/>
            <a:ahLst/>
            <a:cxnLst/>
            <a:rect l="l" t="t" r="r" b="b"/>
            <a:pathLst>
              <a:path w="319404">
                <a:moveTo>
                  <a:pt x="0" y="0"/>
                </a:moveTo>
                <a:lnTo>
                  <a:pt x="319153" y="0"/>
                </a:lnTo>
              </a:path>
            </a:pathLst>
          </a:custGeom>
          <a:ln w="23160">
            <a:solidFill>
              <a:srgbClr val="0000FE"/>
            </a:solidFill>
          </a:ln>
        </p:spPr>
        <p:txBody>
          <a:bodyPr wrap="square" lIns="0" tIns="0" rIns="0" bIns="0" rtlCol="0"/>
          <a:lstStyle/>
          <a:p>
            <a:endParaRPr/>
          </a:p>
        </p:txBody>
      </p:sp>
      <p:sp>
        <p:nvSpPr>
          <p:cNvPr id="1048643" name="object 4"/>
          <p:cNvSpPr/>
          <p:nvPr/>
        </p:nvSpPr>
        <p:spPr>
          <a:xfrm>
            <a:off x="5004961" y="2070542"/>
            <a:ext cx="479425" cy="0"/>
          </a:xfrm>
          <a:custGeom>
            <a:avLst/>
            <a:gdLst/>
            <a:ahLst/>
            <a:cxnLst/>
            <a:rect l="l" t="t" r="r" b="b"/>
            <a:pathLst>
              <a:path w="479425">
                <a:moveTo>
                  <a:pt x="0" y="0"/>
                </a:moveTo>
                <a:lnTo>
                  <a:pt x="479226" y="0"/>
                </a:lnTo>
              </a:path>
            </a:pathLst>
          </a:custGeom>
          <a:ln w="23160">
            <a:solidFill>
              <a:srgbClr val="0000FE"/>
            </a:solidFill>
          </a:ln>
        </p:spPr>
        <p:txBody>
          <a:bodyPr wrap="square" lIns="0" tIns="0" rIns="0" bIns="0" rtlCol="0"/>
          <a:lstStyle/>
          <a:p>
            <a:endParaRPr/>
          </a:p>
        </p:txBody>
      </p:sp>
      <p:sp>
        <p:nvSpPr>
          <p:cNvPr id="1048644" name="object 5"/>
          <p:cNvSpPr txBox="1"/>
          <p:nvPr/>
        </p:nvSpPr>
        <p:spPr>
          <a:xfrm>
            <a:off x="4346575" y="2077338"/>
            <a:ext cx="1083310" cy="318134"/>
          </a:xfrm>
          <a:prstGeom prst="rect">
            <a:avLst/>
          </a:prstGeom>
        </p:spPr>
        <p:txBody>
          <a:bodyPr vert="horz" wrap="square" lIns="0" tIns="13335" rIns="0" bIns="0" rtlCol="0">
            <a:spAutoFit/>
          </a:bodyPr>
          <a:lstStyle/>
          <a:p>
            <a:pPr marL="12700">
              <a:lnSpc>
                <a:spcPct val="100000"/>
              </a:lnSpc>
              <a:spcBef>
                <a:spcPts val="105"/>
              </a:spcBef>
            </a:pPr>
            <a:r>
              <a:rPr sz="2000" b="1" dirty="0">
                <a:solidFill>
                  <a:srgbClr val="0000FF"/>
                </a:solidFill>
                <a:latin typeface="Comic Sans MS"/>
                <a:cs typeface="Comic Sans MS"/>
              </a:rPr>
              <a:t>F1 -</a:t>
            </a:r>
            <a:r>
              <a:rPr sz="2000" b="1" spc="-100" dirty="0">
                <a:solidFill>
                  <a:srgbClr val="0000FF"/>
                </a:solidFill>
                <a:latin typeface="Comic Sans MS"/>
                <a:cs typeface="Comic Sans MS"/>
              </a:rPr>
              <a:t> </a:t>
            </a:r>
            <a:r>
              <a:rPr sz="2000" b="1" dirty="0">
                <a:solidFill>
                  <a:srgbClr val="0000FF"/>
                </a:solidFill>
                <a:latin typeface="Comic Sans MS"/>
                <a:cs typeface="Comic Sans MS"/>
              </a:rPr>
              <a:t>SH</a:t>
            </a:r>
            <a:endParaRPr sz="2000" dirty="0">
              <a:latin typeface="Comic Sans MS"/>
              <a:cs typeface="Comic Sans MS"/>
            </a:endParaRPr>
          </a:p>
        </p:txBody>
      </p:sp>
      <p:sp>
        <p:nvSpPr>
          <p:cNvPr id="1048645" name="object 6"/>
          <p:cNvSpPr txBox="1"/>
          <p:nvPr/>
        </p:nvSpPr>
        <p:spPr>
          <a:xfrm>
            <a:off x="1602994" y="2382138"/>
            <a:ext cx="2654935" cy="318135"/>
          </a:xfrm>
          <a:prstGeom prst="rect">
            <a:avLst/>
          </a:prstGeom>
        </p:spPr>
        <p:txBody>
          <a:bodyPr vert="horz" wrap="square" lIns="0" tIns="13335" rIns="0" bIns="0" rtlCol="0">
            <a:spAutoFit/>
          </a:bodyPr>
          <a:lstStyle/>
          <a:p>
            <a:pPr marL="12700">
              <a:lnSpc>
                <a:spcPct val="100000"/>
              </a:lnSpc>
              <a:spcBef>
                <a:spcPts val="105"/>
              </a:spcBef>
            </a:pPr>
            <a:r>
              <a:rPr sz="2000" b="1" dirty="0">
                <a:solidFill>
                  <a:srgbClr val="0000FF"/>
                </a:solidFill>
                <a:latin typeface="Comic Sans MS"/>
                <a:cs typeface="Comic Sans MS"/>
              </a:rPr>
              <a:t>Standard </a:t>
            </a:r>
            <a:r>
              <a:rPr sz="2000" b="1" spc="-5" dirty="0">
                <a:solidFill>
                  <a:srgbClr val="0000FF"/>
                </a:solidFill>
                <a:latin typeface="Comic Sans MS"/>
                <a:cs typeface="Comic Sans MS"/>
              </a:rPr>
              <a:t>heterosis</a:t>
            </a:r>
            <a:r>
              <a:rPr sz="2000" b="1" spc="-110" dirty="0">
                <a:solidFill>
                  <a:srgbClr val="0000FF"/>
                </a:solidFill>
                <a:latin typeface="Comic Sans MS"/>
                <a:cs typeface="Comic Sans MS"/>
              </a:rPr>
              <a:t> </a:t>
            </a:r>
            <a:r>
              <a:rPr sz="2000" b="1" dirty="0">
                <a:solidFill>
                  <a:srgbClr val="0000FF"/>
                </a:solidFill>
                <a:latin typeface="Comic Sans MS"/>
                <a:cs typeface="Comic Sans MS"/>
              </a:rPr>
              <a:t>=</a:t>
            </a:r>
            <a:endParaRPr sz="2000" dirty="0">
              <a:latin typeface="Comic Sans MS"/>
              <a:cs typeface="Comic Sans MS"/>
            </a:endParaRPr>
          </a:p>
        </p:txBody>
      </p:sp>
      <p:sp>
        <p:nvSpPr>
          <p:cNvPr id="1048646" name="object 7"/>
          <p:cNvSpPr txBox="1"/>
          <p:nvPr/>
        </p:nvSpPr>
        <p:spPr>
          <a:xfrm>
            <a:off x="5590413" y="2382138"/>
            <a:ext cx="749300" cy="318134"/>
          </a:xfrm>
          <a:prstGeom prst="rect">
            <a:avLst/>
          </a:prstGeom>
        </p:spPr>
        <p:txBody>
          <a:bodyPr vert="horz" wrap="square" lIns="0" tIns="13335" rIns="0" bIns="0" rtlCol="0">
            <a:spAutoFit/>
          </a:bodyPr>
          <a:lstStyle/>
          <a:p>
            <a:pPr marL="12700">
              <a:lnSpc>
                <a:spcPct val="100000"/>
              </a:lnSpc>
              <a:spcBef>
                <a:spcPts val="105"/>
              </a:spcBef>
            </a:pPr>
            <a:r>
              <a:rPr sz="2000" b="1" dirty="0">
                <a:solidFill>
                  <a:srgbClr val="0000FF"/>
                </a:solidFill>
                <a:latin typeface="Comic Sans MS"/>
                <a:cs typeface="Comic Sans MS"/>
              </a:rPr>
              <a:t>x</a:t>
            </a:r>
            <a:r>
              <a:rPr sz="2000" b="1" spc="-110" dirty="0">
                <a:solidFill>
                  <a:srgbClr val="0000FF"/>
                </a:solidFill>
                <a:latin typeface="Comic Sans MS"/>
                <a:cs typeface="Comic Sans MS"/>
              </a:rPr>
              <a:t> </a:t>
            </a:r>
            <a:r>
              <a:rPr sz="2000" b="1" dirty="0">
                <a:solidFill>
                  <a:srgbClr val="0000FF"/>
                </a:solidFill>
                <a:latin typeface="Comic Sans MS"/>
                <a:cs typeface="Comic Sans MS"/>
              </a:rPr>
              <a:t>100</a:t>
            </a:r>
            <a:endParaRPr sz="2000">
              <a:latin typeface="Comic Sans MS"/>
              <a:cs typeface="Comic Sans MS"/>
            </a:endParaRPr>
          </a:p>
        </p:txBody>
      </p:sp>
      <p:sp>
        <p:nvSpPr>
          <p:cNvPr id="1048647" name="object 8"/>
          <p:cNvSpPr/>
          <p:nvPr/>
        </p:nvSpPr>
        <p:spPr>
          <a:xfrm>
            <a:off x="4267961" y="2591561"/>
            <a:ext cx="1232535" cy="0"/>
          </a:xfrm>
          <a:custGeom>
            <a:avLst/>
            <a:gdLst/>
            <a:ahLst/>
            <a:cxnLst/>
            <a:rect l="l" t="t" r="r" b="b"/>
            <a:pathLst>
              <a:path w="1232535">
                <a:moveTo>
                  <a:pt x="0" y="0"/>
                </a:moveTo>
                <a:lnTo>
                  <a:pt x="1232280" y="0"/>
                </a:lnTo>
              </a:path>
            </a:pathLst>
          </a:custGeom>
          <a:ln w="28575">
            <a:solidFill>
              <a:srgbClr val="0000FF"/>
            </a:solidFill>
          </a:ln>
        </p:spPr>
        <p:txBody>
          <a:bodyPr wrap="square" lIns="0" tIns="0" rIns="0" bIns="0" rtlCol="0"/>
          <a:lstStyle/>
          <a:p>
            <a:endParaRPr/>
          </a:p>
        </p:txBody>
      </p:sp>
      <p:sp>
        <p:nvSpPr>
          <p:cNvPr id="1048648" name="object 9"/>
          <p:cNvSpPr/>
          <p:nvPr/>
        </p:nvSpPr>
        <p:spPr>
          <a:xfrm>
            <a:off x="4687061" y="2667761"/>
            <a:ext cx="419734" cy="0"/>
          </a:xfrm>
          <a:custGeom>
            <a:avLst/>
            <a:gdLst/>
            <a:ahLst/>
            <a:cxnLst/>
            <a:rect l="l" t="t" r="r" b="b"/>
            <a:pathLst>
              <a:path w="419735">
                <a:moveTo>
                  <a:pt x="0" y="0"/>
                </a:moveTo>
                <a:lnTo>
                  <a:pt x="419735" y="0"/>
                </a:lnTo>
              </a:path>
            </a:pathLst>
          </a:custGeom>
          <a:ln w="28575">
            <a:solidFill>
              <a:srgbClr val="0000FF"/>
            </a:solidFill>
          </a:ln>
        </p:spPr>
        <p:txBody>
          <a:bodyPr wrap="square" lIns="0" tIns="0" rIns="0" bIns="0" rtlCol="0"/>
          <a:lstStyle/>
          <a:p>
            <a:endParaRPr/>
          </a:p>
        </p:txBody>
      </p:sp>
      <p:sp>
        <p:nvSpPr>
          <p:cNvPr id="1048649" name="object 10"/>
          <p:cNvSpPr txBox="1"/>
          <p:nvPr/>
        </p:nvSpPr>
        <p:spPr>
          <a:xfrm>
            <a:off x="459740" y="2686938"/>
            <a:ext cx="8030845" cy="3122009"/>
          </a:xfrm>
          <a:prstGeom prst="rect">
            <a:avLst/>
          </a:prstGeom>
        </p:spPr>
        <p:txBody>
          <a:bodyPr vert="horz" wrap="square" lIns="0" tIns="13335" rIns="0" bIns="0" rtlCol="0">
            <a:spAutoFit/>
          </a:bodyPr>
          <a:lstStyle/>
          <a:p>
            <a:pPr marL="799465" algn="ctr">
              <a:lnSpc>
                <a:spcPct val="100000"/>
              </a:lnSpc>
              <a:spcBef>
                <a:spcPts val="105"/>
              </a:spcBef>
            </a:pPr>
            <a:r>
              <a:rPr sz="2000" b="1" dirty="0">
                <a:solidFill>
                  <a:srgbClr val="0000FF"/>
                </a:solidFill>
                <a:latin typeface="Comic Sans MS"/>
                <a:cs typeface="Comic Sans MS"/>
              </a:rPr>
              <a:t>SH</a:t>
            </a:r>
            <a:endParaRPr sz="2000" dirty="0">
              <a:latin typeface="Comic Sans MS"/>
              <a:cs typeface="Comic Sans MS"/>
            </a:endParaRPr>
          </a:p>
          <a:p>
            <a:pPr>
              <a:lnSpc>
                <a:spcPct val="100000"/>
              </a:lnSpc>
              <a:spcBef>
                <a:spcPts val="15"/>
              </a:spcBef>
            </a:pPr>
            <a:endParaRPr sz="3000" dirty="0">
              <a:latin typeface="Comic Sans MS"/>
              <a:cs typeface="Comic Sans MS"/>
            </a:endParaRPr>
          </a:p>
          <a:p>
            <a:pPr marL="65405">
              <a:lnSpc>
                <a:spcPct val="100000"/>
              </a:lnSpc>
            </a:pPr>
            <a:r>
              <a:rPr sz="2000" spc="-5" dirty="0">
                <a:latin typeface="Times New Roman" pitchFamily="18" charset="0"/>
                <a:cs typeface="Times New Roman" pitchFamily="18" charset="0"/>
              </a:rPr>
              <a:t>Where, </a:t>
            </a:r>
            <a:r>
              <a:rPr sz="2000" dirty="0">
                <a:latin typeface="Times New Roman" pitchFamily="18" charset="0"/>
                <a:cs typeface="Times New Roman" pitchFamily="18" charset="0"/>
              </a:rPr>
              <a:t>SH = </a:t>
            </a:r>
            <a:r>
              <a:rPr sz="2000" spc="-5" dirty="0">
                <a:latin typeface="Times New Roman" pitchFamily="18" charset="0"/>
                <a:cs typeface="Times New Roman" pitchFamily="18" charset="0"/>
              </a:rPr>
              <a:t>Mean value </a:t>
            </a:r>
            <a:r>
              <a:rPr sz="2000" dirty="0">
                <a:latin typeface="Times New Roman" pitchFamily="18" charset="0"/>
                <a:cs typeface="Times New Roman" pitchFamily="18" charset="0"/>
              </a:rPr>
              <a:t>of </a:t>
            </a:r>
            <a:r>
              <a:rPr sz="2000" spc="-5" dirty="0">
                <a:latin typeface="Times New Roman" pitchFamily="18" charset="0"/>
                <a:cs typeface="Times New Roman" pitchFamily="18" charset="0"/>
              </a:rPr>
              <a:t>standard (local </a:t>
            </a:r>
            <a:r>
              <a:rPr sz="2000" dirty="0">
                <a:latin typeface="Times New Roman" pitchFamily="18" charset="0"/>
                <a:cs typeface="Times New Roman" pitchFamily="18" charset="0"/>
              </a:rPr>
              <a:t>commercial)</a:t>
            </a:r>
            <a:r>
              <a:rPr sz="2000" spc="25" dirty="0">
                <a:latin typeface="Times New Roman" pitchFamily="18" charset="0"/>
                <a:cs typeface="Times New Roman" pitchFamily="18" charset="0"/>
              </a:rPr>
              <a:t> </a:t>
            </a:r>
            <a:r>
              <a:rPr sz="2000" spc="-5" dirty="0">
                <a:latin typeface="Times New Roman" pitchFamily="18" charset="0"/>
                <a:cs typeface="Times New Roman" pitchFamily="18" charset="0"/>
              </a:rPr>
              <a:t>hybrid</a:t>
            </a:r>
            <a:endParaRPr sz="2000" dirty="0">
              <a:latin typeface="Times New Roman" pitchFamily="18" charset="0"/>
              <a:cs typeface="Times New Roman" pitchFamily="18" charset="0"/>
            </a:endParaRPr>
          </a:p>
          <a:p>
            <a:pPr>
              <a:lnSpc>
                <a:spcPct val="100000"/>
              </a:lnSpc>
              <a:spcBef>
                <a:spcPts val="10"/>
              </a:spcBef>
            </a:pPr>
            <a:endParaRPr sz="3600" dirty="0">
              <a:latin typeface="Times New Roman" pitchFamily="18" charset="0"/>
              <a:cs typeface="Times New Roman" pitchFamily="18" charset="0"/>
            </a:endParaRPr>
          </a:p>
          <a:p>
            <a:pPr marL="12700" marR="5080">
              <a:lnSpc>
                <a:spcPct val="100000"/>
              </a:lnSpc>
            </a:pPr>
            <a:r>
              <a:rPr sz="2400" b="1" spc="-5" dirty="0">
                <a:latin typeface="Times New Roman" pitchFamily="18" charset="0"/>
                <a:cs typeface="Times New Roman" pitchFamily="18" charset="0"/>
              </a:rPr>
              <a:t>5. Negative heterosis: </a:t>
            </a:r>
            <a:r>
              <a:rPr sz="2400" dirty="0">
                <a:latin typeface="Times New Roman" pitchFamily="18" charset="0"/>
                <a:cs typeface="Times New Roman" pitchFamily="18" charset="0"/>
              </a:rPr>
              <a:t>Performance of F1 </a:t>
            </a:r>
            <a:r>
              <a:rPr sz="2400" spc="-5" dirty="0">
                <a:latin typeface="Times New Roman" pitchFamily="18" charset="0"/>
                <a:cs typeface="Times New Roman" pitchFamily="18" charset="0"/>
              </a:rPr>
              <a:t>inferior to  better </a:t>
            </a:r>
            <a:r>
              <a:rPr sz="2400" dirty="0">
                <a:latin typeface="Times New Roman" pitchFamily="18" charset="0"/>
                <a:cs typeface="Times New Roman" pitchFamily="18" charset="0"/>
              </a:rPr>
              <a:t>parent / </a:t>
            </a:r>
            <a:r>
              <a:rPr sz="2400" spc="-5" dirty="0">
                <a:latin typeface="Times New Roman" pitchFamily="18" charset="0"/>
                <a:cs typeface="Times New Roman" pitchFamily="18" charset="0"/>
              </a:rPr>
              <a:t>mid parent value. </a:t>
            </a:r>
            <a:r>
              <a:rPr sz="2400" dirty="0">
                <a:latin typeface="Times New Roman" pitchFamily="18" charset="0"/>
                <a:cs typeface="Times New Roman" pitchFamily="18" charset="0"/>
              </a:rPr>
              <a:t>– e.g. </a:t>
            </a:r>
            <a:r>
              <a:rPr sz="2400" spc="-5" dirty="0">
                <a:latin typeface="Times New Roman" pitchFamily="18" charset="0"/>
                <a:cs typeface="Times New Roman" pitchFamily="18" charset="0"/>
              </a:rPr>
              <a:t>Duration  (earliness), height in cereals, </a:t>
            </a:r>
            <a:r>
              <a:rPr sz="2400" dirty="0">
                <a:latin typeface="Times New Roman" pitchFamily="18" charset="0"/>
                <a:cs typeface="Times New Roman" pitchFamily="18" charset="0"/>
              </a:rPr>
              <a:t>micronaire </a:t>
            </a:r>
            <a:r>
              <a:rPr sz="2400" spc="-5" dirty="0">
                <a:latin typeface="Times New Roman" pitchFamily="18" charset="0"/>
                <a:cs typeface="Times New Roman" pitchFamily="18" charset="0"/>
              </a:rPr>
              <a:t>value in </a:t>
            </a:r>
            <a:r>
              <a:rPr sz="2400" dirty="0">
                <a:latin typeface="Times New Roman" pitchFamily="18" charset="0"/>
                <a:cs typeface="Times New Roman" pitchFamily="18" charset="0"/>
              </a:rPr>
              <a:t>cotton,  and </a:t>
            </a:r>
            <a:r>
              <a:rPr sz="2400" spc="-5" dirty="0">
                <a:latin typeface="Times New Roman" pitchFamily="18" charset="0"/>
                <a:cs typeface="Times New Roman" pitchFamily="18" charset="0"/>
              </a:rPr>
              <a:t>toxic substances </a:t>
            </a:r>
            <a:r>
              <a:rPr sz="2400" dirty="0">
                <a:latin typeface="Times New Roman" pitchFamily="18" charset="0"/>
                <a:cs typeface="Times New Roman" pitchFamily="18" charset="0"/>
              </a:rPr>
              <a:t>like </a:t>
            </a:r>
            <a:r>
              <a:rPr sz="2400" spc="-5" dirty="0">
                <a:latin typeface="Times New Roman" pitchFamily="18" charset="0"/>
                <a:cs typeface="Times New Roman" pitchFamily="18" charset="0"/>
              </a:rPr>
              <a:t>neurotoxin in </a:t>
            </a:r>
            <a:r>
              <a:rPr sz="2400" i="1" spc="-5" dirty="0">
                <a:latin typeface="Times New Roman" pitchFamily="18" charset="0"/>
                <a:cs typeface="Times New Roman" pitchFamily="18" charset="0"/>
              </a:rPr>
              <a:t>Lathyrus</a:t>
            </a:r>
            <a:r>
              <a:rPr sz="2400" i="1" spc="-30" dirty="0">
                <a:latin typeface="Times New Roman" pitchFamily="18" charset="0"/>
                <a:cs typeface="Times New Roman" pitchFamily="18" charset="0"/>
              </a:rPr>
              <a:t> </a:t>
            </a:r>
            <a:r>
              <a:rPr sz="2400" i="1" spc="-5" dirty="0">
                <a:latin typeface="Times New Roman" pitchFamily="18" charset="0"/>
                <a:cs typeface="Times New Roman" pitchFamily="18" charset="0"/>
              </a:rPr>
              <a:t>sativus.</a:t>
            </a:r>
            <a:endParaRPr sz="2400" dirty="0">
              <a:latin typeface="Times New Roman" pitchFamily="18" charset="0"/>
              <a:cs typeface="Times New Roman" pitchFamily="18" charset="0"/>
            </a:endParaRPr>
          </a:p>
        </p:txBody>
      </p:sp>
      <p:sp>
        <p:nvSpPr>
          <p:cNvPr id="1048650" name="object 11"/>
          <p:cNvSpPr/>
          <p:nvPr/>
        </p:nvSpPr>
        <p:spPr>
          <a:xfrm>
            <a:off x="1486661" y="3541014"/>
            <a:ext cx="419734" cy="0"/>
          </a:xfrm>
          <a:custGeom>
            <a:avLst/>
            <a:gdLst/>
            <a:ahLst/>
            <a:cxnLst/>
            <a:rect l="l" t="t" r="r" b="b"/>
            <a:pathLst>
              <a:path w="419735">
                <a:moveTo>
                  <a:pt x="0" y="0"/>
                </a:moveTo>
                <a:lnTo>
                  <a:pt x="419735" y="0"/>
                </a:lnTo>
              </a:path>
            </a:pathLst>
          </a:custGeom>
          <a:ln w="28575">
            <a:solidFill>
              <a:srgbClr val="000000"/>
            </a:solidFill>
          </a:ln>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1" name="Title 1048795"/>
          <p:cNvSpPr>
            <a:spLocks noGrp="1"/>
          </p:cNvSpPr>
          <p:nvPr>
            <p:ph type="title"/>
          </p:nvPr>
        </p:nvSpPr>
        <p:spPr>
          <a:xfrm>
            <a:off x="677333" y="839788"/>
            <a:ext cx="7323667" cy="684212"/>
          </a:xfrm>
          <a:solidFill>
            <a:schemeClr val="bg2"/>
          </a:solidFill>
          <a:ln>
            <a:solidFill>
              <a:schemeClr val="bg2"/>
            </a:solidFill>
          </a:ln>
        </p:spPr>
        <p:style>
          <a:lnRef idx="1">
            <a:schemeClr val="accent1"/>
          </a:lnRef>
          <a:fillRef idx="3">
            <a:schemeClr val="accent1"/>
          </a:fillRef>
          <a:effectRef idx="2">
            <a:schemeClr val="accent1"/>
          </a:effectRef>
          <a:fontRef idx="minor">
            <a:schemeClr val="lt1"/>
          </a:fontRef>
        </p:style>
        <p:txBody>
          <a:bodyPr>
            <a:normAutofit/>
          </a:bodyPr>
          <a:lstStyle/>
          <a:p>
            <a:pPr algn="ctr"/>
            <a:r>
              <a:rPr lang="en-US" b="1" dirty="0">
                <a:solidFill>
                  <a:schemeClr val="tx1"/>
                </a:solidFill>
                <a:latin typeface="Times New Roman" panose="02020603050405020304" pitchFamily="18" charset="0"/>
                <a:cs typeface="Times New Roman" panose="02020603050405020304" pitchFamily="18" charset="0"/>
              </a:rPr>
              <a:t>Types of crosses</a:t>
            </a:r>
            <a:endParaRPr lang="en-GB" b="1" dirty="0">
              <a:solidFill>
                <a:schemeClr val="tx1"/>
              </a:solidFill>
              <a:latin typeface="Times New Roman" panose="02020603050405020304" pitchFamily="18" charset="0"/>
              <a:cs typeface="Times New Roman" panose="02020603050405020304" pitchFamily="18" charset="0"/>
            </a:endParaRPr>
          </a:p>
        </p:txBody>
      </p:sp>
      <p:sp>
        <p:nvSpPr>
          <p:cNvPr id="1048692" name="Content Placeholder 1048796"/>
          <p:cNvSpPr>
            <a:spLocks noGrp="1"/>
          </p:cNvSpPr>
          <p:nvPr>
            <p:ph sz="quarter" idx="13"/>
          </p:nvPr>
        </p:nvSpPr>
        <p:spPr>
          <a:xfrm>
            <a:off x="677333" y="1905000"/>
            <a:ext cx="7680960" cy="3931920"/>
          </a:xfrm>
        </p:spPr>
        <p:txBody>
          <a:bodyPr/>
          <a:lstStyle/>
          <a:p>
            <a:pPr>
              <a:buFont typeface="Wingdings" panose="05000000000000000000" pitchFamily="2" charset="2"/>
              <a:buChar char="v"/>
            </a:pPr>
            <a:r>
              <a:rPr lang="en-GB" sz="2400" dirty="0">
                <a:solidFill>
                  <a:schemeClr val="tx1"/>
                </a:solidFill>
                <a:latin typeface="Times New Roman" pitchFamily="18" charset="0"/>
                <a:cs typeface="Times New Roman" pitchFamily="18" charset="0"/>
              </a:rPr>
              <a:t>Hybrid : First generation from a cross between two pure lines, </a:t>
            </a:r>
            <a:r>
              <a:rPr lang="en-GB" sz="2400" dirty="0" err="1">
                <a:solidFill>
                  <a:schemeClr val="tx1"/>
                </a:solidFill>
                <a:latin typeface="Times New Roman" pitchFamily="18" charset="0"/>
                <a:cs typeface="Times New Roman" pitchFamily="18" charset="0"/>
              </a:rPr>
              <a:t>inbreds</a:t>
            </a:r>
            <a:r>
              <a:rPr lang="en-GB" sz="2400" dirty="0">
                <a:solidFill>
                  <a:schemeClr val="tx1"/>
                </a:solidFill>
                <a:latin typeface="Times New Roman" pitchFamily="18" charset="0"/>
                <a:cs typeface="Times New Roman" pitchFamily="18" charset="0"/>
              </a:rPr>
              <a:t>, open-pollinated varieties, clones or other population that are genetically dissimilar</a:t>
            </a:r>
          </a:p>
          <a:p>
            <a:pPr>
              <a:buFont typeface="Wingdings" panose="05000000000000000000" pitchFamily="2" charset="2"/>
              <a:buChar char="v"/>
            </a:pPr>
            <a:r>
              <a:rPr lang="en-GB" sz="2400" dirty="0">
                <a:solidFill>
                  <a:schemeClr val="tx1"/>
                </a:solidFill>
                <a:latin typeface="Times New Roman" pitchFamily="18" charset="0"/>
                <a:cs typeface="Times New Roman" pitchFamily="18" charset="0"/>
              </a:rPr>
              <a:t> Single cross : (A x B)</a:t>
            </a:r>
          </a:p>
          <a:p>
            <a:pPr>
              <a:buFont typeface="Wingdings" panose="05000000000000000000" pitchFamily="2" charset="2"/>
              <a:buChar char="v"/>
            </a:pPr>
            <a:r>
              <a:rPr lang="en-GB" sz="2400" dirty="0">
                <a:solidFill>
                  <a:schemeClr val="tx1"/>
                </a:solidFill>
                <a:latin typeface="Times New Roman" pitchFamily="18" charset="0"/>
                <a:cs typeface="Times New Roman" pitchFamily="18" charset="0"/>
              </a:rPr>
              <a:t> Double cross : (A x B) x (C x D)</a:t>
            </a:r>
          </a:p>
          <a:p>
            <a:pPr>
              <a:buFont typeface="Wingdings" panose="05000000000000000000" pitchFamily="2" charset="2"/>
              <a:buChar char="v"/>
            </a:pPr>
            <a:r>
              <a:rPr lang="en-GB" sz="2400" dirty="0">
                <a:solidFill>
                  <a:schemeClr val="tx1"/>
                </a:solidFill>
                <a:latin typeface="Times New Roman" pitchFamily="18" charset="0"/>
                <a:cs typeface="Times New Roman" pitchFamily="18" charset="0"/>
              </a:rPr>
              <a:t> Three way cross : (A x B) x Z</a:t>
            </a:r>
          </a:p>
          <a:p>
            <a:pPr>
              <a:buFont typeface="Wingdings" panose="05000000000000000000" pitchFamily="2" charset="2"/>
              <a:buChar char="v"/>
            </a:pPr>
            <a:r>
              <a:rPr lang="en-GB" sz="2400" dirty="0">
                <a:solidFill>
                  <a:schemeClr val="tx1"/>
                </a:solidFill>
                <a:latin typeface="Times New Roman" pitchFamily="18" charset="0"/>
                <a:cs typeface="Times New Roman" pitchFamily="18" charset="0"/>
              </a:rPr>
              <a:t> Top cross : Inbred x open pollinated variety </a:t>
            </a:r>
          </a:p>
          <a:p>
            <a:pPr>
              <a:buFont typeface="Wingdings" panose="05000000000000000000" pitchFamily="2" charset="2"/>
              <a:buChar char="v"/>
            </a:pPr>
            <a:r>
              <a:rPr lang="en-GB" sz="2400" dirty="0" err="1">
                <a:solidFill>
                  <a:schemeClr val="tx1"/>
                </a:solidFill>
                <a:latin typeface="Times New Roman" pitchFamily="18" charset="0"/>
                <a:cs typeface="Times New Roman" pitchFamily="18" charset="0"/>
              </a:rPr>
              <a:t>Polycross</a:t>
            </a:r>
            <a:r>
              <a:rPr lang="en-GB" sz="2400" dirty="0">
                <a:solidFill>
                  <a:schemeClr val="tx1"/>
                </a:solidFill>
                <a:latin typeface="Times New Roman" pitchFamily="18" charset="0"/>
                <a:cs typeface="Times New Roman" pitchFamily="18" charset="0"/>
              </a:rPr>
              <a:t> : Open pollination in isolation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Autofit/>
          </a:bodyPr>
          <a:lstStyle/>
          <a:p>
            <a:pPr algn="ctr"/>
            <a:r>
              <a:rPr lang="en-US" sz="2400" b="1" dirty="0" smtClean="0">
                <a:latin typeface="Times New Roman" pitchFamily="18" charset="0"/>
                <a:cs typeface="Times New Roman" pitchFamily="18" charset="0"/>
              </a:rPr>
              <a:t>Prediction </a:t>
            </a:r>
            <a:r>
              <a:rPr lang="en-US" sz="2400" b="1" dirty="0">
                <a:latin typeface="Times New Roman" pitchFamily="18" charset="0"/>
                <a:cs typeface="Times New Roman" pitchFamily="18" charset="0"/>
              </a:rPr>
              <a:t>of performance of double cross hybrids</a:t>
            </a:r>
          </a:p>
        </p:txBody>
      </p:sp>
      <p:sp>
        <p:nvSpPr>
          <p:cNvPr id="3" name="Content Placeholder 2"/>
          <p:cNvSpPr>
            <a:spLocks noGrp="1"/>
          </p:cNvSpPr>
          <p:nvPr>
            <p:ph sz="quarter" idx="13"/>
          </p:nvPr>
        </p:nvSpPr>
        <p:spPr>
          <a:xfrm>
            <a:off x="152400" y="1295400"/>
            <a:ext cx="8915400" cy="5562600"/>
          </a:xfrm>
        </p:spPr>
        <p:txBody>
          <a:bodyPr>
            <a:noAutofit/>
          </a:bodyPr>
          <a:lstStyle/>
          <a:p>
            <a:pPr algn="just"/>
            <a:r>
              <a:rPr lang="en-US" sz="2400" dirty="0" smtClean="0">
                <a:latin typeface="Times New Roman" pitchFamily="18" charset="0"/>
                <a:cs typeface="Times New Roman" pitchFamily="18" charset="0"/>
              </a:rPr>
              <a:t>Aim- to </a:t>
            </a:r>
            <a:r>
              <a:rPr lang="en-US" sz="2400" dirty="0">
                <a:latin typeface="Times New Roman" pitchFamily="18" charset="0"/>
                <a:cs typeface="Times New Roman" pitchFamily="18" charset="0"/>
              </a:rPr>
              <a:t>know how to predict the performance of double cross hybrid</a:t>
            </a:r>
          </a:p>
          <a:p>
            <a:pPr algn="just"/>
            <a:r>
              <a:rPr lang="en-US" sz="2400" dirty="0">
                <a:latin typeface="Times New Roman" pitchFamily="18" charset="0"/>
                <a:cs typeface="Times New Roman" pitchFamily="18" charset="0"/>
              </a:rPr>
              <a:t>In a double cross hybrid, four inbred parents are involved. The performance of a double cross hybrid can be predicted through any of the four methods indicated by Jenkins (1934). Starting with the simplest procedure taking four </a:t>
            </a:r>
            <a:r>
              <a:rPr lang="en-US" sz="2400" dirty="0" err="1">
                <a:latin typeface="Times New Roman" pitchFamily="18" charset="0"/>
                <a:cs typeface="Times New Roman" pitchFamily="18" charset="0"/>
              </a:rPr>
              <a:t>inbreds</a:t>
            </a:r>
            <a:r>
              <a:rPr lang="en-US" sz="2400" dirty="0">
                <a:latin typeface="Times New Roman" pitchFamily="18" charset="0"/>
                <a:cs typeface="Times New Roman" pitchFamily="18" charset="0"/>
              </a:rPr>
              <a:t> namely A, B, C and D, these methods are:</a:t>
            </a:r>
          </a:p>
          <a:p>
            <a:pPr algn="just"/>
            <a:r>
              <a:rPr lang="en-US" sz="2400" dirty="0" smtClean="0">
                <a:latin typeface="Times New Roman" pitchFamily="18" charset="0"/>
                <a:cs typeface="Times New Roman" pitchFamily="18" charset="0"/>
              </a:rPr>
              <a:t>1. Top </a:t>
            </a:r>
            <a:r>
              <a:rPr lang="en-US" sz="2400" dirty="0">
                <a:latin typeface="Times New Roman" pitchFamily="18" charset="0"/>
                <a:cs typeface="Times New Roman" pitchFamily="18" charset="0"/>
              </a:rPr>
              <a:t>cross testing (one cross per inbred) to know the breeding value to each of the four inbred (total four top crosses per double cross i.e. Ax OPV, </a:t>
            </a:r>
            <a:r>
              <a:rPr lang="en-US" sz="2400" dirty="0" err="1">
                <a:latin typeface="Times New Roman" pitchFamily="18" charset="0"/>
                <a:cs typeface="Times New Roman" pitchFamily="18" charset="0"/>
              </a:rPr>
              <a:t>Bx</a:t>
            </a:r>
            <a:r>
              <a:rPr lang="en-US" sz="2400" dirty="0">
                <a:latin typeface="Times New Roman" pitchFamily="18" charset="0"/>
                <a:cs typeface="Times New Roman" pitchFamily="18" charset="0"/>
              </a:rPr>
              <a:t> OPV, </a:t>
            </a:r>
            <a:r>
              <a:rPr lang="en-US" sz="2400" dirty="0" err="1">
                <a:latin typeface="Times New Roman" pitchFamily="18" charset="0"/>
                <a:cs typeface="Times New Roman" pitchFamily="18" charset="0"/>
              </a:rPr>
              <a:t>Cx</a:t>
            </a:r>
            <a:r>
              <a:rPr lang="en-US" sz="2400" dirty="0">
                <a:latin typeface="Times New Roman" pitchFamily="18" charset="0"/>
                <a:cs typeface="Times New Roman" pitchFamily="18" charset="0"/>
              </a:rPr>
              <a:t> OPV and </a:t>
            </a:r>
            <a:r>
              <a:rPr lang="en-US" sz="2400" dirty="0" err="1">
                <a:latin typeface="Times New Roman" pitchFamily="18" charset="0"/>
                <a:cs typeface="Times New Roman" pitchFamily="18" charset="0"/>
              </a:rPr>
              <a:t>Dx</a:t>
            </a:r>
            <a:r>
              <a:rPr lang="en-US" sz="2400" dirty="0">
                <a:latin typeface="Times New Roman" pitchFamily="18" charset="0"/>
                <a:cs typeface="Times New Roman" pitchFamily="18" charset="0"/>
              </a:rPr>
              <a:t> OPV, where OPV= open pollinated variety).</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28545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762000"/>
            <a:ext cx="8839200" cy="6019800"/>
          </a:xfrm>
        </p:spPr>
        <p:txBody>
          <a:bodyPr>
            <a:normAutofit/>
          </a:bodyPr>
          <a:lstStyle/>
          <a:p>
            <a:pPr algn="just"/>
            <a:r>
              <a:rPr lang="en-US" sz="2400" dirty="0">
                <a:latin typeface="Times New Roman" pitchFamily="18" charset="0"/>
                <a:cs typeface="Times New Roman" pitchFamily="18" charset="0"/>
              </a:rPr>
              <a:t>2. Mean of the four non-parental single cross involved in (</a:t>
            </a:r>
            <a:r>
              <a:rPr lang="en-US" sz="2400" dirty="0" err="1">
                <a:latin typeface="Times New Roman" pitchFamily="18" charset="0"/>
                <a:cs typeface="Times New Roman" pitchFamily="18" charset="0"/>
              </a:rPr>
              <a:t>AxB</a:t>
            </a:r>
            <a:r>
              <a:rPr lang="en-US" sz="2400" dirty="0">
                <a:latin typeface="Times New Roman" pitchFamily="18" charset="0"/>
                <a:cs typeface="Times New Roman" pitchFamily="18" charset="0"/>
              </a:rPr>
              <a:t>) x (</a:t>
            </a:r>
            <a:r>
              <a:rPr lang="en-US" sz="2400" dirty="0" err="1">
                <a:latin typeface="Times New Roman" pitchFamily="18" charset="0"/>
                <a:cs typeface="Times New Roman" pitchFamily="18" charset="0"/>
              </a:rPr>
              <a:t>CxD</a:t>
            </a:r>
            <a:r>
              <a:rPr lang="en-US" sz="2400" dirty="0">
                <a:latin typeface="Times New Roman" pitchFamily="18" charset="0"/>
                <a:cs typeface="Times New Roman" pitchFamily="18" charset="0"/>
              </a:rPr>
              <a:t>) double cross viz. (</a:t>
            </a:r>
            <a:r>
              <a:rPr lang="en-US" sz="2400" dirty="0" err="1">
                <a:latin typeface="Times New Roman" pitchFamily="18" charset="0"/>
                <a:cs typeface="Times New Roman" pitchFamily="18" charset="0"/>
              </a:rPr>
              <a:t>AxC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AxD</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BxC</a:t>
            </a:r>
            <a:r>
              <a:rPr lang="en-US" sz="2400" dirty="0">
                <a:latin typeface="Times New Roman" pitchFamily="18" charset="0"/>
                <a:cs typeface="Times New Roman" pitchFamily="18" charset="0"/>
              </a:rPr>
              <a:t>), and (</a:t>
            </a:r>
            <a:r>
              <a:rPr lang="en-US" sz="2400" dirty="0" err="1">
                <a:latin typeface="Times New Roman" pitchFamily="18" charset="0"/>
                <a:cs typeface="Times New Roman" pitchFamily="18" charset="0"/>
              </a:rPr>
              <a:t>BxD</a:t>
            </a:r>
            <a:r>
              <a:rPr lang="en-US" sz="2400" dirty="0">
                <a:latin typeface="Times New Roman" pitchFamily="18" charset="0"/>
                <a:cs typeface="Times New Roman" pitchFamily="18" charset="0"/>
              </a:rPr>
              <a:t>) (total 4 non parental single crosses per double cross).</a:t>
            </a:r>
          </a:p>
          <a:p>
            <a:pPr algn="just"/>
            <a:r>
              <a:rPr lang="en-US" sz="2400" dirty="0">
                <a:latin typeface="Times New Roman" pitchFamily="18" charset="0"/>
                <a:cs typeface="Times New Roman" pitchFamily="18" charset="0"/>
              </a:rPr>
              <a:t>3. Average yield performance of all possible six single crosses[n(n-1)/2] namely </a:t>
            </a:r>
            <a:r>
              <a:rPr lang="en-US" sz="2400" dirty="0" err="1">
                <a:latin typeface="Times New Roman" pitchFamily="18" charset="0"/>
                <a:cs typeface="Times New Roman" pitchFamily="18" charset="0"/>
              </a:rPr>
              <a:t>AxB</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AxC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AxD</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BxC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BxD</a:t>
            </a:r>
            <a:r>
              <a:rPr lang="en-US" sz="2400" dirty="0">
                <a:latin typeface="Times New Roman" pitchFamily="18" charset="0"/>
                <a:cs typeface="Times New Roman" pitchFamily="18" charset="0"/>
              </a:rPr>
              <a:t> and </a:t>
            </a:r>
            <a:r>
              <a:rPr lang="en-US" sz="2400" dirty="0" err="1">
                <a:latin typeface="Times New Roman" pitchFamily="18" charset="0"/>
                <a:cs typeface="Times New Roman" pitchFamily="18" charset="0"/>
              </a:rPr>
              <a:t>CxD</a:t>
            </a:r>
            <a:r>
              <a:rPr lang="en-US" sz="2400" dirty="0">
                <a:latin typeface="Times New Roman" pitchFamily="18" charset="0"/>
                <a:cs typeface="Times New Roman" pitchFamily="18" charset="0"/>
              </a:rPr>
              <a:t> (total six single crosses per double cross).</a:t>
            </a:r>
          </a:p>
          <a:p>
            <a:pPr algn="just"/>
            <a:r>
              <a:rPr lang="en-US" sz="2400" dirty="0">
                <a:latin typeface="Times New Roman" pitchFamily="18" charset="0"/>
                <a:cs typeface="Times New Roman" pitchFamily="18" charset="0"/>
              </a:rPr>
              <a:t>4. Average progeny performance of each inbred can be determined by the mean performance of each inbred in all possible single crosses of </a:t>
            </a:r>
            <a:r>
              <a:rPr lang="en-US" sz="2400" dirty="0" err="1">
                <a:latin typeface="Times New Roman" pitchFamily="18" charset="0"/>
                <a:cs typeface="Times New Roman" pitchFamily="18" charset="0"/>
              </a:rPr>
              <a:t>AxB</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AxC</a:t>
            </a:r>
            <a:r>
              <a:rPr lang="en-US" sz="2400" dirty="0">
                <a:latin typeface="Times New Roman" pitchFamily="18" charset="0"/>
                <a:cs typeface="Times New Roman" pitchFamily="18" charset="0"/>
              </a:rPr>
              <a:t> and </a:t>
            </a:r>
            <a:r>
              <a:rPr lang="en-US" sz="2400" dirty="0" err="1">
                <a:latin typeface="Times New Roman" pitchFamily="18" charset="0"/>
                <a:cs typeface="Times New Roman" pitchFamily="18" charset="0"/>
              </a:rPr>
              <a:t>AxD</a:t>
            </a:r>
            <a:r>
              <a:rPr lang="en-US" sz="2400" dirty="0">
                <a:latin typeface="Times New Roman" pitchFamily="18" charset="0"/>
                <a:cs typeface="Times New Roman" pitchFamily="18" charset="0"/>
              </a:rPr>
              <a:t> will determine the average breeding value of the inbred A. Similarly, the mean of </a:t>
            </a:r>
            <a:r>
              <a:rPr lang="en-US" sz="2400" dirty="0" err="1">
                <a:latin typeface="Times New Roman" pitchFamily="18" charset="0"/>
                <a:cs typeface="Times New Roman" pitchFamily="18" charset="0"/>
              </a:rPr>
              <a:t>AxB</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BxC</a:t>
            </a:r>
            <a:r>
              <a:rPr lang="en-US" sz="2400" dirty="0">
                <a:latin typeface="Times New Roman" pitchFamily="18" charset="0"/>
                <a:cs typeface="Times New Roman" pitchFamily="18" charset="0"/>
              </a:rPr>
              <a:t>, and </a:t>
            </a:r>
            <a:r>
              <a:rPr lang="en-US" sz="2400" dirty="0" err="1">
                <a:latin typeface="Times New Roman" pitchFamily="18" charset="0"/>
                <a:cs typeface="Times New Roman" pitchFamily="18" charset="0"/>
              </a:rPr>
              <a:t>BxD</a:t>
            </a:r>
            <a:r>
              <a:rPr lang="en-US" sz="2400" dirty="0">
                <a:latin typeface="Times New Roman" pitchFamily="18" charset="0"/>
                <a:cs typeface="Times New Roman" pitchFamily="18" charset="0"/>
              </a:rPr>
              <a:t> will indicate the potential of the inbred B and so on (total 12 crosses per double cross).</a:t>
            </a:r>
          </a:p>
          <a:p>
            <a:endParaRPr lang="en-US" dirty="0"/>
          </a:p>
        </p:txBody>
      </p:sp>
    </p:spTree>
    <p:extLst>
      <p:ext uri="{BB962C8B-B14F-4D97-AF65-F5344CB8AC3E}">
        <p14:creationId xmlns:p14="http://schemas.microsoft.com/office/powerpoint/2010/main" val="2444175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152400"/>
            <a:ext cx="8839200" cy="6629400"/>
          </a:xfrm>
        </p:spPr>
        <p:txBody>
          <a:bodyPr>
            <a:normAutofit/>
          </a:bodyPr>
          <a:lstStyle/>
          <a:p>
            <a:pPr algn="just"/>
            <a:r>
              <a:rPr lang="en-US" sz="2400" dirty="0">
                <a:latin typeface="Times New Roman" pitchFamily="18" charset="0"/>
                <a:cs typeface="Times New Roman" pitchFamily="18" charset="0"/>
              </a:rPr>
              <a:t>The available evidence shows that the method (b) i.e., mean performance of non-parental single crosses is the, most adequate and effective. Since there is a close correspondence between predicted and realized yields of double crosses in maize. Fortunately, the total number of crosses required to be sample per double cross is also the minimum, thus greatly the testing </a:t>
            </a:r>
            <a:r>
              <a:rPr lang="en-US" sz="2400" dirty="0" err="1">
                <a:latin typeface="Times New Roman" pitchFamily="18" charset="0"/>
                <a:cs typeface="Times New Roman" pitchFamily="18" charset="0"/>
              </a:rPr>
              <a:t>programme</a:t>
            </a:r>
            <a:r>
              <a:rPr lang="en-US" sz="2400" dirty="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All </a:t>
            </a:r>
            <a:r>
              <a:rPr lang="en-US" sz="2400" dirty="0">
                <a:latin typeface="Times New Roman" pitchFamily="18" charset="0"/>
                <a:cs typeface="Times New Roman" pitchFamily="18" charset="0"/>
              </a:rPr>
              <a:t>possible single crosses(in a </a:t>
            </a:r>
            <a:r>
              <a:rPr lang="en-US" sz="2400" dirty="0" err="1">
                <a:latin typeface="Times New Roman" pitchFamily="18" charset="0"/>
                <a:cs typeface="Times New Roman" pitchFamily="18" charset="0"/>
              </a:rPr>
              <a:t>Diallel</a:t>
            </a:r>
            <a:r>
              <a:rPr lang="en-US" sz="2400" dirty="0">
                <a:latin typeface="Times New Roman" pitchFamily="18" charset="0"/>
                <a:cs typeface="Times New Roman" pitchFamily="18" charset="0"/>
              </a:rPr>
              <a:t> mating)=</a:t>
            </a:r>
            <a:r>
              <a:rPr lang="en-US" sz="2400" dirty="0" smtClean="0">
                <a:latin typeface="Times New Roman" pitchFamily="18" charset="0"/>
                <a:cs typeface="Times New Roman" pitchFamily="18" charset="0"/>
              </a:rPr>
              <a:t>n(n-1), Where </a:t>
            </a:r>
            <a:r>
              <a:rPr lang="en-US" sz="2400" dirty="0">
                <a:latin typeface="Times New Roman" pitchFamily="18" charset="0"/>
                <a:cs typeface="Times New Roman" pitchFamily="18" charset="0"/>
              </a:rPr>
              <a:t>n=number of inbred lines.</a:t>
            </a:r>
          </a:p>
          <a:p>
            <a:pPr algn="just"/>
            <a:r>
              <a:rPr lang="en-US" sz="2400" dirty="0" smtClean="0">
                <a:latin typeface="Times New Roman" pitchFamily="18" charset="0"/>
                <a:cs typeface="Times New Roman" pitchFamily="18" charset="0"/>
              </a:rPr>
              <a:t>All </a:t>
            </a:r>
            <a:r>
              <a:rPr lang="en-US" sz="2400" dirty="0">
                <a:latin typeface="Times New Roman" pitchFamily="18" charset="0"/>
                <a:cs typeface="Times New Roman" pitchFamily="18" charset="0"/>
              </a:rPr>
              <a:t>possible single crosses excluding reciprocal crosses = n(n-1)/2</a:t>
            </a:r>
          </a:p>
          <a:p>
            <a:pPr algn="just"/>
            <a:r>
              <a:rPr lang="en-US" sz="2400" dirty="0" smtClean="0">
                <a:latin typeface="Times New Roman" pitchFamily="18" charset="0"/>
                <a:cs typeface="Times New Roman" pitchFamily="18" charset="0"/>
              </a:rPr>
              <a:t>Total </a:t>
            </a:r>
            <a:r>
              <a:rPr lang="en-US" sz="2400" dirty="0">
                <a:latin typeface="Times New Roman" pitchFamily="18" charset="0"/>
                <a:cs typeface="Times New Roman" pitchFamily="18" charset="0"/>
              </a:rPr>
              <a:t>number of three way crosses=n(n-1)(n-2)/2</a:t>
            </a:r>
          </a:p>
          <a:p>
            <a:pPr algn="just"/>
            <a:r>
              <a:rPr lang="en-US" sz="2400" dirty="0" smtClean="0">
                <a:latin typeface="Times New Roman" pitchFamily="18" charset="0"/>
                <a:cs typeface="Times New Roman" pitchFamily="18" charset="0"/>
              </a:rPr>
              <a:t>Total </a:t>
            </a:r>
            <a:r>
              <a:rPr lang="en-US" sz="2400" dirty="0">
                <a:latin typeface="Times New Roman" pitchFamily="18" charset="0"/>
                <a:cs typeface="Times New Roman" pitchFamily="18" charset="0"/>
              </a:rPr>
              <a:t>number of double cross =n(n-1)(n-2)(n-3)/8</a:t>
            </a:r>
          </a:p>
          <a:p>
            <a:pPr algn="just"/>
            <a:r>
              <a:rPr lang="en-US" sz="2400" b="1" dirty="0">
                <a:latin typeface="Times New Roman" pitchFamily="18" charset="0"/>
                <a:cs typeface="Times New Roman" pitchFamily="18" charset="0"/>
              </a:rPr>
              <a:t>Things to do:</a:t>
            </a:r>
          </a:p>
          <a:p>
            <a:pPr algn="just"/>
            <a:r>
              <a:rPr lang="en-US" sz="2400" dirty="0">
                <a:latin typeface="Times New Roman" pitchFamily="18" charset="0"/>
                <a:cs typeface="Times New Roman" pitchFamily="18" charset="0"/>
              </a:rPr>
              <a:t>• Problems on prediction of double cross hybrids performance</a:t>
            </a:r>
          </a:p>
          <a:p>
            <a:endParaRPr lang="en-US" dirty="0"/>
          </a:p>
        </p:txBody>
      </p:sp>
    </p:spTree>
    <p:extLst>
      <p:ext uri="{BB962C8B-B14F-4D97-AF65-F5344CB8AC3E}">
        <p14:creationId xmlns:p14="http://schemas.microsoft.com/office/powerpoint/2010/main" val="2708595615"/>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144</TotalTime>
  <Words>690</Words>
  <Application>Microsoft Office PowerPoint</Application>
  <PresentationFormat>On-screen Show (4:3)</PresentationFormat>
  <Paragraphs>65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Horizon</vt:lpstr>
      <vt:lpstr>PowerPoint Presentation</vt:lpstr>
      <vt:lpstr>Introduction</vt:lpstr>
      <vt:lpstr>Types of heterosis/ Estimation of  heterosis</vt:lpstr>
      <vt:lpstr>2.Heterobeltiosis: Superiority of f1 over the better parent.</vt:lpstr>
      <vt:lpstr>4. Standard heterosis: Sometime heterosis worked out Over the standard commercial hybrid.</vt:lpstr>
      <vt:lpstr>Types of crosses</vt:lpstr>
      <vt:lpstr>Prediction of performance of double cross hybrids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Kajal Samantara</cp:lastModifiedBy>
  <cp:revision>34</cp:revision>
  <dcterms:created xsi:type="dcterms:W3CDTF">2021-01-02T15:05:14Z</dcterms:created>
  <dcterms:modified xsi:type="dcterms:W3CDTF">2021-06-02T11:55:38Z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2020-05-27T00:00:00Z</vt:filetime>
  </property>
  <property fmtid="{D5CDD505-2E9C-101B-9397-08002B2CF9AE}" pid="3" name="Creator">
    <vt:lpwstr>Microsoft® PowerPoint® 2019</vt:lpwstr>
  </property>
  <property fmtid="{D5CDD505-2E9C-101B-9397-08002B2CF9AE}" pid="4" name="LastSaved">
    <vt:filetime>2021-01-07T00:00:00Z</vt:filetime>
  </property>
</Properties>
</file>