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8" r:id="rId3"/>
    <p:sldId id="279" r:id="rId4"/>
    <p:sldId id="311" r:id="rId5"/>
    <p:sldId id="316" r:id="rId6"/>
    <p:sldId id="314" r:id="rId7"/>
    <p:sldId id="315" r:id="rId8"/>
    <p:sldId id="317" r:id="rId9"/>
    <p:sldId id="318" r:id="rId10"/>
    <p:sldId id="312" r:id="rId11"/>
    <p:sldId id="313" r:id="rId12"/>
    <p:sldId id="319" r:id="rId13"/>
    <p:sldId id="320" r:id="rId14"/>
    <p:sldId id="276" r:id="rId15"/>
    <p:sldId id="277" r:id="rId16"/>
    <p:sldId id="289" r:id="rId17"/>
    <p:sldId id="301" r:id="rId18"/>
    <p:sldId id="302" r:id="rId19"/>
    <p:sldId id="299" r:id="rId20"/>
    <p:sldId id="300" r:id="rId21"/>
    <p:sldId id="295" r:id="rId22"/>
    <p:sldId id="296" r:id="rId23"/>
    <p:sldId id="303" r:id="rId24"/>
    <p:sldId id="310" r:id="rId25"/>
    <p:sldId id="298" r:id="rId26"/>
    <p:sldId id="258" r:id="rId27"/>
    <p:sldId id="321" r:id="rId28"/>
    <p:sldId id="262" r:id="rId29"/>
    <p:sldId id="322" r:id="rId30"/>
    <p:sldId id="263" r:id="rId31"/>
    <p:sldId id="259" r:id="rId32"/>
    <p:sldId id="28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81E67-891A-413A-BCC0-6421E0193ACA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23D34-79F0-4BCC-8A8D-3A8356B9BBA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4DC7-5739-463E-8D82-CBE51BB3B0EC}" type="datetime1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4598-7807-4D93-90CF-7993FE4C742D}" type="datetime1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CBE6-139A-4593-8753-535BFA7CFF0B}" type="datetime1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38C3-12C8-4A77-91E0-AEF581C48326}" type="datetime1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4C6F-F34A-4582-BA80-721B0CF83B18}" type="datetime1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FD62-E514-4144-971F-5C894CD6377B}" type="datetime1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9A82-8C53-4940-80D2-B841FDA6E729}" type="datetime1">
              <a:rPr lang="en-US" smtClean="0"/>
              <a:t>8/24/2018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B94ED-D045-4863-B8A0-44DC3FFB7536}" type="datetime1">
              <a:rPr lang="en-US" smtClean="0"/>
              <a:t>8/24/2018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9A76-1567-4059-B571-C0ED54A25CFA}" type="datetime1">
              <a:rPr lang="en-US" smtClean="0"/>
              <a:t>8/24/2018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958E-1EA1-4B85-AF0E-5262EB4634C3}" type="datetime1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2494-2876-4130-AC9C-42A107FF6C2A}" type="datetime1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BAD64-6CF4-4C62-AC29-ACEBBD5070AD}" type="datetime1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19812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EMBEDDED SYSTEM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DOMAIN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02DE3E42-D9E1-4558-8D74-244ABBF2626C}"/>
              </a:ext>
            </a:extLst>
          </p:cNvPr>
          <p:cNvSpPr txBox="1">
            <a:spLocks/>
          </p:cNvSpPr>
          <p:nvPr/>
        </p:nvSpPr>
        <p:spPr>
          <a:xfrm>
            <a:off x="457200" y="2438400"/>
            <a:ext cx="7772400" cy="350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Mrs.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Swarna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Prabha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Jena</a:t>
            </a:r>
          </a:p>
          <a:p>
            <a:pPr>
              <a:lnSpc>
                <a:spcPct val="200000"/>
              </a:lnSpc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8A4D-82D3-41D5-B7C4-2BF36EF6C9E6}" type="datetime1">
              <a:rPr lang="en-US" smtClean="0"/>
              <a:t>8/24/2018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Automated Parking System</a:t>
            </a:r>
            <a:endParaRPr lang="en-US" dirty="0"/>
          </a:p>
        </p:txBody>
      </p:sp>
      <p:pic>
        <p:nvPicPr>
          <p:cNvPr id="4" name="Content Placeholder 3" descr="ca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1" y="1485742"/>
            <a:ext cx="7937764" cy="4762658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1797-7D79-43FA-8003-B57E9099337A}" type="datetime1">
              <a:rPr lang="en-US" smtClean="0"/>
              <a:t>8/24/2018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Fits a windscreen to a Mercedes-Benz Automobile at a factory in Germany.</a:t>
            </a:r>
            <a:endParaRPr lang="en-US" dirty="0"/>
          </a:p>
        </p:txBody>
      </p:sp>
      <p:pic>
        <p:nvPicPr>
          <p:cNvPr id="4" name="Content Placeholder 3" descr="rob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1200"/>
            <a:ext cx="8146309" cy="44958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C4A7-2F4D-45F4-A383-071CF9CD5492}" type="datetime1">
              <a:rPr lang="en-US" smtClean="0"/>
              <a:t>8/24/2018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Smart Agriculture</a:t>
            </a:r>
            <a:endParaRPr lang="en-US" dirty="0"/>
          </a:p>
        </p:txBody>
      </p:sp>
      <p:pic>
        <p:nvPicPr>
          <p:cNvPr id="4" name="Content Placeholder 3" descr="ag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34331"/>
            <a:ext cx="8236929" cy="446167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BFC5-8D07-4B38-9EF9-F51F02951AC6}" type="datetime1">
              <a:rPr lang="en-US" smtClean="0"/>
              <a:t>8/24/2018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Smart Home</a:t>
            </a:r>
            <a:endParaRPr lang="en-US" dirty="0"/>
          </a:p>
        </p:txBody>
      </p:sp>
      <p:pic>
        <p:nvPicPr>
          <p:cNvPr id="4" name="Content Placeholder 3" descr="ho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219200"/>
            <a:ext cx="6019800" cy="5190405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F922-7344-453F-B02D-2247E83017A1}" type="datetime1">
              <a:rPr lang="en-US" smtClean="0"/>
              <a:t>8/24/2018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know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concepts, structure and function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Embedded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ystem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Familiar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tools &amp; hardware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develop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Embedded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ystem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debugging techniques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Embedded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ystem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1FE97-0361-4FCA-B93D-F02B6E2421DC}" type="datetime1">
              <a:rPr lang="en-US" smtClean="0"/>
              <a:t>8/24/2018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75" y="1420076"/>
            <a:ext cx="8229600" cy="48006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2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able to execute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eal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rojects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2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apply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knowledge, techniques, skill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modern tool of discipline to broadly defined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ngineering Technology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activities.</a:t>
            </a:r>
          </a:p>
          <a:p>
            <a:pPr algn="just">
              <a:lnSpc>
                <a:spcPct val="2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with this knowledge will be able to satisfy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need of industry.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CE79-25D0-4B4B-AAF5-C9D8A99076CC}" type="datetime1">
              <a:rPr lang="en-US" smtClean="0"/>
              <a:t>8/24/2018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FUTURE SCOPE OF EMBEDDED SYSTEMS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sz="2800" b="1" dirty="0" smtClean="0"/>
          </a:p>
          <a:p>
            <a:pPr algn="just"/>
            <a:endParaRPr lang="en-US" sz="2800" b="1" dirty="0" smtClean="0"/>
          </a:p>
          <a:p>
            <a:pPr algn="just"/>
            <a:endParaRPr lang="en-US" sz="2800" b="1" dirty="0" smtClean="0"/>
          </a:p>
          <a:p>
            <a:pPr algn="just"/>
            <a:r>
              <a:rPr lang="en-US" sz="2800" b="1" dirty="0" smtClean="0"/>
              <a:t>Scope is always evergreen in present, future and also never ever end for Embedded System.</a:t>
            </a:r>
            <a:endParaRPr lang="en-US" sz="2800" b="1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3623-ACFD-443A-B0BE-E534E564A054}" type="datetime1">
              <a:rPr lang="en-US" smtClean="0"/>
              <a:t>8/24/2018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OUR INDUSTRY TRAINING PARTNER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7772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5312-02DC-4D50-8576-1C9F58B36EDF}" type="datetime1">
              <a:rPr lang="en-US" smtClean="0"/>
              <a:t>8/24/2018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TIE-UPS WITH LEADING COMPANY FOR PLACEMENT PROGRAMS 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229600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6CE9-D719-4699-8E7B-6DB755FF48B7}" type="datetime1">
              <a:rPr lang="en-US" smtClean="0"/>
              <a:t>8/24/2018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CAN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REGISTER FOR THIS DOMAIN?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 algn="ctr">
              <a:buNone/>
            </a:pPr>
            <a:endParaRPr lang="en-IN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I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Anyone who wants to learn the Technology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2E53-5733-4810-ADC8-F0BA418F210F}" type="datetime1">
              <a:rPr lang="en-US" smtClean="0"/>
              <a:t>8/24/2018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4803D4-1E9A-4CDB-A49D-0B9587D66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E95289-4053-4278-9DDA-7592C9C72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 Objectives</a:t>
            </a:r>
          </a:p>
          <a:p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 </a:t>
            </a:r>
            <a:r>
              <a:rPr lang="en-A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</a:p>
          <a:p>
            <a:r>
              <a:rPr lang="en-A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 Scope </a:t>
            </a:r>
          </a:p>
          <a:p>
            <a:r>
              <a:rPr lang="en-A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Partner</a:t>
            </a:r>
          </a:p>
          <a:p>
            <a:r>
              <a:rPr lang="en-A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Companies for Placements</a:t>
            </a:r>
          </a:p>
          <a:p>
            <a:r>
              <a:rPr lang="en-A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Carrier Opportunities </a:t>
            </a:r>
          </a:p>
          <a:p>
            <a:r>
              <a:rPr lang="en-A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 structure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System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CF3A-C1CC-4D16-B800-414238C0248D}" type="datetime1">
              <a:rPr lang="en-US" smtClean="0"/>
              <a:t>8/24/2018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003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WHAT SKILLS STUDENTS SHOULD HAVE 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9831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Software Skills</a:t>
            </a:r>
            <a:endParaRPr lang="en-US" sz="2400" dirty="0" smtClean="0"/>
          </a:p>
          <a:p>
            <a:r>
              <a:rPr lang="en-US" sz="2400" dirty="0" smtClean="0"/>
              <a:t>Embedded C Programming on Microcontrollers (AVR, PIC, ARM)</a:t>
            </a:r>
          </a:p>
          <a:p>
            <a:r>
              <a:rPr lang="en-US" sz="2400" dirty="0" smtClean="0"/>
              <a:t>Interfacing microcontrollers with different sensors and peripherals</a:t>
            </a:r>
          </a:p>
          <a:p>
            <a:r>
              <a:rPr lang="en-US" sz="2400" dirty="0" smtClean="0"/>
              <a:t>Kernel Programming</a:t>
            </a:r>
          </a:p>
          <a:p>
            <a:r>
              <a:rPr lang="en-US" sz="2400" dirty="0" smtClean="0"/>
              <a:t>Device Drivers</a:t>
            </a:r>
          </a:p>
          <a:p>
            <a:r>
              <a:rPr lang="en-US" sz="2400" dirty="0" smtClean="0"/>
              <a:t>Real Time Operating Systems (RTOS)</a:t>
            </a:r>
          </a:p>
          <a:p>
            <a:r>
              <a:rPr lang="en-US" sz="2400" dirty="0" smtClean="0"/>
              <a:t>Innovative Thinking</a:t>
            </a:r>
          </a:p>
          <a:p>
            <a:pPr>
              <a:buNone/>
            </a:pPr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b="1" dirty="0" smtClean="0"/>
              <a:t>Hardware Skills</a:t>
            </a:r>
            <a:endParaRPr lang="en-US" dirty="0" smtClean="0"/>
          </a:p>
          <a:p>
            <a:r>
              <a:rPr lang="en-US" sz="2600" dirty="0" smtClean="0"/>
              <a:t>Electronic Circuit Designing</a:t>
            </a:r>
          </a:p>
          <a:p>
            <a:r>
              <a:rPr lang="en-US" sz="2600" dirty="0" smtClean="0"/>
              <a:t>Power Supply Circuit Designing</a:t>
            </a:r>
          </a:p>
          <a:p>
            <a:r>
              <a:rPr lang="en-US" sz="2600" dirty="0" smtClean="0"/>
              <a:t>PCB Designing</a:t>
            </a:r>
          </a:p>
          <a:p>
            <a:r>
              <a:rPr lang="en-US" sz="2600" dirty="0" smtClean="0"/>
              <a:t>Troubleshooting Skills</a:t>
            </a:r>
          </a:p>
          <a:p>
            <a:pPr marL="514350" indent="-514350">
              <a:buFont typeface="+mj-lt"/>
              <a:buAutoNum type="arabicPeriod" startAt="3"/>
            </a:pPr>
            <a:endParaRPr lang="en-US" b="1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b="1" dirty="0" smtClean="0"/>
              <a:t>Other Skills</a:t>
            </a:r>
            <a:endParaRPr lang="en-US" dirty="0" smtClean="0"/>
          </a:p>
          <a:p>
            <a:r>
              <a:rPr lang="en-US" sz="2600" dirty="0" smtClean="0"/>
              <a:t>Learning new microcontroller interfacing</a:t>
            </a:r>
          </a:p>
          <a:p>
            <a:r>
              <a:rPr lang="en-US" sz="2600" dirty="0" smtClean="0"/>
              <a:t>Learning new hardware </a:t>
            </a:r>
          </a:p>
          <a:p>
            <a:r>
              <a:rPr lang="en-US" sz="2600" dirty="0" smtClean="0"/>
              <a:t>Reading Datasheets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3F54-7545-461D-94D3-ABE63198E86D}" type="datetime1">
              <a:rPr lang="en-US" smtClean="0"/>
              <a:t>8/24/2018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CAREER OPPORTUNITIES IN EMBEDDED SYSTEMS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dirty="0" smtClean="0"/>
              <a:t>Embedded FPGA Engineer</a:t>
            </a:r>
            <a:endParaRPr lang="en-US" dirty="0" smtClean="0"/>
          </a:p>
          <a:p>
            <a:r>
              <a:rPr lang="en-IN" dirty="0" smtClean="0"/>
              <a:t>Embedded Robotics Engineer</a:t>
            </a:r>
            <a:endParaRPr lang="en-US" dirty="0" smtClean="0"/>
          </a:p>
          <a:p>
            <a:r>
              <a:rPr lang="en-IN" dirty="0" smtClean="0"/>
              <a:t>Firmware Developer for Embedded Systems</a:t>
            </a:r>
            <a:endParaRPr lang="en-US" dirty="0" smtClean="0"/>
          </a:p>
          <a:p>
            <a:r>
              <a:rPr lang="en-IN" dirty="0" smtClean="0"/>
              <a:t>Embedded System Manager</a:t>
            </a:r>
            <a:endParaRPr lang="en-US" dirty="0" smtClean="0"/>
          </a:p>
          <a:p>
            <a:r>
              <a:rPr lang="en-IN" dirty="0" smtClean="0"/>
              <a:t>Embedded Developer</a:t>
            </a:r>
            <a:endParaRPr lang="en-US" dirty="0" smtClean="0"/>
          </a:p>
          <a:p>
            <a:r>
              <a:rPr lang="en-IN" dirty="0" smtClean="0"/>
              <a:t>Embedded System IT Security</a:t>
            </a:r>
            <a:endParaRPr lang="en-US" dirty="0" smtClean="0"/>
          </a:p>
          <a:p>
            <a:r>
              <a:rPr lang="en-IN" dirty="0" smtClean="0"/>
              <a:t>Embedded Systems Engineer</a:t>
            </a:r>
            <a:endParaRPr lang="en-US" dirty="0" smtClean="0"/>
          </a:p>
          <a:p>
            <a:r>
              <a:rPr lang="en-IN" dirty="0" smtClean="0"/>
              <a:t>Embedded Software Engineer</a:t>
            </a:r>
            <a:endParaRPr lang="en-US" dirty="0" smtClean="0"/>
          </a:p>
          <a:p>
            <a:r>
              <a:rPr lang="en-IN" dirty="0" smtClean="0"/>
              <a:t>Developer - Embedded Software/firmware</a:t>
            </a:r>
            <a:endParaRPr lang="en-US" dirty="0" smtClean="0"/>
          </a:p>
          <a:p>
            <a:r>
              <a:rPr lang="en-IN" dirty="0" smtClean="0"/>
              <a:t>Embedded Linux Application Developer</a:t>
            </a:r>
            <a:endParaRPr lang="en-US" dirty="0" smtClean="0"/>
          </a:p>
          <a:p>
            <a:r>
              <a:rPr lang="en-IN" dirty="0" smtClean="0"/>
              <a:t>Embedded Design Engineer</a:t>
            </a:r>
            <a:endParaRPr lang="en-US" dirty="0" smtClean="0"/>
          </a:p>
          <a:p>
            <a:r>
              <a:rPr lang="en-IN" dirty="0" smtClean="0"/>
              <a:t>Embedded Graphics Developer</a:t>
            </a:r>
            <a:endParaRPr lang="en-US" dirty="0" smtClean="0"/>
          </a:p>
          <a:p>
            <a:r>
              <a:rPr lang="en-IN" dirty="0" err="1" smtClean="0"/>
              <a:t>IoT</a:t>
            </a:r>
            <a:r>
              <a:rPr lang="en-IN" dirty="0" smtClean="0"/>
              <a:t> Developer and Embedded R D Engineer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8DD1-6D7D-4C27-90F2-8FBF01197992}" type="datetime1">
              <a:rPr lang="en-US" smtClean="0"/>
              <a:t>8/24/2018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SECTORS IN WHICH STUDENTS WILL GET EMBEDDED SYSTEMS JOBS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Medical Electronics</a:t>
            </a:r>
          </a:p>
          <a:p>
            <a:r>
              <a:rPr lang="en-US" dirty="0" smtClean="0"/>
              <a:t>Aerospace</a:t>
            </a:r>
          </a:p>
          <a:p>
            <a:r>
              <a:rPr lang="en-US" dirty="0" smtClean="0"/>
              <a:t>Automobiles</a:t>
            </a:r>
          </a:p>
          <a:p>
            <a:r>
              <a:rPr lang="en-US" dirty="0" err="1" smtClean="0"/>
              <a:t>Defence</a:t>
            </a:r>
            <a:endParaRPr lang="en-US" dirty="0" smtClean="0"/>
          </a:p>
          <a:p>
            <a:r>
              <a:rPr lang="en-US" dirty="0" smtClean="0"/>
              <a:t>Toys</a:t>
            </a:r>
          </a:p>
          <a:p>
            <a:r>
              <a:rPr lang="en-US" dirty="0" smtClean="0"/>
              <a:t>Consumer Electronics</a:t>
            </a:r>
          </a:p>
          <a:p>
            <a:r>
              <a:rPr lang="en-US" dirty="0" smtClean="0"/>
              <a:t>Food industry</a:t>
            </a:r>
          </a:p>
          <a:p>
            <a:r>
              <a:rPr lang="en-US" dirty="0" smtClean="0"/>
              <a:t>Telecommunication</a:t>
            </a:r>
          </a:p>
          <a:p>
            <a:r>
              <a:rPr lang="en-US" dirty="0" smtClean="0"/>
              <a:t>Industrial machines</a:t>
            </a:r>
          </a:p>
          <a:p>
            <a:r>
              <a:rPr lang="en-US" dirty="0" smtClean="0"/>
              <a:t>Space</a:t>
            </a:r>
          </a:p>
          <a:p>
            <a:r>
              <a:rPr lang="en-US" dirty="0" smtClean="0"/>
              <a:t>Agriculture</a:t>
            </a:r>
          </a:p>
          <a:p>
            <a:r>
              <a:rPr lang="en-US" dirty="0" smtClean="0"/>
              <a:t>Construction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40D0-0920-403D-95B2-756E07443A50}" type="datetime1">
              <a:rPr lang="en-US" smtClean="0"/>
              <a:t>8/24/2018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STUDENTS GOT PLACED(2016-2017)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295400"/>
          <a:ext cx="7848600" cy="4688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/>
                <a:gridCol w="2616200"/>
                <a:gridCol w="2616200"/>
              </a:tblGrid>
              <a:tr h="2995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Company Name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No. of Students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Package per Annum</a:t>
                      </a:r>
                      <a:endParaRPr lang="en-US" dirty="0"/>
                    </a:p>
                  </a:txBody>
                  <a:tcPr/>
                </a:tc>
              </a:tr>
              <a:tr h="86447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Harman International Pvt. Ltd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4.5 Lac</a:t>
                      </a:r>
                      <a:endParaRPr lang="en-US" b="1" dirty="0"/>
                    </a:p>
                  </a:txBody>
                  <a:tcPr/>
                </a:tc>
              </a:tr>
              <a:tr h="86447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Mymo</a:t>
                      </a:r>
                      <a:r>
                        <a:rPr lang="en-US" b="1" dirty="0" smtClean="0"/>
                        <a:t> Wireless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3.5 Lac</a:t>
                      </a:r>
                      <a:endParaRPr lang="en-US" b="1" dirty="0"/>
                    </a:p>
                  </a:txBody>
                  <a:tcPr/>
                </a:tc>
              </a:tr>
              <a:tr h="86447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Robert</a:t>
                      </a:r>
                      <a:r>
                        <a:rPr lang="en-US" b="1" baseline="0" dirty="0" smtClean="0"/>
                        <a:t> Bosch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 Lac</a:t>
                      </a:r>
                      <a:endParaRPr lang="en-US" b="1" dirty="0"/>
                    </a:p>
                  </a:txBody>
                  <a:tcPr/>
                </a:tc>
              </a:tr>
              <a:tr h="86447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Tech Mahindra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3.5 Lac</a:t>
                      </a:r>
                      <a:endParaRPr lang="en-US" b="1" dirty="0"/>
                    </a:p>
                  </a:txBody>
                  <a:tcPr/>
                </a:tc>
              </a:tr>
              <a:tr h="86447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UX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Reacter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 Lac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E6C3-C6E3-4F3E-9ECB-65D1B34FAE6E}" type="datetime1">
              <a:rPr lang="en-US" smtClean="0"/>
              <a:t>8/24/2018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STUDENTS GOT PLACED(2017-2018)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066800"/>
          <a:ext cx="7848600" cy="5314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/>
                <a:gridCol w="2616200"/>
                <a:gridCol w="2616200"/>
              </a:tblGrid>
              <a:tr h="2995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Company Name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No. of Students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Package per Annum</a:t>
                      </a:r>
                      <a:endParaRPr lang="en-US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Mahindra Electric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b="1" dirty="0" smtClean="0"/>
                    </a:p>
                    <a:p>
                      <a:pPr algn="ctr"/>
                      <a:r>
                        <a:rPr lang="en-IN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4.6 Lac</a:t>
                      </a:r>
                      <a:endParaRPr lang="en-US" b="1" dirty="0"/>
                    </a:p>
                  </a:txBody>
                  <a:tcPr/>
                </a:tc>
              </a:tr>
              <a:tr h="446170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HCL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b="1" dirty="0" smtClean="0"/>
                    </a:p>
                    <a:p>
                      <a:pPr algn="ctr"/>
                      <a:r>
                        <a:rPr lang="en-IN" b="1" dirty="0" smtClean="0"/>
                        <a:t>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3.5 Lac</a:t>
                      </a:r>
                      <a:endParaRPr lang="en-US" b="1" dirty="0"/>
                    </a:p>
                  </a:txBody>
                  <a:tcPr/>
                </a:tc>
              </a:tr>
              <a:tr h="572300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err="1" smtClean="0"/>
                        <a:t>MindTree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b="1" dirty="0" smtClean="0"/>
                    </a:p>
                    <a:p>
                      <a:pPr algn="ctr"/>
                      <a:r>
                        <a:rPr lang="en-IN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3.5 Lac</a:t>
                      </a:r>
                      <a:endParaRPr lang="en-US" b="1" dirty="0"/>
                    </a:p>
                  </a:txBody>
                  <a:tcPr/>
                </a:tc>
              </a:tr>
              <a:tr h="864470">
                <a:tc>
                  <a:txBody>
                    <a:bodyPr/>
                    <a:lstStyle/>
                    <a:p>
                      <a:pPr algn="ctr"/>
                      <a:endParaRPr lang="en-IN" b="1" dirty="0" smtClean="0"/>
                    </a:p>
                    <a:p>
                      <a:pPr algn="ctr"/>
                      <a:r>
                        <a:rPr lang="en-IN" b="1" dirty="0" smtClean="0"/>
                        <a:t>VEDA</a:t>
                      </a:r>
                      <a:r>
                        <a:rPr lang="en-IN" b="1" baseline="0" dirty="0" smtClean="0"/>
                        <a:t> IIT ( </a:t>
                      </a:r>
                      <a:r>
                        <a:rPr lang="en-IN" b="1" baseline="0" dirty="0" err="1" smtClean="0"/>
                        <a:t>Soctronics</a:t>
                      </a:r>
                      <a:r>
                        <a:rPr lang="en-IN" b="1" baseline="0" dirty="0" smtClean="0"/>
                        <a:t> 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b="1" dirty="0" smtClean="0"/>
                    </a:p>
                    <a:p>
                      <a:pPr algn="ctr"/>
                      <a:r>
                        <a:rPr lang="en-IN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4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Lac</a:t>
                      </a:r>
                      <a:endParaRPr lang="en-US" b="1" dirty="0"/>
                    </a:p>
                  </a:txBody>
                  <a:tcPr/>
                </a:tc>
              </a:tr>
              <a:tr h="659530">
                <a:tc>
                  <a:txBody>
                    <a:bodyPr/>
                    <a:lstStyle/>
                    <a:p>
                      <a:pPr algn="ctr"/>
                      <a:endParaRPr lang="en-IN" b="1" dirty="0" smtClean="0"/>
                    </a:p>
                    <a:p>
                      <a:pPr algn="ctr"/>
                      <a:r>
                        <a:rPr lang="en-IN" b="1" dirty="0" smtClean="0"/>
                        <a:t>MPS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b="1" dirty="0" smtClean="0"/>
                    </a:p>
                    <a:p>
                      <a:pPr algn="ctr"/>
                      <a:r>
                        <a:rPr lang="en-IN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b="1" dirty="0" smtClean="0"/>
                    </a:p>
                    <a:p>
                      <a:pPr algn="ctr"/>
                      <a:r>
                        <a:rPr lang="en-IN" b="1" dirty="0" smtClean="0"/>
                        <a:t>3 Lac</a:t>
                      </a:r>
                      <a:endParaRPr lang="en-US" b="1" dirty="0"/>
                    </a:p>
                  </a:txBody>
                  <a:tcPr/>
                </a:tc>
              </a:tr>
              <a:tr h="557060">
                <a:tc>
                  <a:txBody>
                    <a:bodyPr/>
                    <a:lstStyle/>
                    <a:p>
                      <a:pPr algn="ctr"/>
                      <a:endParaRPr lang="en-IN" b="1" dirty="0" smtClean="0"/>
                    </a:p>
                    <a:p>
                      <a:pPr algn="ctr"/>
                      <a:r>
                        <a:rPr lang="en-IN" b="1" dirty="0" err="1" smtClean="0"/>
                        <a:t>Etech</a:t>
                      </a:r>
                      <a:r>
                        <a:rPr lang="en-IN" b="1" baseline="0" dirty="0" smtClean="0"/>
                        <a:t> Global services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b="1" dirty="0" smtClean="0"/>
                    </a:p>
                    <a:p>
                      <a:pPr algn="ctr"/>
                      <a:r>
                        <a:rPr lang="en-IN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b="1" dirty="0" smtClean="0"/>
                    </a:p>
                    <a:p>
                      <a:pPr algn="ctr"/>
                      <a:r>
                        <a:rPr lang="en-IN" b="1" dirty="0" smtClean="0"/>
                        <a:t>3 Lac</a:t>
                      </a:r>
                      <a:endParaRPr lang="en-US" b="1" dirty="0"/>
                    </a:p>
                  </a:txBody>
                  <a:tcPr/>
                </a:tc>
              </a:tr>
              <a:tr h="864470">
                <a:tc>
                  <a:txBody>
                    <a:bodyPr/>
                    <a:lstStyle/>
                    <a:p>
                      <a:pPr algn="ctr"/>
                      <a:endParaRPr lang="en-IN" b="1" dirty="0" smtClean="0"/>
                    </a:p>
                    <a:p>
                      <a:pPr algn="ctr"/>
                      <a:r>
                        <a:rPr lang="en-IN" b="1" dirty="0" smtClean="0"/>
                        <a:t>Robot</a:t>
                      </a:r>
                      <a:r>
                        <a:rPr lang="en-IN" b="1" baseline="0" dirty="0" smtClean="0"/>
                        <a:t> Bosch</a:t>
                      </a:r>
                      <a:endParaRPr lang="en-IN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b="1" dirty="0" smtClean="0"/>
                    </a:p>
                    <a:p>
                      <a:pPr algn="ctr"/>
                      <a:r>
                        <a:rPr lang="en-IN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b="1" dirty="0" smtClean="0"/>
                    </a:p>
                    <a:p>
                      <a:pPr algn="ctr"/>
                      <a:r>
                        <a:rPr lang="en-IN" b="1" smtClean="0"/>
                        <a:t>3 Lac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BFA5-5C0E-43F7-8B16-F20F648B2026}" type="datetime1">
              <a:rPr lang="en-US" smtClean="0"/>
              <a:t>8/24/2018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3747553"/>
              </p:ext>
            </p:extLst>
          </p:nvPr>
        </p:nvGraphicFramePr>
        <p:xfrm>
          <a:off x="685800" y="152403"/>
          <a:ext cx="8077200" cy="653414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25189">
                <a:tc>
                  <a:txBody>
                    <a:bodyPr/>
                    <a:lstStyle/>
                    <a:p>
                      <a:r>
                        <a:rPr lang="en-US" b="0" dirty="0"/>
                        <a:t>Advanced</a:t>
                      </a:r>
                      <a:r>
                        <a:rPr lang="en-US" b="0" baseline="0" dirty="0"/>
                        <a:t> C  Programming and </a:t>
                      </a:r>
                      <a:r>
                        <a:rPr lang="en-US" b="0" baseline="0" dirty="0" smtClean="0"/>
                        <a:t>Data </a:t>
                      </a:r>
                      <a:r>
                        <a:rPr lang="en-US" b="0" baseline="0" dirty="0"/>
                        <a:t>Structure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Theory + Practice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Basket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1716">
                <a:tc>
                  <a:txBody>
                    <a:bodyPr/>
                    <a:lstStyle/>
                    <a:p>
                      <a:r>
                        <a:rPr lang="en-US" dirty="0"/>
                        <a:t>Embedded C Programming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Theory + Practice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Basket V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5189">
                <a:tc>
                  <a:txBody>
                    <a:bodyPr/>
                    <a:lstStyle/>
                    <a:p>
                      <a:r>
                        <a:rPr lang="en-US" dirty="0"/>
                        <a:t>ARM</a:t>
                      </a:r>
                      <a:r>
                        <a:rPr lang="en-US" baseline="0" dirty="0"/>
                        <a:t> Processor </a:t>
                      </a:r>
                      <a:r>
                        <a:rPr lang="en-US" baseline="0" dirty="0" smtClean="0"/>
                        <a:t>Based </a:t>
                      </a:r>
                      <a:r>
                        <a:rPr lang="en-US" baseline="0" dirty="0"/>
                        <a:t>S</a:t>
                      </a:r>
                      <a:r>
                        <a:rPr lang="en-US" baseline="0" dirty="0" smtClean="0"/>
                        <a:t>ystem </a:t>
                      </a:r>
                      <a:r>
                        <a:rPr lang="en-US" baseline="0" dirty="0"/>
                        <a:t>D</a:t>
                      </a:r>
                      <a:r>
                        <a:rPr lang="en-US" baseline="0" dirty="0" smtClean="0"/>
                        <a:t>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Theory + Practice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Basket 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5189">
                <a:tc>
                  <a:txBody>
                    <a:bodyPr/>
                    <a:lstStyle/>
                    <a:p>
                      <a:r>
                        <a:rPr lang="en-US" dirty="0"/>
                        <a:t>Real Time Operating System &amp; </a:t>
                      </a:r>
                      <a:r>
                        <a:rPr lang="en-US" dirty="0" err="1" smtClean="0"/>
                        <a:t>VxWorks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Theory + Practice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Basket V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1716">
                <a:tc>
                  <a:txBody>
                    <a:bodyPr/>
                    <a:lstStyle/>
                    <a:p>
                      <a:r>
                        <a:rPr lang="en-US" dirty="0"/>
                        <a:t>Linux for </a:t>
                      </a:r>
                      <a:r>
                        <a:rPr lang="en-US" dirty="0" smtClean="0"/>
                        <a:t>Embedded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/>
                        <a:t>S</a:t>
                      </a:r>
                      <a:r>
                        <a:rPr lang="en-US" baseline="0" dirty="0" smtClean="0"/>
                        <a:t>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Practice +Project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Basket IV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1716">
                <a:tc>
                  <a:txBody>
                    <a:bodyPr/>
                    <a:lstStyle/>
                    <a:p>
                      <a:r>
                        <a:rPr lang="en-US" dirty="0"/>
                        <a:t>Linux kernel programming &amp;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smtClean="0"/>
                        <a:t>Device </a:t>
                      </a:r>
                      <a:r>
                        <a:rPr lang="en-US" baseline="0" dirty="0"/>
                        <a:t>D</a:t>
                      </a:r>
                      <a:r>
                        <a:rPr lang="en-US" baseline="0" dirty="0" smtClean="0"/>
                        <a:t>river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Theory + Practice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Basket V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51716">
                <a:tc>
                  <a:txBody>
                    <a:bodyPr/>
                    <a:lstStyle/>
                    <a:p>
                      <a:r>
                        <a:rPr lang="en-US" dirty="0"/>
                        <a:t>Model </a:t>
                      </a:r>
                      <a:r>
                        <a:rPr lang="en-US" dirty="0" smtClean="0"/>
                        <a:t>Based </a:t>
                      </a:r>
                      <a:r>
                        <a:rPr lang="en-US" dirty="0"/>
                        <a:t>S</a:t>
                      </a:r>
                      <a:r>
                        <a:rPr lang="en-US" dirty="0" smtClean="0"/>
                        <a:t>ystem </a:t>
                      </a:r>
                      <a:r>
                        <a:rPr lang="en-US" dirty="0"/>
                        <a:t>D</a:t>
                      </a:r>
                      <a:r>
                        <a:rPr lang="en-US" dirty="0" smtClean="0"/>
                        <a:t>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Theory + Practice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Basket V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51716">
                <a:tc>
                  <a:txBody>
                    <a:bodyPr/>
                    <a:lstStyle/>
                    <a:p>
                      <a:r>
                        <a:rPr lang="en-US" dirty="0"/>
                        <a:t>Internet Of Things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Theory + Practice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467600" y="6019800"/>
            <a:ext cx="982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Basket 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A1BC-889E-4F57-B636-3E80294A72D8}" type="datetime1">
              <a:rPr lang="en-US" smtClean="0"/>
              <a:t>8/24/2018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MICROCONTROLLERS AVAILALABE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8051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Microcontrollers Boards 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AT89s52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Microcontrollers Boards(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ATmega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Microcontrollers Boards(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PIC16f877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Arduino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Microcontrollers Boards 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Uno &amp; Mega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 7 Microcontrollers Boards(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LPC2148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Raspberry Pi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Microcontrollers Boards 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 Cortex A5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Beagle Bone Black boards 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 Cortex A8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776E-0341-482F-B065-877C4E9738C6}" type="datetime1">
              <a:rPr lang="en-US" smtClean="0"/>
              <a:t>8/24/2018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Different Controller Boards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38C3-12C8-4A77-91E0-AEF581C48326}" type="datetime1">
              <a:rPr lang="en-US" smtClean="0"/>
              <a:t>8/24/2018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" name="Content Placeholder 9" descr="downloa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752600"/>
            <a:ext cx="2333625" cy="1962150"/>
          </a:xfrm>
        </p:spPr>
      </p:pic>
      <p:pic>
        <p:nvPicPr>
          <p:cNvPr id="11" name="Picture 10" descr="download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1752600"/>
            <a:ext cx="1981200" cy="1981200"/>
          </a:xfrm>
          <a:prstGeom prst="rect">
            <a:avLst/>
          </a:prstGeom>
        </p:spPr>
      </p:pic>
      <p:pic>
        <p:nvPicPr>
          <p:cNvPr id="12" name="Picture 11" descr="images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1828800"/>
            <a:ext cx="2476500" cy="1847850"/>
          </a:xfrm>
          <a:prstGeom prst="rect">
            <a:avLst/>
          </a:prstGeom>
        </p:spPr>
      </p:pic>
      <p:pic>
        <p:nvPicPr>
          <p:cNvPr id="13" name="Picture 12" descr="download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4191000"/>
            <a:ext cx="2314575" cy="1971675"/>
          </a:xfrm>
          <a:prstGeom prst="rect">
            <a:avLst/>
          </a:prstGeom>
        </p:spPr>
      </p:pic>
      <p:pic>
        <p:nvPicPr>
          <p:cNvPr id="14" name="Picture 13" descr="download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400" y="4191000"/>
            <a:ext cx="2705100" cy="1695450"/>
          </a:xfrm>
          <a:prstGeom prst="rect">
            <a:avLst/>
          </a:prstGeom>
        </p:spPr>
      </p:pic>
      <p:pic>
        <p:nvPicPr>
          <p:cNvPr id="15" name="Picture 14" descr="download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4191000"/>
            <a:ext cx="2533650" cy="180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SENSORS AVAILABLE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89038"/>
            <a:ext cx="8229600" cy="5440362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sensors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,Light sensor, Pressure sensor,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sensor, 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Alcohol sensor, Flex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sensor, Accelerometer.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 sensor, Temperature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sensor, Distance sensor.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Humidity sensor, Gas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sensors, Moisture sensor.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sensor, Direction sensor, Laser sensor.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Vibration sensor, piezoelectric sensor,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1CEA7-7124-46BF-B157-CE5CC7341403}" type="datetime1">
              <a:rPr lang="en-US" smtClean="0"/>
              <a:t>8/24/2018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Interfacing Modules</a:t>
            </a:r>
            <a:endParaRPr lang="en-US" dirty="0"/>
          </a:p>
        </p:txBody>
      </p:sp>
      <p:pic>
        <p:nvPicPr>
          <p:cNvPr id="6" name="Content Placeholder 5" descr="download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81000" y="1066800"/>
            <a:ext cx="4492527" cy="23622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38C3-12C8-4A77-91E0-AEF581C48326}" type="datetime1">
              <a:rPr lang="en-US" smtClean="0"/>
              <a:t>8/24/2018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6" descr="download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1143000"/>
            <a:ext cx="2143125" cy="2143125"/>
          </a:xfrm>
          <a:prstGeom prst="rect">
            <a:avLst/>
          </a:prstGeom>
        </p:spPr>
      </p:pic>
      <p:pic>
        <p:nvPicPr>
          <p:cNvPr id="8" name="Picture 7" descr="download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1371600"/>
            <a:ext cx="2466975" cy="1847850"/>
          </a:xfrm>
          <a:prstGeom prst="rect">
            <a:avLst/>
          </a:prstGeom>
        </p:spPr>
      </p:pic>
      <p:pic>
        <p:nvPicPr>
          <p:cNvPr id="9" name="Picture 8" descr="download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1200" y="3200400"/>
            <a:ext cx="2143125" cy="2143125"/>
          </a:xfrm>
          <a:prstGeom prst="rect">
            <a:avLst/>
          </a:prstGeom>
        </p:spPr>
      </p:pic>
      <p:pic>
        <p:nvPicPr>
          <p:cNvPr id="10" name="Picture 9" descr="download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0" y="4714875"/>
            <a:ext cx="2143125" cy="2143125"/>
          </a:xfrm>
          <a:prstGeom prst="rect">
            <a:avLst/>
          </a:prstGeom>
        </p:spPr>
      </p:pic>
      <p:pic>
        <p:nvPicPr>
          <p:cNvPr id="11" name="Picture 10" descr="download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00875" y="3200400"/>
            <a:ext cx="2143125" cy="2143125"/>
          </a:xfrm>
          <a:prstGeom prst="rect">
            <a:avLst/>
          </a:prstGeom>
        </p:spPr>
      </p:pic>
      <p:pic>
        <p:nvPicPr>
          <p:cNvPr id="12" name="Picture 11" descr="download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67200" y="3276600"/>
            <a:ext cx="2857500" cy="1600200"/>
          </a:xfrm>
          <a:prstGeom prst="rect">
            <a:avLst/>
          </a:prstGeom>
        </p:spPr>
      </p:pic>
      <p:pic>
        <p:nvPicPr>
          <p:cNvPr id="13" name="Picture 12" descr="download1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28800" y="5419725"/>
            <a:ext cx="3171825" cy="1438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11C1D9-E01E-4754-9C8F-33F4BFB19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E91536-0B8B-4A3C-92A3-D45A25C8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200000"/>
              </a:lnSpc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Embedded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ystem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electronic/electro-mechanical system designed to perform a specific function and is a combination of both hardware and firmware(software).</a:t>
            </a:r>
          </a:p>
          <a:p>
            <a:pPr algn="just">
              <a:lnSpc>
                <a:spcPct val="200000"/>
              </a:lnSpc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has three components:1) Hardware, 2) Application software, 3) Real Time Operating System</a:t>
            </a:r>
          </a:p>
          <a:p>
            <a:pPr>
              <a:buNone/>
            </a:pP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80E0-95FA-46A3-9BF1-3101A4B4FB46}" type="datetime1">
              <a:rPr lang="en-US" smtClean="0"/>
              <a:t>8/24/2018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555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INTERFACING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LCD, LED, Dot Matrix, Touch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Screen ,Seven Segment Display, RTC, EEPROM, SD cards.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Switches, Keypads, Types of Motors.</a:t>
            </a:r>
          </a:p>
          <a:p>
            <a:pPr>
              <a:lnSpc>
                <a:spcPct val="20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Modules, Ethernet Modules.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Bluetooth Modules, RF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Modules,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-bee Modules.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Finger Print modules, RFID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Modules, Web Camera.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GSM modules, GPS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modules, 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190E-250E-4A8F-9BBA-0AB44D14A22A}" type="datetime1">
              <a:rPr lang="en-US" smtClean="0"/>
              <a:t>8/24/2018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 AVAILABLE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9120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220000"/>
              </a:lnSpc>
            </a:pPr>
            <a:r>
              <a:rPr lang="en-US" sz="8000" dirty="0"/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Keil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uVision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 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8051 &amp; ARM Processors.</a:t>
            </a:r>
          </a:p>
          <a:p>
            <a:pPr algn="just">
              <a:lnSpc>
                <a:spcPct val="220000"/>
              </a:lnSpc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MATLAB 2016 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Model Based System Design, </a:t>
            </a:r>
          </a:p>
          <a:p>
            <a:pPr algn="just">
              <a:lnSpc>
                <a:spcPct val="220000"/>
              </a:lnSpc>
            </a:pP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Tornado for </a:t>
            </a:r>
            <a:r>
              <a:rPr lang="en-US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Vxworks,freeRTOS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Real Time Operating System.</a:t>
            </a:r>
          </a:p>
          <a:p>
            <a:pPr algn="just">
              <a:lnSpc>
                <a:spcPct val="220000"/>
              </a:lnSpc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AVR 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Studio 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ATMEGA Microcontrollers.</a:t>
            </a:r>
          </a:p>
          <a:p>
            <a:pPr algn="just">
              <a:lnSpc>
                <a:spcPct val="220000"/>
              </a:lnSpc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Arduino IDE 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Arduino Microcontroller. </a:t>
            </a:r>
          </a:p>
          <a:p>
            <a:pPr algn="just">
              <a:lnSpc>
                <a:spcPct val="220000"/>
              </a:lnSpc>
            </a:pPr>
            <a:r>
              <a:rPr lang="en-US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MicroC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PIC Microcontroller, 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20000"/>
              </a:lnSpc>
            </a:pP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Multisim12 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PCB Designing,  </a:t>
            </a:r>
            <a:endParaRPr lang="en-US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20000"/>
              </a:lnSpc>
            </a:pP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Proteus 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purpose.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7000" dirty="0"/>
          </a:p>
          <a:p>
            <a:pPr algn="just"/>
            <a:endParaRPr lang="en-US" sz="7000" dirty="0"/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80DF-F490-44C6-B264-142B24DBAEA6}" type="datetime1">
              <a:rPr lang="en-US" smtClean="0"/>
              <a:t>8/24/2018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BA3138-A36D-4CA2-AF97-665AC0CB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11762"/>
          </a:xfrm>
        </p:spPr>
        <p:txBody>
          <a:bodyPr/>
          <a:lstStyle/>
          <a:p>
            <a:r>
              <a:rPr lang="en-AU" dirty="0"/>
              <a:t>THANK YOU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6783-4169-4105-9B78-BB8E1325E5EF}" type="datetime1">
              <a:rPr lang="en-US" smtClean="0"/>
              <a:t>8/24/2018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52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embedded-system-basics-6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458199" cy="63547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F6A6-4E7C-405B-A2C4-63948C7E5C32}" type="datetime1">
              <a:rPr lang="en-US" smtClean="0"/>
              <a:t>8/24/2018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DOCUME~1\Student\LOCALS~1\Temp\msohtmlclip1\01\clip_image00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853" r="11172" b="3851"/>
          <a:stretch>
            <a:fillRect/>
          </a:stretch>
        </p:blipFill>
        <p:spPr bwMode="auto">
          <a:xfrm>
            <a:off x="381000" y="26699"/>
            <a:ext cx="8382000" cy="683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4AC9-D0F4-4E0A-98D9-5ED97C9E6645}" type="datetime1">
              <a:rPr lang="en-US" smtClean="0"/>
              <a:t>8/24/2018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Washing machine has an Embedded System</a:t>
            </a:r>
            <a:endParaRPr lang="en-US" dirty="0"/>
          </a:p>
        </p:txBody>
      </p:sp>
      <p:pic>
        <p:nvPicPr>
          <p:cNvPr id="4" name="Content Placeholder 3" descr="washing machi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828800"/>
            <a:ext cx="8458769" cy="4101957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551F-F611-478C-99F2-14C7F71EAE2E}" type="datetime1">
              <a:rPr lang="en-US" smtClean="0"/>
              <a:t>8/24/2018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Nyala" pitchFamily="2" charset="0"/>
              </a:rPr>
              <a:t>An Air conditioner for controlling room temperature</a:t>
            </a:r>
            <a:endParaRPr lang="en-US" dirty="0"/>
          </a:p>
        </p:txBody>
      </p:sp>
      <p:pic>
        <p:nvPicPr>
          <p:cNvPr id="4" name="Picture 2" descr="C:\Users\vijay\Desktop\ERTS\air condition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846" t="15032" r="18824" b="15222"/>
          <a:stretch>
            <a:fillRect/>
          </a:stretch>
        </p:blipFill>
        <p:spPr bwMode="auto">
          <a:xfrm>
            <a:off x="3810000" y="2900855"/>
            <a:ext cx="4971121" cy="346835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18288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Wingdings" pitchFamily="2" charset="2"/>
              <a:buChar char="v"/>
            </a:pPr>
            <a:r>
              <a:rPr lang="en-US" dirty="0" smtClean="0">
                <a:latin typeface="Nyala" pitchFamily="2" charset="0"/>
              </a:rPr>
              <a:t>Embedded system with control functionalities impose control over some variables according to the input variables.</a:t>
            </a:r>
          </a:p>
          <a:p>
            <a:pPr marL="514350" indent="-514350" algn="just">
              <a:buFont typeface="Wingdings" pitchFamily="2" charset="2"/>
              <a:buChar char="v"/>
            </a:pPr>
            <a:r>
              <a:rPr lang="en-US" dirty="0" smtClean="0">
                <a:latin typeface="Nyala" pitchFamily="2" charset="0"/>
              </a:rPr>
              <a:t>A system with control functionality contains both sensors and actuators.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1505-6D81-4FEE-A3EC-DEF00961236C}" type="datetime1">
              <a:rPr lang="en-US" smtClean="0"/>
              <a:t>8/24/2018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Application Specific User Interface</a:t>
            </a:r>
            <a:endParaRPr lang="en-US" dirty="0"/>
          </a:p>
        </p:txBody>
      </p:sp>
      <p:pic>
        <p:nvPicPr>
          <p:cNvPr id="4" name="Picture 2" descr="C:\Users\vijay\Desktop\ERTS\samsugn-galaxy-core-fro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48" t="3684" r="52161" b="3684"/>
          <a:stretch>
            <a:fillRect/>
          </a:stretch>
        </p:blipFill>
        <p:spPr bwMode="auto">
          <a:xfrm>
            <a:off x="6477000" y="1676400"/>
            <a:ext cx="2353869" cy="4754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57200" y="1676400"/>
            <a:ext cx="59436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Nyala" pitchFamily="2" charset="0"/>
              </a:rPr>
              <a:t>These are embedded systems with application specific user interfaces like buttons, switches, keypad, lights, bells, display units, etc..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Nyala" pitchFamily="2" charset="0"/>
              </a:rPr>
              <a:t>Mobile phone is an example for this, in mobile phone the user interface is provided through the keyboard, graphic LCD module, system speaker, vibration alert, etc…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D665-F9F7-4CDA-85FD-EC58FA93AFFD}" type="datetime1">
              <a:rPr lang="en-US" smtClean="0"/>
              <a:t>8/24/2018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Automatic Traffic Light System</a:t>
            </a:r>
            <a:endParaRPr lang="en-US" dirty="0"/>
          </a:p>
        </p:txBody>
      </p:sp>
      <p:pic>
        <p:nvPicPr>
          <p:cNvPr id="4" name="Content Placeholder 3" descr="traffic ligh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449777" cy="4952274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9014-A881-4674-85E5-A8063D926922}" type="datetime1">
              <a:rPr lang="en-US" smtClean="0"/>
              <a:t>8/24/2018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893</Words>
  <Application>Microsoft Office PowerPoint</Application>
  <PresentationFormat>On-screen Show (4:3)</PresentationFormat>
  <Paragraphs>299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EMBEDDED SYSTEM DOMAIN </vt:lpstr>
      <vt:lpstr>OUTLINE</vt:lpstr>
      <vt:lpstr>INTRODUCTION</vt:lpstr>
      <vt:lpstr>Slide 4</vt:lpstr>
      <vt:lpstr>Slide 5</vt:lpstr>
      <vt:lpstr>Washing machine has an Embedded System</vt:lpstr>
      <vt:lpstr>An Air conditioner for controlling room temperature</vt:lpstr>
      <vt:lpstr>Application Specific User Interface</vt:lpstr>
      <vt:lpstr>Automatic Traffic Light System</vt:lpstr>
      <vt:lpstr>Automated Parking System</vt:lpstr>
      <vt:lpstr>Fits a windscreen to a Mercedes-Benz Automobile at a factory in Germany.</vt:lpstr>
      <vt:lpstr>Smart Agriculture</vt:lpstr>
      <vt:lpstr>Smart Home</vt:lpstr>
      <vt:lpstr>DOMAIN OBJECTIVES</vt:lpstr>
      <vt:lpstr>DOMAIN OUTCOMES</vt:lpstr>
      <vt:lpstr>FUTURE SCOPE OF EMBEDDED SYSTEMS</vt:lpstr>
      <vt:lpstr>OUR INDUSTRY TRAINING PARTNER</vt:lpstr>
      <vt:lpstr>TIE-UPS WITH LEADING COMPANY FOR PLACEMENT PROGRAMS </vt:lpstr>
      <vt:lpstr>WHO CAN REGISTER FOR THIS DOMAIN?</vt:lpstr>
      <vt:lpstr>WHAT SKILLS STUDENTS SHOULD HAVE ?</vt:lpstr>
      <vt:lpstr>CAREER OPPORTUNITIES IN EMBEDDED SYSTEMS</vt:lpstr>
      <vt:lpstr>SECTORS IN WHICH STUDENTS WILL GET EMBEDDED SYSTEMS JOBS </vt:lpstr>
      <vt:lpstr>STUDENTS GOT PLACED(2016-2017)</vt:lpstr>
      <vt:lpstr>STUDENTS GOT PLACED(2017-2018)</vt:lpstr>
      <vt:lpstr>Slide 25</vt:lpstr>
      <vt:lpstr>MICROCONTROLLERS AVAILALABE</vt:lpstr>
      <vt:lpstr>Different Controller Boards</vt:lpstr>
      <vt:lpstr>SENSORS AVAILABLE</vt:lpstr>
      <vt:lpstr>Interfacing Modules</vt:lpstr>
      <vt:lpstr>INTERFACING MODULES</vt:lpstr>
      <vt:lpstr>SOFTWARE  AVAILABLE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System Domain</dc:title>
  <dc:creator>SWARNA</dc:creator>
  <cp:lastModifiedBy>SPJ</cp:lastModifiedBy>
  <cp:revision>415</cp:revision>
  <dcterms:created xsi:type="dcterms:W3CDTF">2006-08-16T00:00:00Z</dcterms:created>
  <dcterms:modified xsi:type="dcterms:W3CDTF">2018-08-24T04:27:31Z</dcterms:modified>
</cp:coreProperties>
</file>