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conomicsconcepts.com/basic-economic-problem/" TargetMode="External"/><Relationship Id="rId2" Type="http://schemas.openxmlformats.org/officeDocument/2006/relationships/hyperlink" Target="https://economicsconcepts.com/concept-of-scarcity-in-economic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conomicsconcepts.com/category/economic-resour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Laissez-fai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5400" b="1" dirty="0" smtClean="0">
                <a:solidFill>
                  <a:srgbClr val="7030A0"/>
                </a:solidFill>
                <a:latin typeface="Algerian" pitchFamily="82" charset="0"/>
              </a:rPr>
              <a:t>ECONOMIC SYSTEMS</a:t>
            </a:r>
            <a:endParaRPr lang="en-IN" b="1" dirty="0">
              <a:solidFill>
                <a:srgbClr val="7030A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algn="just" fontAlgn="base">
              <a:lnSpc>
                <a:spcPct val="160000"/>
              </a:lnSpc>
              <a:buNone/>
            </a:pPr>
            <a:r>
              <a:rPr lang="en-IN" b="1" dirty="0" smtClean="0">
                <a:solidFill>
                  <a:srgbClr val="FF0000"/>
                </a:solidFill>
                <a:latin typeface="Times New Roman" pitchFamily="18" charset="0"/>
                <a:cs typeface="Times New Roman" pitchFamily="18" charset="0"/>
              </a:rPr>
              <a:t>Introduction to Economic System and its Relationship with Scarcity:</a:t>
            </a:r>
            <a:endParaRPr lang="en-IN" dirty="0" smtClean="0">
              <a:solidFill>
                <a:srgbClr val="FF0000"/>
              </a:solidFill>
              <a:latin typeface="Times New Roman" pitchFamily="18" charset="0"/>
              <a:cs typeface="Times New Roman" pitchFamily="18" charset="0"/>
            </a:endParaRPr>
          </a:p>
          <a:p>
            <a:pPr algn="just" fontAlgn="base">
              <a:lnSpc>
                <a:spcPct val="160000"/>
              </a:lnSpc>
            </a:pPr>
            <a:r>
              <a:rPr lang="en-IN" dirty="0" smtClean="0">
                <a:latin typeface="Times New Roman" pitchFamily="18" charset="0"/>
                <a:cs typeface="Times New Roman" pitchFamily="18" charset="0"/>
              </a:rPr>
              <a:t>An </a:t>
            </a:r>
            <a:r>
              <a:rPr lang="en-IN" b="1" i="1" dirty="0" smtClean="0">
                <a:latin typeface="Times New Roman" pitchFamily="18" charset="0"/>
                <a:cs typeface="Times New Roman" pitchFamily="18" charset="0"/>
              </a:rPr>
              <a:t>economic system</a:t>
            </a:r>
            <a:r>
              <a:rPr lang="en-IN" dirty="0" smtClean="0">
                <a:latin typeface="Times New Roman" pitchFamily="18" charset="0"/>
                <a:cs typeface="Times New Roman" pitchFamily="18" charset="0"/>
              </a:rPr>
              <a:t> is the way a nation has organized its economic activities to solve the issue of </a:t>
            </a:r>
            <a:r>
              <a:rPr lang="en-IN" dirty="0" smtClean="0">
                <a:latin typeface="Times New Roman" pitchFamily="18" charset="0"/>
                <a:cs typeface="Times New Roman" pitchFamily="18" charset="0"/>
                <a:hlinkClick r:id="rId2"/>
              </a:rPr>
              <a:t>scarcity</a:t>
            </a:r>
            <a:r>
              <a:rPr lang="en-IN" dirty="0" smtClean="0">
                <a:latin typeface="Times New Roman" pitchFamily="18" charset="0"/>
                <a:cs typeface="Times New Roman" pitchFamily="18" charset="0"/>
              </a:rPr>
              <a:t> and the </a:t>
            </a:r>
            <a:r>
              <a:rPr lang="en-IN" dirty="0" smtClean="0">
                <a:latin typeface="Times New Roman" pitchFamily="18" charset="0"/>
                <a:cs typeface="Times New Roman" pitchFamily="18" charset="0"/>
                <a:hlinkClick r:id="rId3"/>
              </a:rPr>
              <a:t>basic economic problems</a:t>
            </a:r>
            <a:r>
              <a:rPr lang="en-IN" dirty="0" smtClean="0">
                <a:latin typeface="Times New Roman" pitchFamily="18" charset="0"/>
                <a:cs typeface="Times New Roman" pitchFamily="18" charset="0"/>
              </a:rPr>
              <a:t> of what to produce, how to produce and for whom to produce. Although every economy is faced with scarcity of resources, different economic systems develop and adopt different methods to overcome scarcity and maximize the economic welfare of the society. </a:t>
            </a:r>
            <a:r>
              <a:rPr lang="en-IN" b="1" dirty="0" smtClean="0">
                <a:latin typeface="Times New Roman" pitchFamily="18" charset="0"/>
                <a:cs typeface="Times New Roman" pitchFamily="18" charset="0"/>
              </a:rPr>
              <a:t>There are following two main types of economic systems are exists:</a:t>
            </a:r>
            <a:endParaRPr lang="en-IN" dirty="0" smtClean="0">
              <a:latin typeface="Times New Roman" pitchFamily="18" charset="0"/>
              <a:cs typeface="Times New Roman" pitchFamily="18" charset="0"/>
            </a:endParaRPr>
          </a:p>
          <a:p>
            <a:pPr lvl="0" algn="just" fontAlgn="base">
              <a:lnSpc>
                <a:spcPct val="160000"/>
              </a:lnSpc>
            </a:pPr>
            <a:r>
              <a:rPr lang="en-IN" b="1" dirty="0" smtClean="0">
                <a:solidFill>
                  <a:srgbClr val="FF0000"/>
                </a:solidFill>
                <a:latin typeface="Times New Roman" pitchFamily="18" charset="0"/>
                <a:cs typeface="Times New Roman" pitchFamily="18" charset="0"/>
              </a:rPr>
              <a:t>Market </a:t>
            </a:r>
            <a:r>
              <a:rPr lang="en-IN" b="1" dirty="0" smtClean="0">
                <a:solidFill>
                  <a:srgbClr val="FF0000"/>
                </a:solidFill>
                <a:latin typeface="Times New Roman" pitchFamily="18" charset="0"/>
                <a:cs typeface="Times New Roman" pitchFamily="18" charset="0"/>
              </a:rPr>
              <a:t>Economy</a:t>
            </a:r>
            <a:endParaRPr lang="en-IN" dirty="0" smtClean="0">
              <a:solidFill>
                <a:srgbClr val="FF0000"/>
              </a:solidFill>
              <a:latin typeface="Times New Roman" pitchFamily="18" charset="0"/>
              <a:cs typeface="Times New Roman" pitchFamily="18" charset="0"/>
            </a:endParaRPr>
          </a:p>
          <a:p>
            <a:pPr lvl="0" algn="just" fontAlgn="base">
              <a:lnSpc>
                <a:spcPct val="160000"/>
              </a:lnSpc>
            </a:pPr>
            <a:r>
              <a:rPr lang="en-IN" b="1" dirty="0" smtClean="0">
                <a:solidFill>
                  <a:srgbClr val="FF0000"/>
                </a:solidFill>
                <a:latin typeface="Times New Roman" pitchFamily="18" charset="0"/>
                <a:cs typeface="Times New Roman" pitchFamily="18" charset="0"/>
              </a:rPr>
              <a:t>Centrally Planned </a:t>
            </a:r>
            <a:r>
              <a:rPr lang="en-IN" b="1" dirty="0" smtClean="0">
                <a:solidFill>
                  <a:srgbClr val="FF0000"/>
                </a:solidFill>
                <a:latin typeface="Times New Roman" pitchFamily="18" charset="0"/>
                <a:cs typeface="Times New Roman" pitchFamily="18" charset="0"/>
              </a:rPr>
              <a:t>Economy</a:t>
            </a:r>
            <a:endParaRPr lang="en-IN" dirty="0" smtClean="0">
              <a:solidFill>
                <a:srgbClr val="FF0000"/>
              </a:solidFill>
              <a:latin typeface="Times New Roman" pitchFamily="18" charset="0"/>
              <a:cs typeface="Times New Roman" pitchFamily="18" charset="0"/>
            </a:endParaRPr>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pPr algn="just" fontAlgn="base">
              <a:lnSpc>
                <a:spcPct val="160000"/>
              </a:lnSpc>
            </a:pPr>
            <a:r>
              <a:rPr lang="en-IN" dirty="0" smtClean="0">
                <a:latin typeface="Times New Roman" pitchFamily="18" charset="0"/>
                <a:cs typeface="Times New Roman" pitchFamily="18" charset="0"/>
              </a:rPr>
              <a:t>These are theoretical models. In reality, most economic systems are </a:t>
            </a:r>
            <a:r>
              <a:rPr lang="en-IN" b="1" dirty="0" smtClean="0">
                <a:latin typeface="Times New Roman" pitchFamily="18" charset="0"/>
                <a:cs typeface="Times New Roman" pitchFamily="18" charset="0"/>
              </a:rPr>
              <a:t>mixed economic systems</a:t>
            </a:r>
            <a:r>
              <a:rPr lang="en-IN" dirty="0" smtClean="0">
                <a:latin typeface="Times New Roman" pitchFamily="18" charset="0"/>
                <a:cs typeface="Times New Roman" pitchFamily="18" charset="0"/>
              </a:rPr>
              <a:t>, displaying some of the characteristics of both market and centrally planned economies.</a:t>
            </a:r>
          </a:p>
          <a:p>
            <a:pPr algn="just" fontAlgn="base">
              <a:lnSpc>
                <a:spcPct val="160000"/>
              </a:lnSpc>
            </a:pPr>
            <a:r>
              <a:rPr lang="en-IN" dirty="0" smtClean="0">
                <a:latin typeface="Times New Roman" pitchFamily="18" charset="0"/>
                <a:cs typeface="Times New Roman" pitchFamily="18" charset="0"/>
              </a:rPr>
              <a:t>Since the 1980s many former centrally planned economies have adopted a more market-oriented structure as a result of disappointing economic performance. These are known as </a:t>
            </a:r>
            <a:r>
              <a:rPr lang="en-IN" b="1" dirty="0" smtClean="0">
                <a:latin typeface="Times New Roman" pitchFamily="18" charset="0"/>
                <a:cs typeface="Times New Roman" pitchFamily="18" charset="0"/>
              </a:rPr>
              <a:t>emerging market economies</a:t>
            </a:r>
            <a:r>
              <a:rPr lang="en-IN" dirty="0" smtClean="0">
                <a:latin typeface="Times New Roman" pitchFamily="18" charset="0"/>
                <a:cs typeface="Times New Roman" pitchFamily="18" charset="0"/>
              </a:rPr>
              <a:t>.</a:t>
            </a:r>
          </a:p>
          <a:p>
            <a:pPr algn="just" fontAlgn="base">
              <a:lnSpc>
                <a:spcPct val="160000"/>
              </a:lnSpc>
            </a:pPr>
            <a:r>
              <a:rPr lang="en-IN" b="1" dirty="0" smtClean="0">
                <a:latin typeface="Times New Roman" pitchFamily="18" charset="0"/>
                <a:cs typeface="Times New Roman" pitchFamily="18" charset="0"/>
              </a:rPr>
              <a:t>Economic systems</a:t>
            </a:r>
            <a:r>
              <a:rPr lang="en-IN" dirty="0" smtClean="0">
                <a:latin typeface="Times New Roman" pitchFamily="18" charset="0"/>
                <a:cs typeface="Times New Roman" pitchFamily="18" charset="0"/>
              </a:rPr>
              <a:t> are distinguished from each other according to their methods of organizing economic activities, the extent of government intervention into the economy, the ownership of the factors of production or </a:t>
            </a:r>
            <a:r>
              <a:rPr lang="en-IN" dirty="0" smtClean="0">
                <a:latin typeface="Times New Roman" pitchFamily="18" charset="0"/>
                <a:cs typeface="Times New Roman" pitchFamily="18" charset="0"/>
                <a:hlinkClick r:id="rId2"/>
              </a:rPr>
              <a:t>economic resources</a:t>
            </a:r>
            <a:r>
              <a:rPr lang="en-IN" dirty="0" smtClean="0">
                <a:latin typeface="Times New Roman" pitchFamily="18" charset="0"/>
                <a:cs typeface="Times New Roman" pitchFamily="18" charset="0"/>
              </a:rPr>
              <a:t>, and the means of allocating goods and services throughout the economy.</a:t>
            </a:r>
          </a:p>
          <a:p>
            <a:pPr>
              <a:buNone/>
            </a:pP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pPr algn="just">
              <a:lnSpc>
                <a:spcPct val="160000"/>
              </a:lnSpc>
              <a:buNone/>
            </a:pPr>
            <a:r>
              <a:rPr lang="en-IN" b="1" dirty="0" smtClean="0">
                <a:latin typeface="Times New Roman" pitchFamily="18" charset="0"/>
                <a:cs typeface="Times New Roman" pitchFamily="18" charset="0"/>
              </a:rPr>
              <a:t>Why Scarcity is common to all Economic Systems?</a:t>
            </a:r>
            <a:endParaRPr lang="en-IN" dirty="0" smtClean="0">
              <a:latin typeface="Times New Roman" pitchFamily="18" charset="0"/>
              <a:cs typeface="Times New Roman" pitchFamily="18" charset="0"/>
            </a:endParaRPr>
          </a:p>
          <a:p>
            <a:pPr algn="just" fontAlgn="base">
              <a:lnSpc>
                <a:spcPct val="160000"/>
              </a:lnSpc>
            </a:pPr>
            <a:r>
              <a:rPr lang="en-IN" b="1" dirty="0" smtClean="0">
                <a:latin typeface="Times New Roman" pitchFamily="18" charset="0"/>
                <a:cs typeface="Times New Roman" pitchFamily="18" charset="0"/>
              </a:rPr>
              <a:t>(</a:t>
            </a:r>
            <a:r>
              <a:rPr lang="en-IN" b="1" dirty="0" err="1" smtClean="0">
                <a:latin typeface="Times New Roman" pitchFamily="18" charset="0"/>
                <a:cs typeface="Times New Roman" pitchFamily="18" charset="0"/>
              </a:rPr>
              <a:t>i</a:t>
            </a:r>
            <a:r>
              <a:rPr lang="en-IN" b="1" dirty="0" smtClean="0">
                <a:latin typeface="Times New Roman" pitchFamily="18" charset="0"/>
                <a:cs typeface="Times New Roman" pitchFamily="18" charset="0"/>
              </a:rPr>
              <a:t>) Supporters of a market economic system </a:t>
            </a:r>
            <a:r>
              <a:rPr lang="en-IN" dirty="0" smtClean="0">
                <a:latin typeface="Times New Roman" pitchFamily="18" charset="0"/>
                <a:cs typeface="Times New Roman" pitchFamily="18" charset="0"/>
              </a:rPr>
              <a:t>believe it is best achieved by maximizing individual liberty and economic freedom. It is a system that emphasizes efficiency over equity and rewards individual effort.</a:t>
            </a:r>
          </a:p>
          <a:p>
            <a:pPr algn="just" fontAlgn="base">
              <a:lnSpc>
                <a:spcPct val="160000"/>
              </a:lnSpc>
            </a:pPr>
            <a:r>
              <a:rPr lang="en-IN" b="1" dirty="0" smtClean="0">
                <a:latin typeface="Times New Roman" pitchFamily="18" charset="0"/>
                <a:cs typeface="Times New Roman" pitchFamily="18" charset="0"/>
              </a:rPr>
              <a:t>(ii) Supporters of a centrally planned economy</a:t>
            </a:r>
            <a:r>
              <a:rPr lang="en-IN" dirty="0" smtClean="0">
                <a:latin typeface="Times New Roman" pitchFamily="18" charset="0"/>
                <a:cs typeface="Times New Roman" pitchFamily="18" charset="0"/>
              </a:rPr>
              <a:t> believe it is best achieved through the active economic intervention of the benevolent state. In the trade-off between efficiency of the system and equitable distribution and consumption of goods and services, equity prevails.</a:t>
            </a:r>
          </a:p>
          <a:p>
            <a:pPr algn="just" fontAlgn="base">
              <a:lnSpc>
                <a:spcPct val="160000"/>
              </a:lnSpc>
            </a:pPr>
            <a:r>
              <a:rPr lang="en-IN" b="1" i="1" dirty="0" smtClean="0">
                <a:latin typeface="Times New Roman" pitchFamily="18" charset="0"/>
                <a:cs typeface="Times New Roman" pitchFamily="18" charset="0"/>
              </a:rPr>
              <a:t>The choice of an economic system</a:t>
            </a:r>
            <a:r>
              <a:rPr lang="en-IN" dirty="0" smtClean="0">
                <a:latin typeface="Times New Roman" pitchFamily="18" charset="0"/>
                <a:cs typeface="Times New Roman" pitchFamily="18" charset="0"/>
              </a:rPr>
              <a:t> is as much political as economic. It is an expression of society’s values. Which system is better? The answer rests on your values and what you think is important.</a:t>
            </a:r>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algn="ctr">
              <a:lnSpc>
                <a:spcPct val="150000"/>
              </a:lnSpc>
              <a:buNone/>
            </a:pPr>
            <a:r>
              <a:rPr lang="en-IN" b="1" dirty="0" smtClean="0">
                <a:solidFill>
                  <a:srgbClr val="FF0000"/>
                </a:solidFill>
                <a:latin typeface="Times New Roman" pitchFamily="18" charset="0"/>
                <a:cs typeface="Times New Roman" pitchFamily="18" charset="0"/>
              </a:rPr>
              <a:t>Functions of an Economic System</a:t>
            </a:r>
          </a:p>
          <a:p>
            <a:pPr>
              <a:lnSpc>
                <a:spcPct val="150000"/>
              </a:lnSpc>
              <a:buNone/>
            </a:pPr>
            <a:r>
              <a:rPr lang="en-IN" dirty="0" smtClean="0">
                <a:latin typeface="Times New Roman" pitchFamily="18" charset="0"/>
                <a:cs typeface="Times New Roman" pitchFamily="18" charset="0"/>
              </a:rPr>
              <a:t>1. What and How much is to be Produced?</a:t>
            </a:r>
          </a:p>
          <a:p>
            <a:pPr>
              <a:lnSpc>
                <a:spcPct val="150000"/>
              </a:lnSpc>
              <a:buNone/>
            </a:pPr>
            <a:r>
              <a:rPr lang="en-IN" dirty="0" smtClean="0">
                <a:latin typeface="Times New Roman" pitchFamily="18" charset="0"/>
                <a:cs typeface="Times New Roman" pitchFamily="18" charset="0"/>
              </a:rPr>
              <a:t>2. How to Produce?</a:t>
            </a:r>
          </a:p>
          <a:p>
            <a:pPr>
              <a:lnSpc>
                <a:spcPct val="150000"/>
              </a:lnSpc>
              <a:buNone/>
            </a:pPr>
            <a:r>
              <a:rPr lang="en-IN" dirty="0" smtClean="0">
                <a:latin typeface="Times New Roman" pitchFamily="18" charset="0"/>
                <a:cs typeface="Times New Roman" pitchFamily="18" charset="0"/>
              </a:rPr>
              <a:t>3. How is Production Distributed?</a:t>
            </a:r>
          </a:p>
          <a:p>
            <a:pPr>
              <a:lnSpc>
                <a:spcPct val="150000"/>
              </a:lnSpc>
              <a:buNone/>
            </a:pPr>
            <a:r>
              <a:rPr lang="en-IN" dirty="0" smtClean="0">
                <a:latin typeface="Times New Roman" pitchFamily="18" charset="0"/>
                <a:cs typeface="Times New Roman" pitchFamily="18" charset="0"/>
              </a:rPr>
              <a:t>4. Rationing of Goods and Services</a:t>
            </a:r>
          </a:p>
          <a:p>
            <a:pPr>
              <a:lnSpc>
                <a:spcPct val="150000"/>
              </a:lnSpc>
              <a:buNone/>
            </a:pPr>
            <a:r>
              <a:rPr lang="en-IN" dirty="0" smtClean="0">
                <a:latin typeface="Times New Roman" pitchFamily="18" charset="0"/>
                <a:cs typeface="Times New Roman" pitchFamily="18" charset="0"/>
              </a:rPr>
              <a:t>5. Economic Maintenance and Progress</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62500" lnSpcReduction="20000"/>
          </a:bodyPr>
          <a:lstStyle/>
          <a:p>
            <a:pPr algn="ctr" fontAlgn="base">
              <a:lnSpc>
                <a:spcPct val="170000"/>
              </a:lnSpc>
              <a:buNone/>
            </a:pPr>
            <a:r>
              <a:rPr lang="en-IN" sz="4500" b="1" dirty="0" smtClean="0">
                <a:solidFill>
                  <a:srgbClr val="FF0000"/>
                </a:solidFill>
                <a:latin typeface="Times New Roman" pitchFamily="18" charset="0"/>
                <a:cs typeface="Times New Roman" pitchFamily="18" charset="0"/>
              </a:rPr>
              <a:t>Capitalistic System</a:t>
            </a:r>
          </a:p>
          <a:p>
            <a:pPr algn="just" fontAlgn="base">
              <a:lnSpc>
                <a:spcPct val="170000"/>
              </a:lnSpc>
              <a:buNone/>
            </a:pPr>
            <a:r>
              <a:rPr lang="en-IN" b="1" dirty="0" smtClean="0">
                <a:latin typeface="Times New Roman" pitchFamily="18" charset="0"/>
                <a:cs typeface="Times New Roman" pitchFamily="18" charset="0"/>
              </a:rPr>
              <a:t>Meaning of Capitalistic System</a:t>
            </a:r>
          </a:p>
          <a:p>
            <a:pPr algn="just" fontAlgn="base">
              <a:lnSpc>
                <a:spcPct val="170000"/>
              </a:lnSpc>
            </a:pPr>
            <a:r>
              <a:rPr lang="en-IN" dirty="0" smtClean="0">
                <a:latin typeface="Times New Roman" pitchFamily="18" charset="0"/>
                <a:cs typeface="Times New Roman" pitchFamily="18" charset="0"/>
              </a:rPr>
              <a:t>Capitalism stands for an economic order in which the instruments of production (Land, Labour, Capital and Organization) are owned and controlled privately and production takes place for profit. In a capitalistic economy, the means of production are owned by private individuals or organizations and they are free to make use of them in any manner with a view to making profit.</a:t>
            </a:r>
          </a:p>
          <a:p>
            <a:pPr algn="just" fontAlgn="base">
              <a:lnSpc>
                <a:spcPct val="170000"/>
              </a:lnSpc>
            </a:pPr>
            <a:r>
              <a:rPr lang="en-IN" dirty="0" smtClean="0">
                <a:latin typeface="Times New Roman" pitchFamily="18" charset="0"/>
                <a:cs typeface="Times New Roman" pitchFamily="18" charset="0"/>
              </a:rPr>
              <a:t>Free Enterprise is supposed to be the keel of capitalistic system of the pure type. Hence pure capitalism is also called ‘</a:t>
            </a:r>
            <a:r>
              <a:rPr lang="en-IN" b="1" dirty="0" smtClean="0">
                <a:latin typeface="Times New Roman" pitchFamily="18" charset="0"/>
                <a:cs typeface="Times New Roman" pitchFamily="18" charset="0"/>
              </a:rPr>
              <a:t>free enterprise economy</a:t>
            </a:r>
            <a:r>
              <a:rPr lang="en-IN" dirty="0" smtClean="0">
                <a:latin typeface="Times New Roman" pitchFamily="18" charset="0"/>
                <a:cs typeface="Times New Roman" pitchFamily="18" charset="0"/>
              </a:rPr>
              <a:t>’ or </a:t>
            </a:r>
            <a:r>
              <a:rPr lang="en-IN" dirty="0" smtClean="0">
                <a:latin typeface="Times New Roman" pitchFamily="18" charset="0"/>
                <a:cs typeface="Times New Roman" pitchFamily="18" charset="0"/>
                <a:hlinkClick r:id="rId2"/>
              </a:rPr>
              <a:t>laissez faire economy</a:t>
            </a:r>
            <a:r>
              <a:rPr lang="en-IN" dirty="0" smtClean="0">
                <a:latin typeface="Times New Roman" pitchFamily="18" charset="0"/>
                <a:cs typeface="Times New Roman" pitchFamily="18" charset="0"/>
              </a:rPr>
              <a:t>. The Government is not supposed to interfere or control such an economy and profit is the driving force behind all economic activities.</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fontAlgn="base">
              <a:lnSpc>
                <a:spcPct val="150000"/>
              </a:lnSpc>
              <a:buNone/>
            </a:pPr>
            <a:r>
              <a:rPr lang="en-IN" b="1" dirty="0" smtClean="0">
                <a:solidFill>
                  <a:srgbClr val="FF0000"/>
                </a:solidFill>
                <a:latin typeface="Times New Roman" pitchFamily="18" charset="0"/>
                <a:cs typeface="Times New Roman" pitchFamily="18" charset="0"/>
              </a:rPr>
              <a:t>Important Features of Capitalistic Economy</a:t>
            </a:r>
          </a:p>
          <a:p>
            <a:pPr algn="just" fontAlgn="base">
              <a:lnSpc>
                <a:spcPct val="150000"/>
              </a:lnSpc>
              <a:buNone/>
            </a:pPr>
            <a:r>
              <a:rPr lang="en-IN" dirty="0" smtClean="0">
                <a:latin typeface="Times New Roman" pitchFamily="18" charset="0"/>
                <a:cs typeface="Times New Roman" pitchFamily="18" charset="0"/>
              </a:rPr>
              <a:t>1. System of Private Property</a:t>
            </a:r>
          </a:p>
          <a:p>
            <a:pPr algn="just">
              <a:lnSpc>
                <a:spcPct val="150000"/>
              </a:lnSpc>
              <a:buNone/>
            </a:pPr>
            <a:r>
              <a:rPr lang="en-IN" dirty="0" smtClean="0">
                <a:latin typeface="Times New Roman" pitchFamily="18" charset="0"/>
                <a:cs typeface="Times New Roman" pitchFamily="18" charset="0"/>
              </a:rPr>
              <a:t>2. Profit Motive</a:t>
            </a:r>
          </a:p>
          <a:p>
            <a:pPr algn="just">
              <a:lnSpc>
                <a:spcPct val="150000"/>
              </a:lnSpc>
              <a:buNone/>
            </a:pPr>
            <a:r>
              <a:rPr lang="en-IN" dirty="0" smtClean="0">
                <a:latin typeface="Times New Roman" pitchFamily="18" charset="0"/>
                <a:cs typeface="Times New Roman" pitchFamily="18" charset="0"/>
              </a:rPr>
              <a:t>3. Economic freedom</a:t>
            </a:r>
          </a:p>
          <a:p>
            <a:pPr algn="just">
              <a:lnSpc>
                <a:spcPct val="150000"/>
              </a:lnSpc>
              <a:buNone/>
            </a:pPr>
            <a:r>
              <a:rPr lang="en-IN" dirty="0" smtClean="0">
                <a:latin typeface="Times New Roman" pitchFamily="18" charset="0"/>
                <a:cs typeface="Times New Roman" pitchFamily="18" charset="0"/>
              </a:rPr>
              <a:t>4. Perfect Competition</a:t>
            </a:r>
          </a:p>
          <a:p>
            <a:pPr algn="just">
              <a:lnSpc>
                <a:spcPct val="150000"/>
              </a:lnSpc>
              <a:buNone/>
            </a:pPr>
            <a:r>
              <a:rPr lang="en-IN" dirty="0" smtClean="0">
                <a:latin typeface="Times New Roman" pitchFamily="18" charset="0"/>
                <a:cs typeface="Times New Roman" pitchFamily="18" charset="0"/>
              </a:rPr>
              <a:t>5. Consumer’s Sovereignty</a:t>
            </a:r>
          </a:p>
          <a:p>
            <a:pPr algn="just">
              <a:lnSpc>
                <a:spcPct val="150000"/>
              </a:lnSpc>
              <a:buNone/>
            </a:pPr>
            <a:r>
              <a:rPr lang="en-IN" dirty="0" smtClean="0">
                <a:latin typeface="Times New Roman" pitchFamily="18" charset="0"/>
                <a:cs typeface="Times New Roman" pitchFamily="18" charset="0"/>
              </a:rPr>
              <a:t>6. Role of Price Mechanism</a:t>
            </a:r>
          </a:p>
          <a:p>
            <a:pPr algn="just">
              <a:lnSpc>
                <a:spcPct val="150000"/>
              </a:lnSpc>
              <a:buNone/>
            </a:pPr>
            <a:r>
              <a:rPr lang="en-IN" dirty="0" smtClean="0">
                <a:latin typeface="Times New Roman" pitchFamily="18" charset="0"/>
                <a:cs typeface="Times New Roman" pitchFamily="18" charset="0"/>
              </a:rPr>
              <a:t>7. The Role of the Government</a:t>
            </a:r>
          </a:p>
          <a:p>
            <a:pPr algn="just">
              <a:lnSpc>
                <a:spcPct val="150000"/>
              </a:lnSpc>
              <a:buNone/>
            </a:pPr>
            <a:r>
              <a:rPr lang="en-IN" dirty="0" smtClean="0">
                <a:latin typeface="Times New Roman" pitchFamily="18" charset="0"/>
                <a:cs typeface="Times New Roman" pitchFamily="18" charset="0"/>
              </a:rPr>
              <a:t>8. Prevalence of two classes</a:t>
            </a:r>
          </a:p>
          <a:p>
            <a:pPr>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233</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ECONOMIC SYSTEMS</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SYSTEMS</dc:title>
  <dc:creator>chandra kanth</dc:creator>
  <cp:lastModifiedBy>HP-PC</cp:lastModifiedBy>
  <cp:revision>6</cp:revision>
  <dcterms:created xsi:type="dcterms:W3CDTF">2006-08-16T00:00:00Z</dcterms:created>
  <dcterms:modified xsi:type="dcterms:W3CDTF">2022-06-24T05:58:43Z</dcterms:modified>
</cp:coreProperties>
</file>