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6" r:id="rId3"/>
    <p:sldId id="257" r:id="rId4"/>
    <p:sldId id="258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B7AE7-3981-41BE-903A-99B5EBE7F6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0A74E5-25D8-4213-86BF-D54B6C3147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A252D-0CE6-4B5A-AA99-994E67480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9FA66-6957-4CDF-89C4-659C13138F23}" type="datetimeFigureOut">
              <a:rPr lang="en-IN" smtClean="0"/>
              <a:t>07-07-2023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D6DE6-B3C8-4E71-9A27-A57E412BA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B2E0A-A14B-4DF4-8485-6B073CC7C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381AE-10FE-408B-B120-27167E3D06D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64732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6184E-7026-4880-97C0-939D54C0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E70838-5350-445D-BFFA-69102DAD7D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E8A75-9D44-4601-9378-DF3F72531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9FA66-6957-4CDF-89C4-659C13138F23}" type="datetimeFigureOut">
              <a:rPr lang="en-IN" smtClean="0"/>
              <a:t>07-07-2023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B4BD9E-3E02-47B3-97D4-791B8503F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4D54E8-C027-4203-BB3B-CAF453E48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381AE-10FE-408B-B120-27167E3D06D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00369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4756EF-EC68-4657-99F3-61501E0F2E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8EE4A4-C2D2-4D09-8DB6-077ACBFB7F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1BE71-C82E-4AB0-BEBF-B46330508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9FA66-6957-4CDF-89C4-659C13138F23}" type="datetimeFigureOut">
              <a:rPr lang="en-IN" smtClean="0"/>
              <a:t>07-07-2023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A91C4F-650D-4F7E-8DB1-269D78CB5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2AF7F-3F04-4C63-9B60-0E2FC5CC5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381AE-10FE-408B-B120-27167E3D06D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11709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6F09B-3D0D-4681-BFAD-742570781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4D2FA0-F6DA-4FC8-9BB3-AB9D4A7BBF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65415-02CC-4496-924B-789040643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9FA66-6957-4CDF-89C4-659C13138F23}" type="datetimeFigureOut">
              <a:rPr lang="en-IN" smtClean="0"/>
              <a:t>07-07-2023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7615B6-5577-4845-9119-FA6860077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080B06-F42A-4A2D-AE89-6214925ED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381AE-10FE-408B-B120-27167E3D06D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5230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1ACEE-7841-42CB-B4A4-5404E5577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535AEF-47CC-472C-A3BD-4DF87547A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B0686-3686-4D1D-B6EC-C13B5D11A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9FA66-6957-4CDF-89C4-659C13138F23}" type="datetimeFigureOut">
              <a:rPr lang="en-IN" smtClean="0"/>
              <a:t>07-07-2023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2C3A02-4646-4389-8CE9-ADA297DD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B86F7-84A9-40B1-98A1-D8CBAE3F4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381AE-10FE-408B-B120-27167E3D06D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75838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388B8-537F-4805-AECA-5196AE253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254075-5BB7-4277-B920-5729C63ED2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71F7EE-B8A8-4D69-8C8D-0D82770D79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F092B6-6D3E-4DBA-93D1-F034412BF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9FA66-6957-4CDF-89C4-659C13138F23}" type="datetimeFigureOut">
              <a:rPr lang="en-IN" smtClean="0"/>
              <a:t>07-07-2023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641081-2F7D-4E83-BF39-58B821BBE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8AFAD-AF29-4E09-A010-361F07C20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381AE-10FE-408B-B120-27167E3D06D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10172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3A631-265C-4A13-9444-B862C99E7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02EE1C-BAC8-415E-A88C-7740938BE2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23BFE9-0644-4C13-8159-853E3B160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811DFA-04A2-4556-9581-6CF9D6941C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5E1759-3CB9-4E02-BF3D-0892005B16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382AEF-90B2-4A6E-9BD7-C45157BDA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9FA66-6957-4CDF-89C4-659C13138F23}" type="datetimeFigureOut">
              <a:rPr lang="en-IN" smtClean="0"/>
              <a:t>07-07-2023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F4048-7D76-410D-B2D4-779F89384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C4D8F1-DEEA-47CF-8825-716EE028F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381AE-10FE-408B-B120-27167E3D06D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78604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D5C33-F2EC-4B21-A4AD-DDAE138E2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C10E63-464B-44BF-8B85-7CCA538BB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9FA66-6957-4CDF-89C4-659C13138F23}" type="datetimeFigureOut">
              <a:rPr lang="en-IN" smtClean="0"/>
              <a:t>07-07-2023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57CB7-FBEC-4B58-BBDF-9EB2F099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7F2796-38E2-4B5C-AE1C-EF0C59496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381AE-10FE-408B-B120-27167E3D06D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47742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647C99-D37C-4235-A7EE-EAFC3FBF2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9FA66-6957-4CDF-89C4-659C13138F23}" type="datetimeFigureOut">
              <a:rPr lang="en-IN" smtClean="0"/>
              <a:t>07-07-2023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C49CA0-349B-4720-A441-57CFD4BFA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10E6F5-B5D9-46A4-8223-B70F3D097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381AE-10FE-408B-B120-27167E3D06D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7221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7BD9C-150F-483E-BB88-D452E5B4F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35E6C-4A44-4B5D-8526-70FE90B36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69F5B8-BAF3-449E-8509-57695487A0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A557F4-5025-4856-A69F-619D2BEC2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9FA66-6957-4CDF-89C4-659C13138F23}" type="datetimeFigureOut">
              <a:rPr lang="en-IN" smtClean="0"/>
              <a:t>07-07-2023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283B4-15C2-49AD-921B-5B5B9BF0B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E1D384-7BA9-4B90-96C1-4BE8EEACA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381AE-10FE-408B-B120-27167E3D06D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34781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E7872-F914-4246-BF46-9207E7660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D82355-6751-40CC-83C2-3A4EFD02C6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1F3042-330D-494B-90DA-C25EC6E2FD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8B7B25-CE57-4B40-ACCA-EDEB69E94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9FA66-6957-4CDF-89C4-659C13138F23}" type="datetimeFigureOut">
              <a:rPr lang="en-IN" smtClean="0"/>
              <a:t>07-07-2023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DAFE68-C8DE-42AA-8407-9DE0F663D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D6D282-AB8A-422F-A4E2-DE1D63701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381AE-10FE-408B-B120-27167E3D06D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3865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F34C35-AAAB-4635-BDCA-C6A8F5461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ED2BF7-42A3-431E-BB83-8AA45C727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E43276-C735-4DC5-97E8-ADE303F145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9FA66-6957-4CDF-89C4-659C13138F23}" type="datetimeFigureOut">
              <a:rPr lang="en-IN" smtClean="0"/>
              <a:t>07-07-2023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88330-B306-41A4-AD29-D409D0F8D3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E0E2B-4DA8-4AA7-AC60-0289BB249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2381AE-10FE-408B-B120-27167E3D06D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56898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0" y="205740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</a:pPr>
            <a:r>
              <a:rPr lang="en-US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Dr. </a:t>
            </a:r>
            <a:r>
              <a:rPr lang="en-US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Gyanranjan</a:t>
            </a:r>
            <a:r>
              <a:rPr lang="en-US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Mahalik</a:t>
            </a:r>
            <a:endParaRPr lang="en-US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Asst. Prof.</a:t>
            </a:r>
            <a:endParaRPr lang="en-US" sz="1050" dirty="0"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</a:pPr>
            <a:r>
              <a:rPr lang="en-US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Dept. of Botany; </a:t>
            </a:r>
            <a:r>
              <a:rPr lang="en-US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SoAS</a:t>
            </a:r>
            <a:r>
              <a:rPr lang="en-US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en-US" sz="1050" dirty="0"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</a:pPr>
            <a:r>
              <a:rPr lang="en-US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Centurion University of Technology and Management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download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495801" y="3657600"/>
            <a:ext cx="3733801" cy="2819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0" y="1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Euphorbiaceae</a:t>
            </a:r>
            <a:endParaRPr lang="en-IN" sz="28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By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DF8BCE4-A50E-4BA7-9DF7-21E0961DAF46}"/>
              </a:ext>
            </a:extLst>
          </p:cNvPr>
          <p:cNvSpPr txBox="1"/>
          <p:nvPr/>
        </p:nvSpPr>
        <p:spPr>
          <a:xfrm>
            <a:off x="2678986" y="113285"/>
            <a:ext cx="6097712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IN" sz="24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Euphorbiaceae</a:t>
            </a:r>
            <a:endParaRPr lang="en-IN" sz="24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21DF67-F41E-40E0-8499-5590C62690B9}"/>
              </a:ext>
            </a:extLst>
          </p:cNvPr>
          <p:cNvSpPr txBox="1"/>
          <p:nvPr/>
        </p:nvSpPr>
        <p:spPr>
          <a:xfrm>
            <a:off x="428946" y="751088"/>
            <a:ext cx="6097712" cy="2120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N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Systematic position</a:t>
            </a:r>
            <a:b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Class: Dicotyledonae</a:t>
            </a:r>
            <a:b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Sub-class: </a:t>
            </a:r>
            <a:r>
              <a:rPr lang="en-IN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Monochlamydeae</a:t>
            </a:r>
            <a:b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Series: </a:t>
            </a:r>
            <a:r>
              <a:rPr lang="en-IN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Unisexuales</a:t>
            </a:r>
            <a:b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Family: </a:t>
            </a:r>
            <a:r>
              <a:rPr lang="en-IN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Euphorbiaceae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053341-D5D4-4CAB-832B-F43E11C9A0D8}"/>
              </a:ext>
            </a:extLst>
          </p:cNvPr>
          <p:cNvSpPr txBox="1"/>
          <p:nvPr/>
        </p:nvSpPr>
        <p:spPr>
          <a:xfrm>
            <a:off x="357027" y="2830059"/>
            <a:ext cx="11763054" cy="3782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General characters of </a:t>
            </a:r>
            <a:r>
              <a:rPr lang="en-US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Euphorbiaceae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Distribution 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Euphorbiaceae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includes more than 300 genera and about 7,500 species.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 is world wide in distribution, but particularly well represented in Africa and South America.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India, it is represented by more than 70 genera and about 450 species.</a:t>
            </a:r>
          </a:p>
          <a:p>
            <a:pPr algn="just">
              <a:lnSpc>
                <a:spcPct val="150000"/>
              </a:lnSpc>
            </a:pPr>
            <a:endParaRPr lang="en-US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Habit</a:t>
            </a:r>
          </a:p>
          <a:p>
            <a:pPr algn="just">
              <a:lnSpc>
                <a:spcPct val="150000"/>
              </a:lnSpc>
            </a:pP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This family includes a large number of annual herbs (</a:t>
            </a:r>
            <a:r>
              <a:rPr lang="en-US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eg.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Phyllanthus </a:t>
            </a:r>
            <a:r>
              <a:rPr lang="en-US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amarus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or shrubs (</a:t>
            </a:r>
            <a:r>
              <a:rPr lang="en-US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eg.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Ricinus communis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or trees (</a:t>
            </a:r>
            <a:r>
              <a:rPr lang="en-US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eg.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Phyllanthus </a:t>
            </a:r>
            <a:r>
              <a:rPr lang="en-US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emblica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>
              <a:lnSpc>
                <a:spcPct val="150000"/>
              </a:lnSpc>
            </a:pPr>
            <a:endParaRPr lang="en-US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724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99788A-73C4-49CF-8EAE-1955AE6B7AE6}"/>
              </a:ext>
            </a:extLst>
          </p:cNvPr>
          <p:cNvSpPr txBox="1"/>
          <p:nvPr/>
        </p:nvSpPr>
        <p:spPr>
          <a:xfrm>
            <a:off x="0" y="0"/>
            <a:ext cx="12192000" cy="873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several species of Euphorbia, the stem is modified to perform photosynthesis. This modified stem is called cladode and it resembles cactus. </a:t>
            </a:r>
            <a:r>
              <a:rPr lang="en-US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eg.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n-US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tirucalli</a:t>
            </a:r>
            <a:r>
              <a:rPr lang="en-US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n-US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antiquorum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Almost all the plants have latex which is either milky or watery.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CF1E00-2CA7-4C6F-B5DB-68DC51F789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27"/>
          <a:stretch/>
        </p:blipFill>
        <p:spPr>
          <a:xfrm>
            <a:off x="251716" y="1289071"/>
            <a:ext cx="3963336" cy="27220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A46221-07E1-47EC-B692-73F012CFD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57" y="1289070"/>
            <a:ext cx="3561993" cy="27220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EBDE75-D030-43B6-968D-4E1BA090F7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655" y="1289070"/>
            <a:ext cx="3641547" cy="27220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DD89BE-8EEC-497C-9D67-2ABB45AC2756}"/>
              </a:ext>
            </a:extLst>
          </p:cNvPr>
          <p:cNvSpPr txBox="1"/>
          <p:nvPr/>
        </p:nvSpPr>
        <p:spPr>
          <a:xfrm>
            <a:off x="251716" y="3980258"/>
            <a:ext cx="11728486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Phyllanthus </a:t>
            </a:r>
            <a:r>
              <a:rPr lang="en-US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amarus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r>
              <a:rPr lang="en-US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Ricinus communis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  <a:r>
              <a:rPr lang="en-US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Phyllanthus </a:t>
            </a:r>
            <a:r>
              <a:rPr lang="en-US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emblica</a:t>
            </a:r>
            <a:endParaRPr lang="en-US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D3E1ACE-1104-4DA7-B266-A0CCE33CC7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17" y="4438332"/>
            <a:ext cx="3963336" cy="226393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660109-9443-44B3-945A-F82F75BEBB6D}"/>
              </a:ext>
            </a:extLst>
          </p:cNvPr>
          <p:cNvSpPr txBox="1"/>
          <p:nvPr/>
        </p:nvSpPr>
        <p:spPr>
          <a:xfrm>
            <a:off x="4215052" y="5824616"/>
            <a:ext cx="13432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n-US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tirucalli</a:t>
            </a:r>
            <a:r>
              <a:rPr lang="en-US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IN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028734A-0F24-47B9-965A-42362EC83B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319" y="4438332"/>
            <a:ext cx="3963336" cy="22639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6BADEB5-91A6-48D0-BDD7-80A10F597058}"/>
              </a:ext>
            </a:extLst>
          </p:cNvPr>
          <p:cNvSpPr txBox="1"/>
          <p:nvPr/>
        </p:nvSpPr>
        <p:spPr>
          <a:xfrm>
            <a:off x="9521655" y="5824616"/>
            <a:ext cx="20625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n-US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antiquorum</a:t>
            </a:r>
            <a:r>
              <a:rPr lang="en-US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14062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1DE47E-44F3-47FE-A655-1118367A4663}"/>
              </a:ext>
            </a:extLst>
          </p:cNvPr>
          <p:cNvSpPr txBox="1"/>
          <p:nvPr/>
        </p:nvSpPr>
        <p:spPr>
          <a:xfrm>
            <a:off x="-1712" y="215759"/>
            <a:ext cx="11971105" cy="2951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Aft>
                <a:spcPts val="0"/>
              </a:spcAft>
            </a:pPr>
            <a:r>
              <a:rPr lang="en-US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Roots: </a:t>
            </a:r>
            <a:r>
              <a:rPr lang="en-IN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Branched tap root system.</a:t>
            </a:r>
            <a:endParaRPr lang="en-US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50000"/>
              </a:lnSpc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Stem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Aerial, erect,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herbaceaous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but woody below, branched and hollow. Young branches are covered with hair like outgrowth. Latex is present.</a:t>
            </a:r>
          </a:p>
          <a:p>
            <a:pPr algn="just" fontAlgn="base">
              <a:lnSpc>
                <a:spcPct val="150000"/>
              </a:lnSpc>
            </a:pPr>
            <a:r>
              <a:rPr lang="en-US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Leaf:  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Sessile or petiolate; alternate; simple; there is general tendency of reduction in leaves. Sometimes, leaves are reduced to scales or spines.</a:t>
            </a:r>
          </a:p>
          <a:p>
            <a:pPr algn="just" fontAlgn="base">
              <a:lnSpc>
                <a:spcPct val="150000"/>
              </a:lnSpc>
              <a:spcAft>
                <a:spcPts val="0"/>
              </a:spcAft>
            </a:pPr>
            <a:r>
              <a:rPr lang="en-IN" sz="1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Inflorescence: 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Compound raceme or panicle and terminal. Male flowers are seen below and female flowers near the apex.</a:t>
            </a:r>
          </a:p>
          <a:p>
            <a:pPr algn="just" fontAlgn="base">
              <a:lnSpc>
                <a:spcPct val="150000"/>
              </a:lnSpc>
              <a:spcAft>
                <a:spcPts val="0"/>
              </a:spcAft>
            </a:pPr>
            <a:r>
              <a:rPr lang="en-US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Male Flower: 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Bracteate, ebracteolate, pedicellate, actinomorphic, monoecious and incomplete.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170BDC-B94B-4F99-A2D1-5CB293B75E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5" t="32296" r="48519" b="25682"/>
          <a:stretch/>
        </p:blipFill>
        <p:spPr>
          <a:xfrm>
            <a:off x="65927" y="3582323"/>
            <a:ext cx="3986373" cy="30599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62F153-607D-405E-AC0E-336B5B8061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2" t="34158" r="47922" b="26891"/>
          <a:stretch/>
        </p:blipFill>
        <p:spPr>
          <a:xfrm>
            <a:off x="4119939" y="3582322"/>
            <a:ext cx="3986373" cy="30599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F40338-8050-4FAC-9FC1-9D1079E89B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5" t="33408" r="48258" b="24644"/>
          <a:stretch/>
        </p:blipFill>
        <p:spPr>
          <a:xfrm>
            <a:off x="8106312" y="3513761"/>
            <a:ext cx="4017194" cy="321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68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CABA2F-D63B-49FD-818A-5C143A480D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3" t="33109" r="47922" b="26592"/>
          <a:stretch/>
        </p:blipFill>
        <p:spPr>
          <a:xfrm>
            <a:off x="0" y="92468"/>
            <a:ext cx="5260369" cy="27637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0ABEE7-F37C-4C6A-85B8-00FE7F3FA7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2" t="33858" r="48680" b="27041"/>
          <a:stretch/>
        </p:blipFill>
        <p:spPr>
          <a:xfrm>
            <a:off x="5640510" y="174661"/>
            <a:ext cx="4572001" cy="26815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B0B1A1-D383-4BAF-8851-39B7F1EF281F}"/>
              </a:ext>
            </a:extLst>
          </p:cNvPr>
          <p:cNvSpPr txBox="1"/>
          <p:nvPr/>
        </p:nvSpPr>
        <p:spPr>
          <a:xfrm>
            <a:off x="-1" y="3108403"/>
            <a:ext cx="120515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Perianth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Tepals 5, arranged in single whorl,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gamophyllous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valvate aestivation and odd tepal is posterior in position.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EB85E4-FD53-4F58-83DA-1A043DA56D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8" t="31311" r="48090" b="25543"/>
          <a:stretch/>
        </p:blipFill>
        <p:spPr>
          <a:xfrm>
            <a:off x="2794571" y="3559928"/>
            <a:ext cx="3976099" cy="29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112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573B72-EAD6-49C8-BD43-50B1645BECE4}"/>
              </a:ext>
            </a:extLst>
          </p:cNvPr>
          <p:cNvSpPr txBox="1"/>
          <p:nvPr/>
        </p:nvSpPr>
        <p:spPr>
          <a:xfrm>
            <a:off x="-1712" y="0"/>
            <a:ext cx="121937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8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Androecium: 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Stamens many,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polyadelphous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, filaments branched and united to form five branches. Anthers are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dithecous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, globose, basifixed,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introrse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and dehiscing by longitudinal slits.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57A907-911D-4CA2-B174-28B4ED3A3F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8" t="36105" r="51377" b="32435"/>
          <a:stretch/>
        </p:blipFill>
        <p:spPr>
          <a:xfrm>
            <a:off x="123291" y="656605"/>
            <a:ext cx="4458984" cy="21575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0F5D45-068E-4EF9-AD88-11AF66F814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2" t="32808" r="48680" b="25844"/>
          <a:stretch/>
        </p:blipFill>
        <p:spPr>
          <a:xfrm>
            <a:off x="6339154" y="431514"/>
            <a:ext cx="4777483" cy="23826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F32783-3705-4C8B-82E9-9E1A1398CC6D}"/>
              </a:ext>
            </a:extLst>
          </p:cNvPr>
          <p:cNvSpPr txBox="1"/>
          <p:nvPr/>
        </p:nvSpPr>
        <p:spPr>
          <a:xfrm>
            <a:off x="-1712" y="2931644"/>
            <a:ext cx="121149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8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Gynoecium: 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Absent but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pistillode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is present.</a:t>
            </a:r>
          </a:p>
          <a:p>
            <a:endParaRPr lang="en-US" dirty="0">
              <a:solidFill>
                <a:srgbClr val="333333"/>
              </a:solidFill>
              <a:latin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333333"/>
                </a:solidFill>
                <a:latin typeface="Times New Roman" panose="02020603050405020304" pitchFamily="18" charset="0"/>
              </a:rPr>
              <a:t>Floral formula and Diagram of male flower:</a:t>
            </a:r>
            <a:endParaRPr lang="en-IN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D62DC2-4A60-43BE-BD2D-63B78452F0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3" t="39701" r="48006" b="25556"/>
          <a:stretch/>
        </p:blipFill>
        <p:spPr>
          <a:xfrm>
            <a:off x="4582275" y="2931644"/>
            <a:ext cx="6924781" cy="378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340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9A19F7F-26FD-4151-BC7A-0EA375580771}"/>
              </a:ext>
            </a:extLst>
          </p:cNvPr>
          <p:cNvSpPr txBox="1"/>
          <p:nvPr/>
        </p:nvSpPr>
        <p:spPr>
          <a:xfrm>
            <a:off x="0" y="0"/>
            <a:ext cx="12192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800" b="1" i="0" dirty="0">
                <a:effectLst/>
                <a:latin typeface="Times New Roman" panose="02020603050405020304" pitchFamily="18" charset="0"/>
              </a:rPr>
              <a:t>Female Flower:</a:t>
            </a:r>
          </a:p>
          <a:p>
            <a:r>
              <a:rPr lang="en-IN" b="0" i="0" dirty="0">
                <a:effectLst/>
                <a:latin typeface="Times New Roman" panose="02020603050405020304" pitchFamily="18" charset="0"/>
              </a:rPr>
              <a:t>Bracteate, ebracteolate, pedicellate, actinomorphic, incomplete and hypogynous.</a:t>
            </a:r>
          </a:p>
          <a:p>
            <a:endParaRPr lang="en-IN" dirty="0">
              <a:latin typeface="Times New Roman" panose="02020603050405020304" pitchFamily="18" charset="0"/>
            </a:endParaRPr>
          </a:p>
          <a:p>
            <a:r>
              <a:rPr lang="en-IN" sz="1800" b="1" i="0" dirty="0">
                <a:effectLst/>
                <a:latin typeface="Times New Roman" panose="02020603050405020304" pitchFamily="18" charset="0"/>
              </a:rPr>
              <a:t>Perianth: </a:t>
            </a:r>
            <a:r>
              <a:rPr lang="en-US" sz="1800" dirty="0">
                <a:latin typeface="Times New Roman" panose="02020603050405020304" pitchFamily="18" charset="0"/>
              </a:rPr>
              <a:t>Calyx 3 to few or more, Caducous, S</a:t>
            </a:r>
            <a:r>
              <a:rPr lang="en-US" dirty="0">
                <a:latin typeface="Times New Roman" panose="02020603050405020304" pitchFamily="18" charset="0"/>
              </a:rPr>
              <a:t>pathaceous, </a:t>
            </a:r>
            <a:r>
              <a:rPr lang="en-US" b="0" i="0" dirty="0">
                <a:effectLst/>
                <a:latin typeface="Times New Roman" panose="02020603050405020304" pitchFamily="18" charset="0"/>
              </a:rPr>
              <a:t>and </a:t>
            </a:r>
            <a:r>
              <a:rPr lang="en-US" b="0" i="0" dirty="0" err="1">
                <a:effectLst/>
                <a:latin typeface="Times New Roman" panose="02020603050405020304" pitchFamily="18" charset="0"/>
              </a:rPr>
              <a:t>gamophyllous</a:t>
            </a:r>
            <a:r>
              <a:rPr lang="en-US" b="0" i="0" dirty="0">
                <a:effectLst/>
                <a:latin typeface="Times New Roman" panose="02020603050405020304" pitchFamily="18" charset="0"/>
              </a:rPr>
              <a:t> showing valvate aestivation.</a:t>
            </a:r>
          </a:p>
          <a:p>
            <a:r>
              <a:rPr lang="en-US" dirty="0">
                <a:highlight>
                  <a:srgbClr val="FFFF00"/>
                </a:highlight>
                <a:latin typeface="Times New Roman" panose="02020603050405020304" pitchFamily="18" charset="0"/>
              </a:rPr>
              <a:t>Caducous:- falling of calyx before usual time</a:t>
            </a:r>
            <a:endParaRPr lang="en-IN" b="0" i="0" dirty="0">
              <a:effectLst/>
              <a:highlight>
                <a:srgbClr val="FFFF00"/>
              </a:highlight>
              <a:latin typeface="Times New Roman" panose="02020603050405020304" pitchFamily="18" charset="0"/>
            </a:endParaRPr>
          </a:p>
          <a:p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8CA739-1290-47D5-84C0-C578240E97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1" t="31761" r="48258" b="27041"/>
          <a:stretch/>
        </p:blipFill>
        <p:spPr>
          <a:xfrm>
            <a:off x="0" y="1530849"/>
            <a:ext cx="3924729" cy="28253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D6D883-EA46-44F9-A368-2332A139C276}"/>
              </a:ext>
            </a:extLst>
          </p:cNvPr>
          <p:cNvSpPr txBox="1"/>
          <p:nvPr/>
        </p:nvSpPr>
        <p:spPr>
          <a:xfrm>
            <a:off x="-1" y="4356243"/>
            <a:ext cx="12191999" cy="2126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N" b="1" i="0" dirty="0">
                <a:effectLst/>
                <a:latin typeface="Times New Roman" panose="02020603050405020304" pitchFamily="18" charset="0"/>
              </a:rPr>
              <a:t>Androecium: </a:t>
            </a:r>
            <a:r>
              <a:rPr lang="en-US" b="0" i="0" dirty="0">
                <a:effectLst/>
                <a:latin typeface="Times New Roman" panose="02020603050405020304" pitchFamily="18" charset="0"/>
              </a:rPr>
              <a:t>Absent but staminode is present.</a:t>
            </a:r>
          </a:p>
          <a:p>
            <a:pPr>
              <a:lnSpc>
                <a:spcPct val="150000"/>
              </a:lnSpc>
            </a:pPr>
            <a:r>
              <a:rPr lang="en-IN" b="1" i="0" dirty="0">
                <a:effectLst/>
                <a:latin typeface="Times New Roman" panose="02020603050405020304" pitchFamily="18" charset="0"/>
              </a:rPr>
              <a:t>Gynoecium</a:t>
            </a:r>
            <a:r>
              <a:rPr lang="en-US" dirty="0">
                <a:latin typeface="Times New Roman" panose="02020603050405020304" pitchFamily="18" charset="0"/>
              </a:rPr>
              <a:t>: </a:t>
            </a:r>
            <a:r>
              <a:rPr lang="en-US" b="0" i="0" dirty="0">
                <a:effectLst/>
                <a:latin typeface="Times New Roman" panose="02020603050405020304" pitchFamily="18" charset="0"/>
              </a:rPr>
              <a:t>Ovary superior, 3 carpels (tricarpellary) and syncarpous. Ovary trilocular with one ovule in each locule on axile placentation. Styles 3, deep red and long, 3 bifid stigma</a:t>
            </a:r>
          </a:p>
          <a:p>
            <a:pPr>
              <a:lnSpc>
                <a:spcPct val="150000"/>
              </a:lnSpc>
            </a:pPr>
            <a:r>
              <a:rPr lang="en-IN" sz="18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Fruit</a:t>
            </a:r>
            <a:r>
              <a:rPr lang="en-US" sz="1800" dirty="0">
                <a:solidFill>
                  <a:srgbClr val="333333"/>
                </a:solidFill>
                <a:latin typeface="Times New Roman" panose="02020603050405020304" pitchFamily="18" charset="0"/>
              </a:rPr>
              <a:t>: 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Fruit is called regma. It is covered by spinous outgrowths. The fruit splits into three one seeded cocci.</a:t>
            </a:r>
            <a:endParaRPr lang="en-US" dirty="0">
              <a:solidFill>
                <a:srgbClr val="333333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IN" sz="18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Seed</a:t>
            </a:r>
            <a:r>
              <a:rPr lang="en-US" sz="18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: </a:t>
            </a:r>
            <a:r>
              <a:rPr lang="en-IN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Endospermous</a:t>
            </a:r>
            <a:r>
              <a:rPr lang="en-IN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96364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B59704-BF7C-47E6-AF70-898C4CC7A0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7" t="32360" r="47753" b="28988"/>
          <a:stretch/>
        </p:blipFill>
        <p:spPr>
          <a:xfrm>
            <a:off x="195209" y="123291"/>
            <a:ext cx="5537771" cy="28048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F0C3EA-4F46-40F8-9E85-C93A544D5C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2" t="34607" r="48090" b="26891"/>
          <a:stretch/>
        </p:blipFill>
        <p:spPr>
          <a:xfrm>
            <a:off x="6096000" y="0"/>
            <a:ext cx="4979542" cy="29281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9B5AC7-ECE4-471F-B061-2CBBAAE8FD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0" t="38052" r="49185" b="26442"/>
          <a:stretch/>
        </p:blipFill>
        <p:spPr>
          <a:xfrm>
            <a:off x="4623370" y="2928136"/>
            <a:ext cx="5465851" cy="38065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9D9FAC-D32D-46F5-A20D-F60CB6085B59}"/>
              </a:ext>
            </a:extLst>
          </p:cNvPr>
          <p:cNvSpPr txBox="1"/>
          <p:nvPr/>
        </p:nvSpPr>
        <p:spPr>
          <a:xfrm>
            <a:off x="-1712" y="3059668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  <a:latin typeface="Times New Roman" panose="02020603050405020304" pitchFamily="18" charset="0"/>
              </a:rPr>
              <a:t>Floral formula and Diagram of female flower: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35730935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473</Words>
  <Application>Microsoft Office PowerPoint</Application>
  <PresentationFormat>Widescreen</PresentationFormat>
  <Paragraphs>40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Gyanranjan Mahalik</dc:creator>
  <cp:lastModifiedBy>Gyanranjan Mahalik</cp:lastModifiedBy>
  <cp:revision>16</cp:revision>
  <dcterms:created xsi:type="dcterms:W3CDTF">2022-02-01T15:56:00Z</dcterms:created>
  <dcterms:modified xsi:type="dcterms:W3CDTF">2023-07-07T09:59:08Z</dcterms:modified>
</cp:coreProperties>
</file>