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0" r:id="rId2"/>
    <p:sldId id="263" r:id="rId3"/>
    <p:sldId id="262"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07-Jul-23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07-Jul-23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07-Jul-23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07-Jul-23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07-Jul-23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07-Jul-23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07-Jul-23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07-Jul-23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p:spPr>
        <p:txBody>
          <a:bodyPr/>
          <a:lstStyle/>
          <a:p>
            <a:pPr algn="l"/>
            <a:endParaRPr lang="en-US" sz="1800" dirty="0" smtClean="0"/>
          </a:p>
          <a:p>
            <a:pPr algn="l"/>
            <a:endParaRPr lang="en-US" sz="1800" dirty="0" smtClean="0"/>
          </a:p>
          <a:p>
            <a:pPr algn="l"/>
            <a:endParaRPr lang="en-US" sz="1800" dirty="0" smtClean="0"/>
          </a:p>
          <a:p>
            <a:pPr algn="l"/>
            <a:r>
              <a:rPr lang="en-US" sz="1800" b="1" dirty="0" smtClean="0">
                <a:solidFill>
                  <a:srgbClr val="FF0000"/>
                </a:solidFill>
              </a:rPr>
              <a:t>2</a:t>
            </a:r>
            <a:r>
              <a:rPr lang="en-US" sz="1800" dirty="0" smtClean="0">
                <a:solidFill>
                  <a:srgbClr val="FF0000"/>
                </a:solidFill>
              </a:rPr>
              <a:t>. </a:t>
            </a:r>
            <a:r>
              <a:rPr lang="en-US" sz="1800" b="1" dirty="0" smtClean="0">
                <a:solidFill>
                  <a:srgbClr val="FF0000"/>
                </a:solidFill>
              </a:rPr>
              <a:t>GENERAL CHARACTERISTICS OF FUNGI:</a:t>
            </a:r>
            <a:endParaRPr lang="en-US" sz="1800" dirty="0" smtClean="0">
              <a:solidFill>
                <a:srgbClr val="FF0000"/>
              </a:solidFill>
            </a:endParaRPr>
          </a:p>
          <a:p>
            <a:pPr algn="l"/>
            <a:endParaRPr lang="en-US" sz="1800" b="1" dirty="0" smtClean="0">
              <a:solidFill>
                <a:srgbClr val="FF0000"/>
              </a:solidFill>
            </a:endParaRPr>
          </a:p>
          <a:p>
            <a:pPr algn="l"/>
            <a:r>
              <a:rPr lang="en-US" sz="1800" b="1" dirty="0" smtClean="0">
                <a:solidFill>
                  <a:srgbClr val="FF0000"/>
                </a:solidFill>
              </a:rPr>
              <a:t>FUNGI</a:t>
            </a:r>
            <a:r>
              <a:rPr lang="en-US" sz="1800" dirty="0" smtClean="0">
                <a:solidFill>
                  <a:srgbClr val="FF0000"/>
                </a:solidFill>
              </a:rPr>
              <a:t>: </a:t>
            </a:r>
            <a:r>
              <a:rPr lang="en-US" sz="1800" dirty="0" smtClean="0"/>
              <a:t>Fungi are eukaryotic, spore bearing, achlorophyllous, heterotrophic organisms that generally reproduce sexually and asexually and whose filamentous, branched somatic structures are typically surrounded by cell walls containing chitin or cellulose or both with many organic molecules and exhibiting absorptive nutrition.</a:t>
            </a:r>
          </a:p>
          <a:p>
            <a:pPr algn="l"/>
            <a:r>
              <a:rPr lang="en-US" sz="1800" b="1" dirty="0" smtClean="0">
                <a:solidFill>
                  <a:srgbClr val="FF0000"/>
                </a:solidFill>
              </a:rPr>
              <a:t>Somatic structures: </a:t>
            </a:r>
          </a:p>
          <a:p>
            <a:pPr algn="l"/>
            <a:endParaRPr lang="en-US" sz="1800" b="1" dirty="0" smtClean="0">
              <a:solidFill>
                <a:srgbClr val="FF0000"/>
              </a:solidFill>
            </a:endParaRPr>
          </a:p>
          <a:p>
            <a:pPr algn="l"/>
            <a:r>
              <a:rPr lang="en-US" sz="1800" b="1" dirty="0" err="1" smtClean="0">
                <a:solidFill>
                  <a:srgbClr val="FF0000"/>
                </a:solidFill>
              </a:rPr>
              <a:t>Thallus</a:t>
            </a:r>
            <a:r>
              <a:rPr lang="en-US" sz="1800" b="1" dirty="0" smtClean="0">
                <a:solidFill>
                  <a:srgbClr val="FF0000"/>
                </a:solidFill>
              </a:rPr>
              <a:t>/ Soma :</a:t>
            </a:r>
            <a:r>
              <a:rPr lang="en-US" sz="1800" dirty="0" smtClean="0"/>
              <a:t>Commonly called as vegetative body or fungal body. A </a:t>
            </a:r>
            <a:r>
              <a:rPr lang="en-US" sz="1800" dirty="0" err="1" smtClean="0"/>
              <a:t>thallus</a:t>
            </a:r>
            <a:r>
              <a:rPr lang="en-US" sz="1800" dirty="0" smtClean="0"/>
              <a:t>( pl. </a:t>
            </a:r>
            <a:r>
              <a:rPr lang="en-US" sz="1800" dirty="0" err="1" smtClean="0"/>
              <a:t>thalli</a:t>
            </a:r>
            <a:r>
              <a:rPr lang="en-US" sz="1800" dirty="0" smtClean="0"/>
              <a:t>) is a simple, entire body of the fungus devoid of chlorophyll with no differentiation into stem, roots and leaves lacking vascular system</a:t>
            </a:r>
            <a:r>
              <a:rPr lang="en-US" sz="1800" dirty="0" smtClean="0"/>
              <a:t>.</a:t>
            </a:r>
          </a:p>
          <a:p>
            <a:pPr algn="l"/>
            <a:endParaRPr lang="en-US" sz="1800" dirty="0" smtClean="0"/>
          </a:p>
          <a:p>
            <a:pPr algn="l"/>
            <a:r>
              <a:rPr lang="en-US" sz="1800" b="1" dirty="0" err="1" smtClean="0">
                <a:solidFill>
                  <a:srgbClr val="FF0000"/>
                </a:solidFill>
              </a:rPr>
              <a:t>Hypha</a:t>
            </a:r>
            <a:r>
              <a:rPr lang="en-US" sz="1800" b="1" dirty="0" smtClean="0">
                <a:solidFill>
                  <a:srgbClr val="FF0000"/>
                </a:solidFill>
              </a:rPr>
              <a:t> (</a:t>
            </a:r>
            <a:r>
              <a:rPr lang="en-US" sz="1800" b="1" dirty="0" err="1" smtClean="0">
                <a:solidFill>
                  <a:srgbClr val="FF0000"/>
                </a:solidFill>
              </a:rPr>
              <a:t>hypha</a:t>
            </a:r>
            <a:r>
              <a:rPr lang="en-US" sz="1800" b="1" dirty="0" smtClean="0">
                <a:solidFill>
                  <a:srgbClr val="FF0000"/>
                </a:solidFill>
              </a:rPr>
              <a:t>=web) ( pl. </a:t>
            </a:r>
            <a:r>
              <a:rPr lang="en-US" sz="1800" b="1" dirty="0" err="1" smtClean="0">
                <a:solidFill>
                  <a:srgbClr val="FF0000"/>
                </a:solidFill>
              </a:rPr>
              <a:t>hyphae</a:t>
            </a:r>
            <a:r>
              <a:rPr lang="en-US" sz="1800" b="1" dirty="0" smtClean="0">
                <a:solidFill>
                  <a:srgbClr val="FF0000"/>
                </a:solidFill>
              </a:rPr>
              <a:t>) </a:t>
            </a:r>
            <a:r>
              <a:rPr lang="en-US" sz="1800" dirty="0" smtClean="0">
                <a:solidFill>
                  <a:srgbClr val="FF0000"/>
                </a:solidFill>
              </a:rPr>
              <a:t>:</a:t>
            </a:r>
            <a:r>
              <a:rPr lang="en-US" sz="1800" dirty="0" smtClean="0"/>
              <a:t> </a:t>
            </a:r>
            <a:r>
              <a:rPr lang="en-US" sz="1800" dirty="0" err="1" smtClean="0"/>
              <a:t>Hypha</a:t>
            </a:r>
            <a:r>
              <a:rPr lang="en-US" sz="1800" dirty="0" smtClean="0"/>
              <a:t> is a thin, transparent, tubular filament filled with </a:t>
            </a:r>
            <a:r>
              <a:rPr lang="en-US" sz="1800" dirty="0" err="1" smtClean="0"/>
              <a:t>protoplasm.It</a:t>
            </a:r>
            <a:r>
              <a:rPr lang="en-US" sz="1800" dirty="0" smtClean="0"/>
              <a:t> is the unit of a filamentous </a:t>
            </a:r>
            <a:r>
              <a:rPr lang="en-US" sz="1800" dirty="0" err="1" smtClean="0"/>
              <a:t>thallus</a:t>
            </a:r>
            <a:r>
              <a:rPr lang="en-US" sz="1800" dirty="0" smtClean="0"/>
              <a:t> and grows by apical elongation</a:t>
            </a:r>
            <a:r>
              <a:rPr lang="en-US" sz="1800" dirty="0" smtClean="0">
                <a:solidFill>
                  <a:srgbClr val="FF0000"/>
                </a:solidFill>
              </a:rPr>
              <a:t>.</a:t>
            </a:r>
            <a:endParaRPr lang="en-US" sz="1800" smtClean="0">
              <a:solidFill>
                <a:srgbClr val="FF0000"/>
              </a:solidFill>
            </a:endParaRPr>
          </a:p>
          <a:p>
            <a:pPr algn="l"/>
            <a:endParaRPr lang="en-US" sz="1800" dirty="0" smtClean="0">
              <a:solidFill>
                <a:srgbClr val="FF0000"/>
              </a:solidFill>
            </a:endParaRPr>
          </a:p>
          <a:p>
            <a:pPr algn="l"/>
            <a:r>
              <a:rPr lang="en-US" sz="1800" b="1" dirty="0" smtClean="0">
                <a:solidFill>
                  <a:srgbClr val="FF0000"/>
                </a:solidFill>
              </a:rPr>
              <a:t>Mycelium( pl. mycelia): </a:t>
            </a:r>
            <a:r>
              <a:rPr lang="en-US" sz="1800" dirty="0" smtClean="0"/>
              <a:t>A net work of </a:t>
            </a:r>
            <a:r>
              <a:rPr lang="en-US" sz="1800" dirty="0" err="1" smtClean="0"/>
              <a:t>hyphae</a:t>
            </a:r>
            <a:r>
              <a:rPr lang="en-US" sz="1800" dirty="0" smtClean="0"/>
              <a:t> ( aggregation of </a:t>
            </a:r>
            <a:r>
              <a:rPr lang="en-US" sz="1800" dirty="0" err="1" smtClean="0"/>
              <a:t>hyphae</a:t>
            </a:r>
            <a:r>
              <a:rPr lang="en-US" sz="1800" dirty="0" smtClean="0"/>
              <a:t>) constituting the filamentous </a:t>
            </a:r>
            <a:r>
              <a:rPr lang="en-US" sz="1800" dirty="0" err="1" smtClean="0"/>
              <a:t>thallus</a:t>
            </a:r>
            <a:r>
              <a:rPr lang="en-US" sz="1800" dirty="0" smtClean="0"/>
              <a:t> of a </a:t>
            </a:r>
            <a:r>
              <a:rPr lang="en-US" sz="1800" dirty="0" err="1" smtClean="0"/>
              <a:t>fungus.It</a:t>
            </a:r>
            <a:r>
              <a:rPr lang="en-US" sz="1800" dirty="0" smtClean="0"/>
              <a:t> may be </a:t>
            </a:r>
            <a:r>
              <a:rPr lang="en-US" sz="1800" dirty="0" err="1" smtClean="0"/>
              <a:t>colourless</a:t>
            </a:r>
            <a:r>
              <a:rPr lang="en-US" sz="1800" dirty="0" smtClean="0"/>
              <a:t> i.e., hyaline or </a:t>
            </a:r>
            <a:r>
              <a:rPr lang="en-US" sz="1800" dirty="0" err="1" smtClean="0"/>
              <a:t>coloured</a:t>
            </a:r>
            <a:r>
              <a:rPr lang="en-US" sz="1800" dirty="0" smtClean="0"/>
              <a:t> due to presence of pigments in cell </a:t>
            </a:r>
            <a:r>
              <a:rPr lang="en-US" sz="1800" dirty="0" err="1" smtClean="0"/>
              <a:t>wall.The</a:t>
            </a:r>
            <a:r>
              <a:rPr lang="en-US" sz="1800" dirty="0" smtClean="0"/>
              <a:t> mycelium may be </a:t>
            </a:r>
            <a:r>
              <a:rPr lang="en-US" sz="1800" dirty="0" err="1" smtClean="0"/>
              <a:t>ectophytic</a:t>
            </a:r>
            <a:r>
              <a:rPr lang="en-US" sz="1800" dirty="0" smtClean="0"/>
              <a:t> or </a:t>
            </a:r>
            <a:r>
              <a:rPr lang="en-US" sz="1800" dirty="0" err="1" smtClean="0"/>
              <a:t>endophytic</a:t>
            </a:r>
            <a:r>
              <a:rPr lang="en-US" sz="1800" dirty="0" smtClean="0"/>
              <a:t>.</a:t>
            </a:r>
          </a:p>
          <a:p>
            <a:pPr algn="l"/>
            <a:endParaRPr lang="en-US" sz="1800" dirty="0" smtClean="0"/>
          </a:p>
          <a:p>
            <a:pPr algn="l"/>
            <a:endParaRPr lang="en-US" sz="1800" dirty="0" smtClean="0">
              <a:solidFill>
                <a:srgbClr val="FF0000"/>
              </a:solidFill>
            </a:endParaRPr>
          </a:p>
          <a:p>
            <a:pPr algn="l"/>
            <a:endParaRPr lang="en-US" sz="1800" dirty="0" smtClean="0"/>
          </a:p>
          <a:p>
            <a:pPr algn="l"/>
            <a:endParaRPr lang="en-US" sz="1800" dirty="0" smtClean="0"/>
          </a:p>
          <a:p>
            <a:endParaRPr lang="en-US" dirty="0"/>
          </a:p>
        </p:txBody>
      </p:sp>
      <p:sp>
        <p:nvSpPr>
          <p:cNvPr id="6" name="TextBox 5"/>
          <p:cNvSpPr txBox="1"/>
          <p:nvPr/>
        </p:nvSpPr>
        <p:spPr>
          <a:xfrm>
            <a:off x="3048000" y="5486400"/>
            <a:ext cx="1524000" cy="369332"/>
          </a:xfrm>
          <a:prstGeom prst="rect">
            <a:avLst/>
          </a:prstGeom>
          <a:noFill/>
        </p:spPr>
        <p:txBody>
          <a:bodyPr wrap="square" rtlCol="0">
            <a:spAutoFit/>
          </a:bodyPr>
          <a:lstStyle/>
          <a:p>
            <a:r>
              <a:rPr lang="en-US" dirty="0" smtClean="0"/>
              <a:t>Mycelium</a:t>
            </a:r>
            <a:endParaRPr lang="en-US" dirty="0"/>
          </a:p>
        </p:txBody>
      </p:sp>
      <p:sp>
        <p:nvSpPr>
          <p:cNvPr id="7" name="Rectangle 6"/>
          <p:cNvSpPr/>
          <p:nvPr/>
        </p:nvSpPr>
        <p:spPr>
          <a:xfrm>
            <a:off x="2286000" y="304800"/>
            <a:ext cx="2860463" cy="584775"/>
          </a:xfrm>
          <a:prstGeom prst="rect">
            <a:avLst/>
          </a:prstGeom>
        </p:spPr>
        <p:txBody>
          <a:bodyPr wrap="none">
            <a:spAutoFit/>
          </a:bodyPr>
          <a:lstStyle/>
          <a:p>
            <a:r>
              <a:rPr lang="en-US" sz="3200" b="1" dirty="0" smtClean="0"/>
              <a:t> Lecture 16&amp;17</a:t>
            </a:r>
            <a:endParaRPr lang="en-US" sz="3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p:spPr>
        <p:txBody>
          <a:bodyPr/>
          <a:lstStyle/>
          <a:p>
            <a:pPr algn="l"/>
            <a:endParaRPr lang="en-US" sz="1800" dirty="0" smtClean="0"/>
          </a:p>
          <a:p>
            <a:pPr algn="l"/>
            <a:endParaRPr lang="en-US" sz="1800" dirty="0" smtClean="0"/>
          </a:p>
        </p:txBody>
      </p:sp>
      <p:pic>
        <p:nvPicPr>
          <p:cNvPr id="2050" name="Picture 2" descr="C:\Users\user\Desktop\images.png"/>
          <p:cNvPicPr>
            <a:picLocks noChangeAspect="1" noChangeArrowheads="1"/>
          </p:cNvPicPr>
          <p:nvPr/>
        </p:nvPicPr>
        <p:blipFill>
          <a:blip r:embed="rId2" cstate="print"/>
          <a:srcRect/>
          <a:stretch>
            <a:fillRect/>
          </a:stretch>
        </p:blipFill>
        <p:spPr bwMode="auto">
          <a:xfrm>
            <a:off x="4419600" y="762000"/>
            <a:ext cx="4114800" cy="3657600"/>
          </a:xfrm>
          <a:prstGeom prst="rect">
            <a:avLst/>
          </a:prstGeom>
          <a:noFill/>
        </p:spPr>
      </p:pic>
      <p:sp>
        <p:nvSpPr>
          <p:cNvPr id="8" name="TextBox 7"/>
          <p:cNvSpPr txBox="1"/>
          <p:nvPr/>
        </p:nvSpPr>
        <p:spPr>
          <a:xfrm>
            <a:off x="4343400" y="4495800"/>
            <a:ext cx="5715000" cy="461665"/>
          </a:xfrm>
          <a:prstGeom prst="rect">
            <a:avLst/>
          </a:prstGeom>
          <a:noFill/>
        </p:spPr>
        <p:txBody>
          <a:bodyPr wrap="square" rtlCol="0">
            <a:spAutoFit/>
          </a:bodyPr>
          <a:lstStyle/>
          <a:p>
            <a:r>
              <a:rPr lang="en-US" sz="2400" b="1" dirty="0" smtClean="0"/>
              <a:t>Different fungal spores</a:t>
            </a:r>
            <a:endParaRPr lang="en-US" sz="2400" b="1" dirty="0"/>
          </a:p>
        </p:txBody>
      </p:sp>
      <p:pic>
        <p:nvPicPr>
          <p:cNvPr id="5" name="Picture 4"/>
          <p:cNvPicPr/>
          <p:nvPr/>
        </p:nvPicPr>
        <p:blipFill>
          <a:blip r:embed="rId3" cstate="print"/>
          <a:srcRect/>
          <a:stretch>
            <a:fillRect/>
          </a:stretch>
        </p:blipFill>
        <p:spPr bwMode="auto">
          <a:xfrm>
            <a:off x="0" y="685800"/>
            <a:ext cx="3581400" cy="3810000"/>
          </a:xfrm>
          <a:prstGeom prst="rect">
            <a:avLst/>
          </a:prstGeom>
          <a:noFill/>
          <a:ln w="9525">
            <a:noFill/>
            <a:miter lim="800000"/>
            <a:headEnd/>
            <a:tailEnd/>
          </a:ln>
        </p:spPr>
      </p:pic>
      <p:sp>
        <p:nvSpPr>
          <p:cNvPr id="6" name="TextBox 5"/>
          <p:cNvSpPr txBox="1"/>
          <p:nvPr/>
        </p:nvSpPr>
        <p:spPr>
          <a:xfrm>
            <a:off x="228600" y="4572000"/>
            <a:ext cx="5715000" cy="461665"/>
          </a:xfrm>
          <a:prstGeom prst="rect">
            <a:avLst/>
          </a:prstGeom>
          <a:noFill/>
        </p:spPr>
        <p:txBody>
          <a:bodyPr wrap="square" rtlCol="0">
            <a:spAutoFit/>
          </a:bodyPr>
          <a:lstStyle/>
          <a:p>
            <a:r>
              <a:rPr lang="en-US" sz="2400" b="1" dirty="0" smtClean="0"/>
              <a:t>Fungal mycelium</a:t>
            </a:r>
            <a:endParaRPr lang="en-US" sz="2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610600" cy="6324600"/>
          </a:xfrm>
        </p:spPr>
        <p:txBody>
          <a:bodyPr>
            <a:normAutofit/>
          </a:bodyPr>
          <a:lstStyle/>
          <a:p>
            <a:pPr algn="l"/>
            <a:r>
              <a:rPr lang="en-US" sz="1800" b="1" dirty="0" err="1" smtClean="0">
                <a:solidFill>
                  <a:srgbClr val="FF0000"/>
                </a:solidFill>
              </a:rPr>
              <a:t>Septation</a:t>
            </a:r>
            <a:r>
              <a:rPr lang="en-US" sz="1800" b="1" dirty="0" smtClean="0">
                <a:solidFill>
                  <a:srgbClr val="FF0000"/>
                </a:solidFill>
              </a:rPr>
              <a:t> in Fungi</a:t>
            </a:r>
            <a:r>
              <a:rPr lang="en-US" sz="1800" b="1" dirty="0" smtClean="0"/>
              <a:t> </a:t>
            </a:r>
            <a:r>
              <a:rPr lang="en-US" sz="1800" dirty="0" smtClean="0"/>
              <a:t>:(septum=hedge/partition) ( </a:t>
            </a:r>
            <a:r>
              <a:rPr lang="en-US" sz="1800" dirty="0" err="1" smtClean="0"/>
              <a:t>pl.septa</a:t>
            </a:r>
            <a:r>
              <a:rPr lang="en-US" sz="1800" dirty="0" smtClean="0"/>
              <a:t>)</a:t>
            </a:r>
          </a:p>
          <a:p>
            <a:pPr algn="l"/>
            <a:r>
              <a:rPr lang="en-US" sz="1800" dirty="0" smtClean="0"/>
              <a:t>Some fungal </a:t>
            </a:r>
            <a:r>
              <a:rPr lang="en-US" sz="1800" dirty="0" err="1" smtClean="0"/>
              <a:t>hyphae</a:t>
            </a:r>
            <a:r>
              <a:rPr lang="en-US" sz="1800" dirty="0" smtClean="0"/>
              <a:t> are provided with partitions or cross walls which divide the fungus into a number of compartments /cells. These cross walls are called se</a:t>
            </a:r>
            <a:r>
              <a:rPr lang="en-US" sz="1800" dirty="0" smtClean="0">
                <a:solidFill>
                  <a:srgbClr val="FF0000"/>
                </a:solidFill>
              </a:rPr>
              <a:t>pta.</a:t>
            </a:r>
          </a:p>
          <a:p>
            <a:pPr algn="l"/>
            <a:r>
              <a:rPr lang="en-US" sz="1800" b="1" dirty="0" err="1" smtClean="0">
                <a:solidFill>
                  <a:srgbClr val="FF0000"/>
                </a:solidFill>
              </a:rPr>
              <a:t>Aseptate</a:t>
            </a:r>
            <a:r>
              <a:rPr lang="en-US" sz="1800" b="1" dirty="0" smtClean="0">
                <a:solidFill>
                  <a:srgbClr val="FF0000"/>
                </a:solidFill>
              </a:rPr>
              <a:t> </a:t>
            </a:r>
            <a:r>
              <a:rPr lang="en-US" sz="1800" b="1" dirty="0" err="1" smtClean="0">
                <a:solidFill>
                  <a:srgbClr val="FF0000"/>
                </a:solidFill>
              </a:rPr>
              <a:t>hypha</a:t>
            </a:r>
            <a:r>
              <a:rPr lang="en-US" sz="1800" b="1" dirty="0" smtClean="0">
                <a:solidFill>
                  <a:srgbClr val="FF0000"/>
                </a:solidFill>
              </a:rPr>
              <a:t>/</a:t>
            </a:r>
            <a:r>
              <a:rPr lang="en-US" sz="1800" b="1" dirty="0" err="1" smtClean="0">
                <a:solidFill>
                  <a:srgbClr val="FF0000"/>
                </a:solidFill>
              </a:rPr>
              <a:t>coenocytic</a:t>
            </a:r>
            <a:r>
              <a:rPr lang="en-US" sz="1800" b="1" dirty="0" smtClean="0">
                <a:solidFill>
                  <a:srgbClr val="FF0000"/>
                </a:solidFill>
              </a:rPr>
              <a:t> </a:t>
            </a:r>
            <a:r>
              <a:rPr lang="en-US" sz="1800" b="1" dirty="0" err="1" smtClean="0">
                <a:solidFill>
                  <a:srgbClr val="FF0000"/>
                </a:solidFill>
              </a:rPr>
              <a:t>hypha</a:t>
            </a:r>
            <a:r>
              <a:rPr lang="en-US" sz="1800" b="1" dirty="0" smtClean="0">
                <a:solidFill>
                  <a:srgbClr val="FF0000"/>
                </a:solidFill>
              </a:rPr>
              <a:t>: </a:t>
            </a:r>
            <a:r>
              <a:rPr lang="en-US" sz="1800" dirty="0" smtClean="0"/>
              <a:t>( </a:t>
            </a:r>
            <a:r>
              <a:rPr lang="en-US" sz="1800" dirty="0" err="1" smtClean="0"/>
              <a:t>Koinos</a:t>
            </a:r>
            <a:r>
              <a:rPr lang="en-US" sz="1800" dirty="0" smtClean="0"/>
              <a:t>=</a:t>
            </a:r>
            <a:r>
              <a:rPr lang="en-US" sz="1800" dirty="0" err="1" smtClean="0"/>
              <a:t>common,kytos</a:t>
            </a:r>
            <a:r>
              <a:rPr lang="en-US" sz="1800" dirty="0" smtClean="0"/>
              <a:t>=hollow vessel): A </a:t>
            </a:r>
            <a:r>
              <a:rPr lang="en-US" sz="1800" dirty="0" err="1" smtClean="0"/>
              <a:t>hypha</a:t>
            </a:r>
            <a:r>
              <a:rPr lang="en-US" sz="1800" dirty="0" smtClean="0"/>
              <a:t> with out septa is called </a:t>
            </a:r>
            <a:r>
              <a:rPr lang="en-US" sz="1800" dirty="0" err="1" smtClean="0"/>
              <a:t>aseptate</a:t>
            </a:r>
            <a:r>
              <a:rPr lang="en-US" sz="1800" dirty="0" smtClean="0"/>
              <a:t> /non-septate/ </a:t>
            </a:r>
            <a:r>
              <a:rPr lang="en-US" sz="1800" dirty="0" err="1" smtClean="0"/>
              <a:t>coenocytic</a:t>
            </a:r>
            <a:r>
              <a:rPr lang="en-US" sz="1800" dirty="0" smtClean="0"/>
              <a:t> </a:t>
            </a:r>
            <a:r>
              <a:rPr lang="en-US" sz="1800" dirty="0" err="1" smtClean="0"/>
              <a:t>hypha</a:t>
            </a:r>
            <a:r>
              <a:rPr lang="en-US" sz="1800" dirty="0" smtClean="0"/>
              <a:t> wherein the nuclei are embedded in </a:t>
            </a:r>
            <a:r>
              <a:rPr lang="en-US" sz="1800" dirty="0" err="1" smtClean="0"/>
              <a:t>cytoplasm.Eg</a:t>
            </a:r>
            <a:r>
              <a:rPr lang="en-US" sz="1800" dirty="0" smtClean="0"/>
              <a:t>. lower fungi like </a:t>
            </a:r>
            <a:r>
              <a:rPr lang="en-US" sz="1800" dirty="0" err="1" smtClean="0"/>
              <a:t>Oomycetes</a:t>
            </a:r>
            <a:r>
              <a:rPr lang="en-US" sz="1800" dirty="0" smtClean="0"/>
              <a:t> and </a:t>
            </a:r>
            <a:r>
              <a:rPr lang="en-US" sz="1800" dirty="0" err="1" smtClean="0"/>
              <a:t>Zygomycetes</a:t>
            </a:r>
            <a:r>
              <a:rPr lang="en-US" sz="1800" dirty="0" smtClean="0"/>
              <a:t>.</a:t>
            </a:r>
          </a:p>
          <a:p>
            <a:pPr algn="l"/>
            <a:r>
              <a:rPr lang="en-US" sz="1800" b="1" dirty="0" smtClean="0">
                <a:solidFill>
                  <a:srgbClr val="FF0000"/>
                </a:solidFill>
              </a:rPr>
              <a:t>Septate </a:t>
            </a:r>
            <a:r>
              <a:rPr lang="en-US" sz="1800" b="1" dirty="0" err="1" smtClean="0">
                <a:solidFill>
                  <a:srgbClr val="FF0000"/>
                </a:solidFill>
              </a:rPr>
              <a:t>hypha</a:t>
            </a:r>
            <a:r>
              <a:rPr lang="en-US" sz="1800" dirty="0" smtClean="0">
                <a:solidFill>
                  <a:srgbClr val="FF0000"/>
                </a:solidFill>
              </a:rPr>
              <a:t>:</a:t>
            </a:r>
            <a:r>
              <a:rPr lang="en-US" sz="1800" dirty="0" smtClean="0"/>
              <a:t> A </a:t>
            </a:r>
            <a:r>
              <a:rPr lang="en-US" sz="1800" dirty="0" err="1" smtClean="0"/>
              <a:t>hypha</a:t>
            </a:r>
            <a:r>
              <a:rPr lang="en-US" sz="1800" dirty="0" smtClean="0"/>
              <a:t> with septa or cross walls is called septate </a:t>
            </a:r>
            <a:r>
              <a:rPr lang="en-US" sz="1800" dirty="0" err="1" smtClean="0"/>
              <a:t>hypha</a:t>
            </a:r>
            <a:r>
              <a:rPr lang="en-US" sz="1800" dirty="0" smtClean="0"/>
              <a:t>.</a:t>
            </a:r>
          </a:p>
          <a:p>
            <a:pPr algn="l"/>
            <a:r>
              <a:rPr lang="en-US" sz="1800" dirty="0" err="1" smtClean="0"/>
              <a:t>Eg.common</a:t>
            </a:r>
            <a:r>
              <a:rPr lang="en-US" sz="1800" dirty="0" smtClean="0"/>
              <a:t> in higher fungi like </a:t>
            </a:r>
            <a:r>
              <a:rPr lang="en-US" sz="1800" dirty="0" err="1" smtClean="0"/>
              <a:t>Ascomycotina</a:t>
            </a:r>
            <a:r>
              <a:rPr lang="en-US" sz="1800" dirty="0" smtClean="0"/>
              <a:t>, </a:t>
            </a:r>
            <a:r>
              <a:rPr lang="en-US" sz="1800" dirty="0" err="1" smtClean="0"/>
              <a:t>Basidiomycotina</a:t>
            </a:r>
            <a:r>
              <a:rPr lang="en-US" sz="1800" dirty="0" smtClean="0"/>
              <a:t> and </a:t>
            </a:r>
            <a:r>
              <a:rPr lang="en-US" sz="1800" dirty="0" err="1" smtClean="0"/>
              <a:t>Deuteromycotina</a:t>
            </a:r>
            <a:endParaRPr lang="en-US" sz="1800" dirty="0" smtClean="0"/>
          </a:p>
          <a:p>
            <a:pPr algn="l"/>
            <a:endParaRPr lang="en-US" sz="1800" b="1" dirty="0" smtClean="0"/>
          </a:p>
          <a:p>
            <a:pPr algn="l"/>
            <a:endParaRPr lang="en-US" sz="1800" dirty="0" smtClean="0"/>
          </a:p>
          <a:p>
            <a:endParaRPr lang="en-US" dirty="0"/>
          </a:p>
        </p:txBody>
      </p:sp>
      <p:pic>
        <p:nvPicPr>
          <p:cNvPr id="1028" name="Picture 4" descr="C:\Users\user\Desktop\download.jpg"/>
          <p:cNvPicPr>
            <a:picLocks noChangeAspect="1" noChangeArrowheads="1"/>
          </p:cNvPicPr>
          <p:nvPr/>
        </p:nvPicPr>
        <p:blipFill>
          <a:blip r:embed="rId2" cstate="print"/>
          <a:srcRect/>
          <a:stretch>
            <a:fillRect/>
          </a:stretch>
        </p:blipFill>
        <p:spPr bwMode="auto">
          <a:xfrm>
            <a:off x="1600200" y="2895600"/>
            <a:ext cx="4800600" cy="35814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167</TotalTime>
  <Words>291</Words>
  <Application>Microsoft Office PowerPoint</Application>
  <PresentationFormat>On-screen Show (4:3)</PresentationFormat>
  <Paragraphs>26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Flow</vt:lpstr>
      <vt:lpstr>Slide 1</vt:lpstr>
      <vt:lpstr>Slide 2</vt:lpstr>
      <vt:lpstr>Slide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venki</dc:creator>
  <cp:lastModifiedBy>user</cp:lastModifiedBy>
  <cp:revision>26</cp:revision>
  <dcterms:created xsi:type="dcterms:W3CDTF">2006-08-16T00:00:00Z</dcterms:created>
  <dcterms:modified xsi:type="dcterms:W3CDTF">2023-07-07T02:15:38Z</dcterms:modified>
</cp:coreProperties>
</file>