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76C1-9E5F-4DB6-ABA7-BD09F9BEAABC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E6E4-BEA7-465D-B09C-ADACB78C4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INDIAN SCIENTISTS</a:t>
            </a:r>
          </a:p>
          <a:p>
            <a:pPr marL="342900" indent="-342900" algn="l"/>
            <a:r>
              <a:rPr lang="en-US" sz="1800" b="1" dirty="0" smtClean="0"/>
              <a:t>B.B </a:t>
            </a:r>
            <a:r>
              <a:rPr lang="en-US" sz="1800" b="1" dirty="0" smtClean="0"/>
              <a:t>MUNDKUR</a:t>
            </a:r>
            <a:r>
              <a:rPr lang="en-US" sz="1800" b="1" dirty="0" smtClean="0"/>
              <a:t>:</a:t>
            </a:r>
          </a:p>
          <a:p>
            <a:pPr marL="342900" indent="-342900" algn="l"/>
            <a:endParaRPr lang="en-US" sz="1800" b="1" dirty="0" smtClean="0"/>
          </a:p>
          <a:p>
            <a:pPr marL="400050" indent="-400050" algn="l">
              <a:buAutoNum type="romanLcParenR"/>
            </a:pPr>
            <a:r>
              <a:rPr lang="en-US" sz="1800" dirty="0" smtClean="0"/>
              <a:t>Extensively worked on 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Indian 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smut 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fungi</a:t>
            </a:r>
          </a:p>
          <a:p>
            <a:pPr marL="400050" indent="-400050" algn="l">
              <a:buFont typeface="Arial" pitchFamily="34" charset="0"/>
              <a:buAutoNum type="romanLcParenR"/>
            </a:pP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Book: 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Fungi and plant 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disease</a:t>
            </a:r>
          </a:p>
          <a:p>
            <a:pPr marL="400050" indent="-400050" algn="l">
              <a:buFont typeface="Arial" pitchFamily="34" charset="0"/>
              <a:buAutoNum type="romanLcParenR"/>
            </a:pP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Established 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Indian </a:t>
            </a:r>
            <a:r>
              <a:rPr lang="en-US" sz="1800" b="1" dirty="0" err="1" smtClean="0">
                <a:solidFill>
                  <a:srgbClr val="FFFF00"/>
                </a:solidFill>
                <a:latin typeface="Constantia" pitchFamily="18" charset="0"/>
              </a:rPr>
              <a:t>Phytopathological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society </a:t>
            </a: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(IPS) – 1948</a:t>
            </a:r>
          </a:p>
          <a:p>
            <a:pPr marL="400050" indent="-400050" algn="l">
              <a:buFont typeface="Arial" pitchFamily="34" charset="0"/>
              <a:buAutoNum type="romanLcParenR"/>
            </a:pP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worked </a:t>
            </a: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on the control of cotton wilt </a:t>
            </a:r>
            <a:r>
              <a:rPr lang="en-US" sz="1800" b="1" dirty="0" smtClean="0">
                <a:solidFill>
                  <a:schemeClr val="tx1"/>
                </a:solidFill>
                <a:latin typeface="Constantia" pitchFamily="18" charset="0"/>
              </a:rPr>
              <a:t>diseases</a:t>
            </a:r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r>
              <a:rPr lang="en-US" sz="1800" b="1" dirty="0" smtClean="0"/>
              <a:t> J.F.DASTUR:</a:t>
            </a:r>
          </a:p>
          <a:p>
            <a:pPr marL="400050" indent="-400050" algn="l"/>
            <a:endParaRPr lang="en-US" sz="1800" b="1" dirty="0" smtClean="0"/>
          </a:p>
          <a:p>
            <a:pPr marL="400050" indent="-400050" algn="l">
              <a:buAutoNum type="romanLcParenR"/>
            </a:pPr>
            <a:r>
              <a:rPr lang="en-US" sz="1800" dirty="0" smtClean="0">
                <a:solidFill>
                  <a:srgbClr val="FFFF00"/>
                </a:solidFill>
                <a:latin typeface="Constantia" pitchFamily="18" charset="0"/>
              </a:rPr>
              <a:t>First </a:t>
            </a:r>
            <a:r>
              <a:rPr lang="en-US" sz="1800" dirty="0" smtClean="0">
                <a:solidFill>
                  <a:srgbClr val="FFFF00"/>
                </a:solidFill>
                <a:latin typeface="Constantia" pitchFamily="18" charset="0"/>
              </a:rPr>
              <a:t>Indian plant pathologist</a:t>
            </a:r>
            <a:r>
              <a:rPr lang="en-US" sz="1800" dirty="0" smtClean="0">
                <a:latin typeface="Constantia" pitchFamily="18" charset="0"/>
              </a:rPr>
              <a:t> who  </a:t>
            </a:r>
            <a:r>
              <a:rPr lang="en-US" sz="1800" dirty="0" smtClean="0">
                <a:latin typeface="Constantia" pitchFamily="18" charset="0"/>
              </a:rPr>
              <a:t>studied in detail  </a:t>
            </a:r>
            <a:r>
              <a:rPr lang="en-US" sz="1800" dirty="0" smtClean="0">
                <a:latin typeface="Constantia" pitchFamily="18" charset="0"/>
              </a:rPr>
              <a:t>on </a:t>
            </a:r>
            <a:r>
              <a:rPr lang="en-US" sz="1800" dirty="0" smtClean="0">
                <a:latin typeface="Constantia" pitchFamily="18" charset="0"/>
              </a:rPr>
              <a:t>fungi</a:t>
            </a:r>
          </a:p>
          <a:p>
            <a:pPr marL="400050" indent="-400050" algn="l"/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en-US" sz="1800" dirty="0" smtClean="0">
                <a:latin typeface="Constantia" pitchFamily="18" charset="0"/>
              </a:rPr>
              <a:t>      and </a:t>
            </a:r>
            <a:r>
              <a:rPr lang="en-US" sz="1800" dirty="0" smtClean="0">
                <a:latin typeface="Constantia" pitchFamily="18" charset="0"/>
              </a:rPr>
              <a:t>plant </a:t>
            </a:r>
            <a:r>
              <a:rPr lang="en-US" sz="1800" dirty="0" smtClean="0">
                <a:latin typeface="Constantia" pitchFamily="18" charset="0"/>
              </a:rPr>
              <a:t>diseases</a:t>
            </a:r>
          </a:p>
          <a:p>
            <a:pPr marL="400050" indent="-400050" algn="l"/>
            <a:r>
              <a:rPr lang="en-US" sz="1800" dirty="0" smtClean="0">
                <a:latin typeface="Constantia" pitchFamily="18" charset="0"/>
              </a:rPr>
              <a:t>ii) </a:t>
            </a:r>
            <a:r>
              <a:rPr lang="en-US" sz="1800" dirty="0" smtClean="0"/>
              <a:t>He is the first president of </a:t>
            </a:r>
            <a:r>
              <a:rPr lang="en-US" sz="1800" dirty="0" smtClean="0"/>
              <a:t>IPS</a:t>
            </a:r>
          </a:p>
          <a:p>
            <a:pPr marL="400050" indent="-400050" algn="l"/>
            <a:r>
              <a:rPr lang="en-US" sz="1800" dirty="0" smtClean="0"/>
              <a:t>iii) Established </a:t>
            </a:r>
            <a:r>
              <a:rPr lang="en-US" sz="1800" b="1" i="1" dirty="0" err="1" smtClean="0">
                <a:solidFill>
                  <a:srgbClr val="FFFF00"/>
                </a:solidFill>
              </a:rPr>
              <a:t>Phytophthora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sz="1800" b="1" i="1" dirty="0" err="1" smtClean="0">
                <a:solidFill>
                  <a:srgbClr val="FFFF00"/>
                </a:solidFill>
              </a:rPr>
              <a:t>parasitica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from Castor </a:t>
            </a:r>
            <a:r>
              <a:rPr lang="en-US" sz="1800" dirty="0" smtClean="0"/>
              <a:t>seedling blight</a:t>
            </a:r>
          </a:p>
          <a:p>
            <a:pPr marL="400050" indent="-400050" algn="l"/>
            <a:endParaRPr lang="en-US" sz="1800" dirty="0" smtClean="0">
              <a:latin typeface="Constantia" pitchFamily="18" charset="0"/>
            </a:endParaRPr>
          </a:p>
          <a:p>
            <a:pPr marL="400050" indent="-400050" algn="l"/>
            <a:endParaRPr lang="en-US" sz="1800" b="1" dirty="0" smtClean="0"/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l"/>
            <a:endParaRPr lang="en-US" sz="1800" dirty="0" smtClean="0"/>
          </a:p>
          <a:p>
            <a:pPr algn="l"/>
            <a:endParaRPr lang="en-US" sz="1800" dirty="0" smtClean="0">
              <a:latin typeface="Constantia" pitchFamily="18" charset="0"/>
            </a:endParaRPr>
          </a:p>
          <a:p>
            <a:pPr algn="l"/>
            <a:endParaRPr lang="en-US" sz="1800" dirty="0" smtClean="0">
              <a:latin typeface="Constantia" pitchFamily="18" charset="0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en-US" sz="1800" dirty="0">
              <a:latin typeface="Constantia" pitchFamily="18" charset="0"/>
            </a:endParaRPr>
          </a:p>
        </p:txBody>
      </p:sp>
      <p:pic>
        <p:nvPicPr>
          <p:cNvPr id="1026" name="Picture 2" descr="C:\Users\user\Desktop\1952  Mundkur, B.B.-304x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1905000"/>
          </a:xfrm>
          <a:prstGeom prst="rect">
            <a:avLst/>
          </a:prstGeom>
          <a:noFill/>
        </p:spPr>
      </p:pic>
      <p:pic>
        <p:nvPicPr>
          <p:cNvPr id="1027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05200"/>
            <a:ext cx="1952625" cy="2343150"/>
          </a:xfrm>
          <a:prstGeom prst="rect">
            <a:avLst/>
          </a:prstGeom>
          <a:noFill/>
        </p:spPr>
      </p:pic>
      <p:pic>
        <p:nvPicPr>
          <p:cNvPr id="1028" name="Picture 4" descr="C:\Users\user\Desktop\71K3Axr3hwL._AC_UF894,1000_QL8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04800"/>
            <a:ext cx="1195910" cy="144711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H="1">
            <a:off x="6172200" y="9906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user\Desktop\downlo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486400"/>
            <a:ext cx="990600" cy="1108881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flipH="1">
            <a:off x="5410200" y="51054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INDIAN SCIENTISTS</a:t>
            </a:r>
          </a:p>
          <a:p>
            <a:pPr marL="400050" indent="-400050" algn="l"/>
            <a:endParaRPr lang="en-US" sz="1800" dirty="0" smtClean="0">
              <a:latin typeface="Constantia" pitchFamily="18" charset="0"/>
            </a:endParaRPr>
          </a:p>
          <a:p>
            <a:pPr marL="400050" indent="-400050" algn="l"/>
            <a:endParaRPr lang="en-US" sz="1800" b="1" dirty="0" smtClean="0"/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400050" indent="-400050"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l"/>
            <a:endParaRPr lang="en-US" sz="1800" dirty="0" smtClean="0"/>
          </a:p>
          <a:p>
            <a:pPr algn="l"/>
            <a:endParaRPr lang="en-US" sz="1800" dirty="0" smtClean="0">
              <a:latin typeface="Constantia" pitchFamily="18" charset="0"/>
            </a:endParaRPr>
          </a:p>
          <a:p>
            <a:pPr algn="l"/>
            <a:endParaRPr lang="en-US" sz="1800" dirty="0" smtClean="0">
              <a:latin typeface="Constantia" pitchFamily="18" charset="0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en-US" sz="1800" dirty="0"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838200"/>
            <a:ext cx="146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K.C. </a:t>
            </a:r>
            <a:r>
              <a:rPr lang="en-US" b="1" dirty="0" smtClean="0"/>
              <a:t>MEHTA: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295400"/>
            <a:ext cx="338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 Life </a:t>
            </a:r>
            <a:r>
              <a:rPr lang="en-US" dirty="0" smtClean="0"/>
              <a:t>cycle of cereal rusts in India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828800"/>
            <a:ext cx="3046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 Father </a:t>
            </a:r>
            <a:r>
              <a:rPr lang="en-US" dirty="0" smtClean="0"/>
              <a:t>of cereal rust in India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Monograph</a:t>
            </a:r>
            <a:r>
              <a:rPr lang="en-US" dirty="0" smtClean="0"/>
              <a:t>: Further studies on cereal rust  in India</a:t>
            </a:r>
          </a:p>
        </p:txBody>
      </p:sp>
      <p:pic>
        <p:nvPicPr>
          <p:cNvPr id="2050" name="Picture 2" descr="C:\Users\user\Desktop\F00-04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"/>
            <a:ext cx="1828800" cy="1905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85800" y="3352800"/>
            <a:ext cx="167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T.S. SADASIVAN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38862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1. Studied </a:t>
            </a:r>
            <a:r>
              <a:rPr lang="en-US" dirty="0" smtClean="0">
                <a:latin typeface="Constantia" pitchFamily="18" charset="0"/>
              </a:rPr>
              <a:t>on </a:t>
            </a:r>
            <a:r>
              <a:rPr lang="en-US" b="1" dirty="0" smtClean="0">
                <a:solidFill>
                  <a:srgbClr val="FFFF00"/>
                </a:solidFill>
                <a:latin typeface="Constantia" pitchFamily="18" charset="0"/>
              </a:rPr>
              <a:t>bio-chemistry of host-parasite relationship</a:t>
            </a:r>
            <a:r>
              <a:rPr lang="en-US" dirty="0" smtClean="0">
                <a:latin typeface="Constantia" pitchFamily="18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44196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2. Gave </a:t>
            </a:r>
            <a:r>
              <a:rPr lang="en-US" b="1" dirty="0" err="1" smtClean="0">
                <a:solidFill>
                  <a:srgbClr val="FFFF00"/>
                </a:solidFill>
                <a:latin typeface="Constantia" pitchFamily="18" charset="0"/>
              </a:rPr>
              <a:t>Vivotoxin</a:t>
            </a:r>
            <a:r>
              <a:rPr lang="en-US" b="1" dirty="0" smtClean="0">
                <a:solidFill>
                  <a:srgbClr val="FFFF00"/>
                </a:solidFill>
                <a:latin typeface="Constantia" pitchFamily="18" charset="0"/>
              </a:rPr>
              <a:t> concept </a:t>
            </a:r>
            <a:r>
              <a:rPr lang="en-US" dirty="0" smtClean="0">
                <a:latin typeface="Constantia" pitchFamily="18" charset="0"/>
              </a:rPr>
              <a:t>while </a:t>
            </a:r>
            <a:r>
              <a:rPr lang="en-US" dirty="0" smtClean="0">
                <a:latin typeface="Constantia" pitchFamily="18" charset="0"/>
              </a:rPr>
              <a:t>working on </a:t>
            </a:r>
            <a:r>
              <a:rPr lang="en-US" dirty="0" smtClean="0">
                <a:latin typeface="Constantia" pitchFamily="18" charset="0"/>
              </a:rPr>
              <a:t>the cotton </a:t>
            </a:r>
            <a:r>
              <a:rPr lang="en-US" dirty="0" err="1" smtClean="0">
                <a:latin typeface="Constantia" pitchFamily="18" charset="0"/>
              </a:rPr>
              <a:t>fusarium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wilt </a:t>
            </a:r>
            <a:r>
              <a:rPr lang="en-US" dirty="0" smtClean="0">
                <a:latin typeface="Constantia" pitchFamily="18" charset="0"/>
              </a:rPr>
              <a:t>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4876800"/>
            <a:ext cx="753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 Studied </a:t>
            </a:r>
            <a:r>
              <a:rPr lang="en-US" dirty="0" smtClean="0"/>
              <a:t>on mechanism of wilting in </a:t>
            </a:r>
            <a:r>
              <a:rPr lang="en-US" dirty="0" smtClean="0"/>
              <a:t>cotton due to production of </a:t>
            </a:r>
            <a:r>
              <a:rPr lang="en-US" dirty="0" err="1" smtClean="0"/>
              <a:t>fusaric</a:t>
            </a:r>
            <a:r>
              <a:rPr lang="en-US" dirty="0" smtClean="0"/>
              <a:t> acid </a:t>
            </a:r>
          </a:p>
        </p:txBody>
      </p:sp>
      <p:pic>
        <p:nvPicPr>
          <p:cNvPr id="2051" name="Picture 3" descr="C:\Users\user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048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141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68</cp:revision>
  <dcterms:created xsi:type="dcterms:W3CDTF">2006-08-16T00:00:00Z</dcterms:created>
  <dcterms:modified xsi:type="dcterms:W3CDTF">2023-07-06T18:02:41Z</dcterms:modified>
</cp:coreProperties>
</file>