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3" r:id="rId5"/>
    <p:sldId id="264"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18"/>
  </p:normalViewPr>
  <p:slideViewPr>
    <p:cSldViewPr snapToGrid="0" snapToObjects="1">
      <p:cViewPr varScale="1">
        <p:scale>
          <a:sx n="93" d="100"/>
          <a:sy n="93" d="100"/>
        </p:scale>
        <p:origin x="132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DB05B7E-3B00-FE47-B2AE-185804BC9BE3}"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393534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05B7E-3B00-FE47-B2AE-185804BC9BE3}"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812779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05B7E-3B00-FE47-B2AE-185804BC9BE3}"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606711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DB05B7E-3B00-FE47-B2AE-185804BC9BE3}"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25680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B05B7E-3B00-FE47-B2AE-185804BC9BE3}" type="datetimeFigureOut">
              <a:rPr lang="en-US" smtClean="0"/>
              <a:t>7/5/20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2128409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DB05B7E-3B00-FE47-B2AE-185804BC9BE3}"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5458626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DB05B7E-3B00-FE47-B2AE-185804BC9BE3}" type="datetimeFigureOut">
              <a:rPr lang="en-US" smtClean="0"/>
              <a:t>7/5/20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0566324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DB05B7E-3B00-FE47-B2AE-185804BC9BE3}" type="datetimeFigureOut">
              <a:rPr lang="en-US" smtClean="0"/>
              <a:t>7/5/20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27917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05B7E-3B00-FE47-B2AE-185804BC9BE3}" type="datetimeFigureOut">
              <a:rPr lang="en-US" smtClean="0"/>
              <a:t>7/5/20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646376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05B7E-3B00-FE47-B2AE-185804BC9BE3}"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67317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B05B7E-3B00-FE47-B2AE-185804BC9BE3}" type="datetimeFigureOut">
              <a:rPr lang="en-US" smtClean="0"/>
              <a:t>7/5/20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F26A4-47DA-B148-9D21-622EC234152F}" type="slidenum">
              <a:rPr lang="en-US" smtClean="0"/>
              <a:t>‹#›</a:t>
            </a:fld>
            <a:endParaRPr lang="en-US"/>
          </a:p>
        </p:txBody>
      </p:sp>
    </p:spTree>
    <p:extLst>
      <p:ext uri="{BB962C8B-B14F-4D97-AF65-F5344CB8AC3E}">
        <p14:creationId xmlns:p14="http://schemas.microsoft.com/office/powerpoint/2010/main" val="19711674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05B7E-3B00-FE47-B2AE-185804BC9BE3}" type="datetimeFigureOut">
              <a:rPr lang="en-US" smtClean="0"/>
              <a:t>7/5/20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F26A4-47DA-B148-9D21-622EC234152F}" type="slidenum">
              <a:rPr lang="en-US" smtClean="0"/>
              <a:t>‹#›</a:t>
            </a:fld>
            <a:endParaRPr lang="en-US"/>
          </a:p>
        </p:txBody>
      </p:sp>
    </p:spTree>
    <p:extLst>
      <p:ext uri="{BB962C8B-B14F-4D97-AF65-F5344CB8AC3E}">
        <p14:creationId xmlns:p14="http://schemas.microsoft.com/office/powerpoint/2010/main" val="1534255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a:t>
            </a:r>
            <a:r>
              <a:rPr lang="en-US" dirty="0" smtClean="0"/>
              <a:t>uman </a:t>
            </a:r>
            <a:r>
              <a:rPr lang="en-US" dirty="0"/>
              <a:t>R</a:t>
            </a:r>
            <a:r>
              <a:rPr lang="en-US" dirty="0" smtClean="0"/>
              <a:t>ights </a:t>
            </a:r>
            <a:r>
              <a:rPr lang="mr-IN" dirty="0" smtClean="0"/>
              <a:t>–</a:t>
            </a:r>
            <a:r>
              <a:rPr lang="en-US" dirty="0" smtClean="0"/>
              <a:t> </a:t>
            </a:r>
            <a:r>
              <a:rPr lang="en-US" dirty="0" smtClean="0"/>
              <a:t>Basic Concepts </a:t>
            </a:r>
            <a:endParaRPr lang="en-US" dirty="0"/>
          </a:p>
        </p:txBody>
      </p:sp>
      <p:sp>
        <p:nvSpPr>
          <p:cNvPr id="3" name="Subtitle 2"/>
          <p:cNvSpPr>
            <a:spLocks noGrp="1"/>
          </p:cNvSpPr>
          <p:nvPr>
            <p:ph type="subTitle" idx="1"/>
          </p:nvPr>
        </p:nvSpPr>
        <p:spPr/>
        <p:txBody>
          <a:bodyPr/>
          <a:lstStyle/>
          <a:p>
            <a:endParaRPr lang="en-US" dirty="0" smtClean="0"/>
          </a:p>
          <a:p>
            <a:r>
              <a:rPr lang="en-US" dirty="0" smtClean="0"/>
              <a:t>Dr. </a:t>
            </a:r>
            <a:r>
              <a:rPr lang="en-US" dirty="0" err="1" smtClean="0"/>
              <a:t>Supriya</a:t>
            </a:r>
            <a:r>
              <a:rPr lang="en-US" dirty="0" smtClean="0"/>
              <a:t> </a:t>
            </a:r>
            <a:r>
              <a:rPr lang="en-US" dirty="0" err="1" smtClean="0"/>
              <a:t>Pattanayak</a:t>
            </a:r>
            <a:endParaRPr lang="en-US" dirty="0"/>
          </a:p>
        </p:txBody>
      </p:sp>
    </p:spTree>
    <p:extLst>
      <p:ext uri="{BB962C8B-B14F-4D97-AF65-F5344CB8AC3E}">
        <p14:creationId xmlns:p14="http://schemas.microsoft.com/office/powerpoint/2010/main" val="681519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Human Rights</a:t>
            </a:r>
            <a:endParaRPr lang="en-US" dirty="0"/>
          </a:p>
        </p:txBody>
      </p:sp>
      <p:sp>
        <p:nvSpPr>
          <p:cNvPr id="3" name="Content Placeholder 2"/>
          <p:cNvSpPr>
            <a:spLocks noGrp="1"/>
          </p:cNvSpPr>
          <p:nvPr>
            <p:ph idx="1"/>
          </p:nvPr>
        </p:nvSpPr>
        <p:spPr/>
        <p:txBody>
          <a:bodyPr/>
          <a:lstStyle/>
          <a:p>
            <a:r>
              <a:rPr lang="en-US" dirty="0" smtClean="0"/>
              <a:t>Those rights which are essential for the protection and maintenance of dignity of individuals and create conditions in which every human being can develop their personality to the fullest extent.</a:t>
            </a:r>
          </a:p>
          <a:p>
            <a:r>
              <a:rPr lang="en-US" dirty="0" smtClean="0"/>
              <a:t>Human rights become operative at birth. Human rights are inherent in all individuals irrespective of their caste, religion, sex and nationality.</a:t>
            </a:r>
          </a:p>
          <a:p>
            <a:r>
              <a:rPr lang="en-US" dirty="0" smtClean="0"/>
              <a:t>Because of their immense significance to human beings, they are also referred to as fundamental rights, basic rights, inherent rights, natural rights and birth rights.</a:t>
            </a:r>
            <a:endParaRPr lang="en-US" dirty="0"/>
          </a:p>
        </p:txBody>
      </p:sp>
    </p:spTree>
    <p:extLst>
      <p:ext uri="{BB962C8B-B14F-4D97-AF65-F5344CB8AC3E}">
        <p14:creationId xmlns:p14="http://schemas.microsoft.com/office/powerpoint/2010/main" val="1744902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Universal Declaration of Human Rights</a:t>
            </a:r>
            <a:endParaRPr lang="en-US" dirty="0"/>
          </a:p>
        </p:txBody>
      </p:sp>
      <p:sp>
        <p:nvSpPr>
          <p:cNvPr id="3" name="Content Placeholder 2"/>
          <p:cNvSpPr>
            <a:spLocks noGrp="1"/>
          </p:cNvSpPr>
          <p:nvPr>
            <p:ph idx="1"/>
          </p:nvPr>
        </p:nvSpPr>
        <p:spPr/>
        <p:txBody>
          <a:bodyPr/>
          <a:lstStyle/>
          <a:p>
            <a:r>
              <a:rPr lang="en-US" dirty="0" smtClean="0"/>
              <a:t>On December 10, 1984, the General Assembly of the United Nations adopted and proclaimed the Universal Declaration of Human Rights. Following this historic act, the Assembly called upon all member countries to publicize the text of the Declaration and ‘to cause it to be disseminated, displayed, read and expounded principally in schools and other educational institutions, without distinction based on the political status of countries or territories’.</a:t>
            </a:r>
          </a:p>
          <a:p>
            <a:r>
              <a:rPr lang="en-US" dirty="0" smtClean="0"/>
              <a:t>Adopted by 56 member nations and now 192</a:t>
            </a:r>
          </a:p>
          <a:p>
            <a:r>
              <a:rPr lang="en-US" dirty="0" smtClean="0"/>
              <a:t>Was drafted by the UN Commission on Human Rights, chaired by the then First Lady of US, Eleanor Roosevelt</a:t>
            </a:r>
            <a:endParaRPr lang="en-US" dirty="0"/>
          </a:p>
        </p:txBody>
      </p:sp>
    </p:spTree>
    <p:extLst>
      <p:ext uri="{BB962C8B-B14F-4D97-AF65-F5344CB8AC3E}">
        <p14:creationId xmlns:p14="http://schemas.microsoft.com/office/powerpoint/2010/main" val="892193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Articles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5775006"/>
              </p:ext>
            </p:extLst>
          </p:nvPr>
        </p:nvGraphicFramePr>
        <p:xfrm>
          <a:off x="838200" y="1548534"/>
          <a:ext cx="10515600" cy="4617720"/>
        </p:xfrm>
        <a:graphic>
          <a:graphicData uri="http://schemas.openxmlformats.org/drawingml/2006/table">
            <a:tbl>
              <a:tblPr firstRow="1" bandRow="1">
                <a:tableStyleId>{5C22544A-7EE6-4342-B048-85BDC9FD1C3A}</a:tableStyleId>
              </a:tblPr>
              <a:tblGrid>
                <a:gridCol w="5257800"/>
                <a:gridCol w="5257800"/>
              </a:tblGrid>
              <a:tr h="370840">
                <a:tc gridSpan="2">
                  <a:txBody>
                    <a:bodyPr/>
                    <a:lstStyle/>
                    <a:p>
                      <a:pPr algn="ctr"/>
                      <a:r>
                        <a:rPr lang="en-US" dirty="0" smtClean="0"/>
                        <a:t> 29 Articles of the Universal Declaration</a:t>
                      </a:r>
                      <a:r>
                        <a:rPr lang="en-US" baseline="0" dirty="0" smtClean="0"/>
                        <a:t> of Human Rights</a:t>
                      </a:r>
                      <a:endParaRPr lang="en-US" dirty="0"/>
                    </a:p>
                  </a:txBody>
                  <a:tcPr/>
                </a:tc>
                <a:tc hMerge="1">
                  <a:txBody>
                    <a:bodyPr/>
                    <a:lstStyle/>
                    <a:p>
                      <a:endParaRPr lang="en-US" dirty="0"/>
                    </a:p>
                  </a:txBody>
                  <a:tcPr/>
                </a:tc>
              </a:tr>
              <a:tr h="370840">
                <a:tc>
                  <a:txBody>
                    <a:bodyPr/>
                    <a:lstStyle/>
                    <a:p>
                      <a:r>
                        <a:rPr lang="en-US" dirty="0" smtClean="0"/>
                        <a:t>Right to Equality</a:t>
                      </a:r>
                      <a:endParaRPr lang="en-US" dirty="0"/>
                    </a:p>
                  </a:txBody>
                  <a:tcPr/>
                </a:tc>
                <a:tc>
                  <a:txBody>
                    <a:bodyPr/>
                    <a:lstStyle/>
                    <a:p>
                      <a:r>
                        <a:rPr lang="en-US" dirty="0" smtClean="0"/>
                        <a:t>Right to free movement in and out of the country</a:t>
                      </a:r>
                      <a:endParaRPr lang="en-US" dirty="0"/>
                    </a:p>
                  </a:txBody>
                  <a:tcPr/>
                </a:tc>
              </a:tr>
              <a:tr h="370840">
                <a:tc>
                  <a:txBody>
                    <a:bodyPr/>
                    <a:lstStyle/>
                    <a:p>
                      <a:r>
                        <a:rPr lang="en-US" dirty="0" smtClean="0"/>
                        <a:t>Freedom from Discrimination</a:t>
                      </a:r>
                      <a:endParaRPr lang="en-US" dirty="0"/>
                    </a:p>
                  </a:txBody>
                  <a:tcPr/>
                </a:tc>
                <a:tc>
                  <a:txBody>
                    <a:bodyPr/>
                    <a:lstStyle/>
                    <a:p>
                      <a:r>
                        <a:rPr lang="en-US" dirty="0" smtClean="0"/>
                        <a:t>Right to asylum in other countries from persecution</a:t>
                      </a:r>
                      <a:endParaRPr lang="en-US" dirty="0"/>
                    </a:p>
                  </a:txBody>
                  <a:tcPr/>
                </a:tc>
              </a:tr>
              <a:tr h="370840">
                <a:tc>
                  <a:txBody>
                    <a:bodyPr/>
                    <a:lstStyle/>
                    <a:p>
                      <a:r>
                        <a:rPr lang="en-US" dirty="0" smtClean="0"/>
                        <a:t>Right to life, liberty and personal security</a:t>
                      </a:r>
                      <a:endParaRPr lang="en-US" dirty="0"/>
                    </a:p>
                  </a:txBody>
                  <a:tcPr/>
                </a:tc>
                <a:tc>
                  <a:txBody>
                    <a:bodyPr/>
                    <a:lstStyle/>
                    <a:p>
                      <a:r>
                        <a:rPr lang="en-US" dirty="0" smtClean="0"/>
                        <a:t>Right to a Nationality and the freedom</a:t>
                      </a:r>
                      <a:r>
                        <a:rPr lang="en-US" baseline="0" dirty="0" smtClean="0"/>
                        <a:t> to change it</a:t>
                      </a:r>
                      <a:endParaRPr lang="en-US" dirty="0"/>
                    </a:p>
                  </a:txBody>
                  <a:tcPr/>
                </a:tc>
              </a:tr>
              <a:tr h="370840">
                <a:tc>
                  <a:txBody>
                    <a:bodyPr/>
                    <a:lstStyle/>
                    <a:p>
                      <a:r>
                        <a:rPr lang="en-US" dirty="0" smtClean="0"/>
                        <a:t>Freedom from Slavery</a:t>
                      </a:r>
                      <a:endParaRPr lang="en-US" dirty="0"/>
                    </a:p>
                  </a:txBody>
                  <a:tcPr/>
                </a:tc>
                <a:tc>
                  <a:txBody>
                    <a:bodyPr/>
                    <a:lstStyle/>
                    <a:p>
                      <a:r>
                        <a:rPr lang="en-US" dirty="0" smtClean="0"/>
                        <a:t>Right to marriage and family</a:t>
                      </a:r>
                      <a:endParaRPr lang="en-US" dirty="0"/>
                    </a:p>
                  </a:txBody>
                  <a:tcPr/>
                </a:tc>
              </a:tr>
              <a:tr h="370840">
                <a:tc>
                  <a:txBody>
                    <a:bodyPr/>
                    <a:lstStyle/>
                    <a:p>
                      <a:r>
                        <a:rPr lang="en-US" dirty="0" smtClean="0"/>
                        <a:t>Freedom</a:t>
                      </a:r>
                      <a:r>
                        <a:rPr lang="en-US" baseline="0" dirty="0" smtClean="0"/>
                        <a:t> from torture and degrading treatment</a:t>
                      </a:r>
                      <a:endParaRPr lang="en-US" dirty="0"/>
                    </a:p>
                  </a:txBody>
                  <a:tcPr/>
                </a:tc>
                <a:tc>
                  <a:txBody>
                    <a:bodyPr/>
                    <a:lstStyle/>
                    <a:p>
                      <a:r>
                        <a:rPr lang="en-US" dirty="0" smtClean="0"/>
                        <a:t>Right to own property</a:t>
                      </a:r>
                      <a:endParaRPr lang="en-US" dirty="0"/>
                    </a:p>
                  </a:txBody>
                  <a:tcPr/>
                </a:tc>
              </a:tr>
              <a:tr h="370840">
                <a:tc>
                  <a:txBody>
                    <a:bodyPr/>
                    <a:lstStyle/>
                    <a:p>
                      <a:r>
                        <a:rPr lang="en-US" dirty="0" smtClean="0"/>
                        <a:t>Right to recognition as a person before the law</a:t>
                      </a:r>
                      <a:endParaRPr lang="en-US" dirty="0"/>
                    </a:p>
                  </a:txBody>
                  <a:tcPr/>
                </a:tc>
                <a:tc>
                  <a:txBody>
                    <a:bodyPr/>
                    <a:lstStyle/>
                    <a:p>
                      <a:r>
                        <a:rPr lang="en-US" dirty="0" smtClean="0"/>
                        <a:t>Freedom of Belief and Religion</a:t>
                      </a:r>
                      <a:endParaRPr lang="en-US" dirty="0"/>
                    </a:p>
                  </a:txBody>
                  <a:tcPr/>
                </a:tc>
              </a:tr>
              <a:tr h="370840">
                <a:tc>
                  <a:txBody>
                    <a:bodyPr/>
                    <a:lstStyle/>
                    <a:p>
                      <a:r>
                        <a:rPr lang="en-US" dirty="0" smtClean="0"/>
                        <a:t>Right to remedy by competent</a:t>
                      </a:r>
                      <a:r>
                        <a:rPr lang="en-US" baseline="0" dirty="0" smtClean="0"/>
                        <a:t> Tribunal</a:t>
                      </a:r>
                      <a:endParaRPr lang="en-US" dirty="0"/>
                    </a:p>
                  </a:txBody>
                  <a:tcPr/>
                </a:tc>
                <a:tc>
                  <a:txBody>
                    <a:bodyPr/>
                    <a:lstStyle/>
                    <a:p>
                      <a:r>
                        <a:rPr lang="en-US" dirty="0" smtClean="0"/>
                        <a:t>Freedom of opinion</a:t>
                      </a:r>
                      <a:r>
                        <a:rPr lang="en-US" baseline="0" dirty="0" smtClean="0"/>
                        <a:t> and information</a:t>
                      </a:r>
                      <a:endParaRPr lang="en-US" dirty="0"/>
                    </a:p>
                  </a:txBody>
                  <a:tcPr/>
                </a:tc>
              </a:tr>
              <a:tr h="370840">
                <a:tc>
                  <a:txBody>
                    <a:bodyPr/>
                    <a:lstStyle/>
                    <a:p>
                      <a:r>
                        <a:rPr lang="en-US" dirty="0" smtClean="0"/>
                        <a:t>Freedom from arbitrary arrest</a:t>
                      </a:r>
                      <a:endParaRPr lang="en-US" dirty="0"/>
                    </a:p>
                  </a:txBody>
                  <a:tcPr/>
                </a:tc>
                <a:tc>
                  <a:txBody>
                    <a:bodyPr/>
                    <a:lstStyle/>
                    <a:p>
                      <a:r>
                        <a:rPr lang="en-US" dirty="0" smtClean="0"/>
                        <a:t>Right to peaceful assembly and association</a:t>
                      </a:r>
                      <a:endParaRPr lang="en-US" dirty="0"/>
                    </a:p>
                  </a:txBody>
                  <a:tcPr/>
                </a:tc>
              </a:tr>
              <a:tr h="370840">
                <a:tc>
                  <a:txBody>
                    <a:bodyPr/>
                    <a:lstStyle/>
                    <a:p>
                      <a:r>
                        <a:rPr lang="en-US" dirty="0" smtClean="0"/>
                        <a:t>Right to be considered</a:t>
                      </a:r>
                      <a:r>
                        <a:rPr lang="en-US" baseline="0" dirty="0" smtClean="0"/>
                        <a:t> innocent until proven guilty</a:t>
                      </a:r>
                      <a:endParaRPr lang="en-US" dirty="0"/>
                    </a:p>
                  </a:txBody>
                  <a:tcPr/>
                </a:tc>
                <a:tc>
                  <a:txBody>
                    <a:bodyPr/>
                    <a:lstStyle/>
                    <a:p>
                      <a:r>
                        <a:rPr lang="en-US" dirty="0" smtClean="0"/>
                        <a:t>Right to participate in government and in free elections</a:t>
                      </a:r>
                      <a:endParaRPr lang="en-US" dirty="0"/>
                    </a:p>
                  </a:txBody>
                  <a:tcPr/>
                </a:tc>
              </a:tr>
              <a:tr h="370840">
                <a:tc>
                  <a:txBody>
                    <a:bodyPr/>
                    <a:lstStyle/>
                    <a:p>
                      <a:r>
                        <a:rPr lang="en-US" dirty="0" smtClean="0"/>
                        <a:t>Freedom from interference with privacy, family, home and correspondence</a:t>
                      </a:r>
                      <a:endParaRPr lang="en-US" dirty="0"/>
                    </a:p>
                  </a:txBody>
                  <a:tcPr/>
                </a:tc>
                <a:tc>
                  <a:txBody>
                    <a:bodyPr/>
                    <a:lstStyle/>
                    <a:p>
                      <a:r>
                        <a:rPr lang="en-US" dirty="0" smtClean="0"/>
                        <a:t>Right to Social security</a:t>
                      </a:r>
                      <a:endParaRPr lang="en-US" dirty="0"/>
                    </a:p>
                  </a:txBody>
                  <a:tcPr/>
                </a:tc>
              </a:tr>
            </a:tbl>
          </a:graphicData>
        </a:graphic>
      </p:graphicFrame>
    </p:spTree>
    <p:extLst>
      <p:ext uri="{BB962C8B-B14F-4D97-AF65-F5344CB8AC3E}">
        <p14:creationId xmlns:p14="http://schemas.microsoft.com/office/powerpoint/2010/main" val="38956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63007607"/>
              </p:ext>
            </p:extLst>
          </p:nvPr>
        </p:nvGraphicFramePr>
        <p:xfrm>
          <a:off x="838200" y="1825625"/>
          <a:ext cx="10515600" cy="3337560"/>
        </p:xfrm>
        <a:graphic>
          <a:graphicData uri="http://schemas.openxmlformats.org/drawingml/2006/table">
            <a:tbl>
              <a:tblPr firstRow="1" bandRow="1">
                <a:tableStyleId>{5C22544A-7EE6-4342-B048-85BDC9FD1C3A}</a:tableStyleId>
              </a:tblPr>
              <a:tblGrid>
                <a:gridCol w="10515600"/>
              </a:tblGrid>
              <a:tr h="370840">
                <a:tc>
                  <a:txBody>
                    <a:bodyPr/>
                    <a:lstStyle/>
                    <a:p>
                      <a:pPr algn="ctr"/>
                      <a:r>
                        <a:rPr lang="en-US" dirty="0" smtClean="0"/>
                        <a:t>Articles of the Universal Declaration</a:t>
                      </a:r>
                      <a:r>
                        <a:rPr lang="en-US" baseline="0" dirty="0" smtClean="0"/>
                        <a:t> of Human Rights</a:t>
                      </a:r>
                      <a:endParaRPr lang="en-US" dirty="0"/>
                    </a:p>
                  </a:txBody>
                  <a:tcPr/>
                </a:tc>
              </a:tr>
              <a:tr h="370840">
                <a:tc>
                  <a:txBody>
                    <a:bodyPr/>
                    <a:lstStyle/>
                    <a:p>
                      <a:r>
                        <a:rPr lang="en-US" dirty="0" smtClean="0"/>
                        <a:t>Freedom </a:t>
                      </a:r>
                      <a:r>
                        <a:rPr lang="en-US" smtClean="0"/>
                        <a:t>of Speech</a:t>
                      </a:r>
                      <a:endParaRPr lang="en-US" dirty="0"/>
                    </a:p>
                  </a:txBody>
                  <a:tcPr/>
                </a:tc>
              </a:tr>
              <a:tr h="370840">
                <a:tc>
                  <a:txBody>
                    <a:bodyPr/>
                    <a:lstStyle/>
                    <a:p>
                      <a:r>
                        <a:rPr lang="en-US" dirty="0" smtClean="0"/>
                        <a:t>Right to desirable work and to join trade unions</a:t>
                      </a:r>
                      <a:endParaRPr lang="en-US" dirty="0"/>
                    </a:p>
                  </a:txBody>
                  <a:tcPr/>
                </a:tc>
              </a:tr>
              <a:tr h="370840">
                <a:tc>
                  <a:txBody>
                    <a:bodyPr/>
                    <a:lstStyle/>
                    <a:p>
                      <a:r>
                        <a:rPr lang="en-US" dirty="0" smtClean="0"/>
                        <a:t>Right to rest and leisure</a:t>
                      </a:r>
                      <a:endParaRPr lang="en-US" dirty="0"/>
                    </a:p>
                  </a:txBody>
                  <a:tcPr/>
                </a:tc>
              </a:tr>
              <a:tr h="370840">
                <a:tc>
                  <a:txBody>
                    <a:bodyPr/>
                    <a:lstStyle/>
                    <a:p>
                      <a:r>
                        <a:rPr lang="en-US" dirty="0" smtClean="0"/>
                        <a:t>Right to adequate</a:t>
                      </a:r>
                      <a:r>
                        <a:rPr lang="en-US" baseline="0" dirty="0" smtClean="0"/>
                        <a:t> living standard</a:t>
                      </a:r>
                      <a:endParaRPr lang="en-US" dirty="0"/>
                    </a:p>
                  </a:txBody>
                  <a:tcPr/>
                </a:tc>
              </a:tr>
              <a:tr h="370840">
                <a:tc>
                  <a:txBody>
                    <a:bodyPr/>
                    <a:lstStyle/>
                    <a:p>
                      <a:r>
                        <a:rPr lang="en-US" dirty="0" smtClean="0"/>
                        <a:t>Right to Education</a:t>
                      </a:r>
                      <a:endParaRPr lang="en-US" dirty="0"/>
                    </a:p>
                  </a:txBody>
                  <a:tcPr/>
                </a:tc>
              </a:tr>
              <a:tr h="370840">
                <a:tc>
                  <a:txBody>
                    <a:bodyPr/>
                    <a:lstStyle/>
                    <a:p>
                      <a:r>
                        <a:rPr lang="en-US" dirty="0" smtClean="0"/>
                        <a:t>Right to participate in the cultural life of the</a:t>
                      </a:r>
                      <a:r>
                        <a:rPr lang="en-US" baseline="0" dirty="0" smtClean="0"/>
                        <a:t> </a:t>
                      </a:r>
                      <a:r>
                        <a:rPr lang="en-US" dirty="0" smtClean="0"/>
                        <a:t>community</a:t>
                      </a:r>
                      <a:endParaRPr lang="en-US" dirty="0"/>
                    </a:p>
                  </a:txBody>
                  <a:tcPr/>
                </a:tc>
              </a:tr>
              <a:tr h="370840">
                <a:tc>
                  <a:txBody>
                    <a:bodyPr/>
                    <a:lstStyle/>
                    <a:p>
                      <a:r>
                        <a:rPr lang="en-US" dirty="0" smtClean="0"/>
                        <a:t>Right to social order that articulates</a:t>
                      </a:r>
                      <a:r>
                        <a:rPr lang="en-US" baseline="0" dirty="0" smtClean="0"/>
                        <a:t> this document</a:t>
                      </a:r>
                      <a:endParaRPr lang="en-US" dirty="0"/>
                    </a:p>
                  </a:txBody>
                  <a:tcPr/>
                </a:tc>
              </a:tr>
              <a:tr h="370840">
                <a:tc>
                  <a:txBody>
                    <a:bodyPr/>
                    <a:lstStyle/>
                    <a:p>
                      <a:r>
                        <a:rPr lang="en-US" dirty="0" smtClean="0"/>
                        <a:t>Community Duties essential to free and full development</a:t>
                      </a:r>
                      <a:endParaRPr lang="en-US" dirty="0"/>
                    </a:p>
                  </a:txBody>
                  <a:tcPr/>
                </a:tc>
              </a:tr>
            </a:tbl>
          </a:graphicData>
        </a:graphic>
      </p:graphicFrame>
    </p:spTree>
    <p:extLst>
      <p:ext uri="{BB962C8B-B14F-4D97-AF65-F5344CB8AC3E}">
        <p14:creationId xmlns:p14="http://schemas.microsoft.com/office/powerpoint/2010/main" val="127868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kinds of Human Rights</a:t>
            </a:r>
            <a:endParaRPr lang="en-US" dirty="0"/>
          </a:p>
        </p:txBody>
      </p:sp>
      <p:sp>
        <p:nvSpPr>
          <p:cNvPr id="3" name="Content Placeholder 2"/>
          <p:cNvSpPr>
            <a:spLocks noGrp="1"/>
          </p:cNvSpPr>
          <p:nvPr>
            <p:ph idx="1"/>
          </p:nvPr>
        </p:nvSpPr>
        <p:spPr>
          <a:xfrm>
            <a:off x="838200" y="1579418"/>
            <a:ext cx="10515600" cy="4597545"/>
          </a:xfrm>
        </p:spPr>
        <p:txBody>
          <a:bodyPr>
            <a:normAutofit lnSpcReduction="10000"/>
          </a:bodyPr>
          <a:lstStyle/>
          <a:p>
            <a:r>
              <a:rPr lang="en-US" u="sng" dirty="0" smtClean="0"/>
              <a:t>Civil and Political Rights </a:t>
            </a:r>
            <a:r>
              <a:rPr lang="mr-IN" dirty="0" smtClean="0"/>
              <a:t>–</a:t>
            </a:r>
            <a:r>
              <a:rPr lang="en-US" dirty="0" smtClean="0"/>
              <a:t> Civil Rights and Liberties refer to rights belonging to a person by reason of citizenship. They are those rights which relate to the protection to the right to life and personal liberty. They are essential for a person to lead a dignified life. Such rights include right to life and liberty, right to freedom from discrimination, right to equality before the law, right to privacy, freedom from torture and right to own property.</a:t>
            </a:r>
          </a:p>
          <a:p>
            <a:r>
              <a:rPr lang="en-US" dirty="0" smtClean="0"/>
              <a:t>Political rights refer to the rights which allow a person to participate in the government of a State. For example: right to vote, right to get elected and right to take part in the conduct of public affairs.</a:t>
            </a:r>
          </a:p>
          <a:p>
            <a:r>
              <a:rPr lang="en-US" dirty="0" smtClean="0"/>
              <a:t>The nature of both of these may be different but they are interrelated and it does not appear logical to differentiate them.</a:t>
            </a:r>
          </a:p>
          <a:p>
            <a:pPr marL="0" indent="0">
              <a:buNone/>
            </a:pPr>
            <a:endParaRPr lang="en-US" dirty="0"/>
          </a:p>
        </p:txBody>
      </p:sp>
    </p:spTree>
    <p:extLst>
      <p:ext uri="{BB962C8B-B14F-4D97-AF65-F5344CB8AC3E}">
        <p14:creationId xmlns:p14="http://schemas.microsoft.com/office/powerpoint/2010/main" val="1293454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51164"/>
            <a:ext cx="10515600" cy="5525799"/>
          </a:xfrm>
        </p:spPr>
        <p:txBody>
          <a:bodyPr>
            <a:normAutofit fontScale="85000" lnSpcReduction="20000"/>
          </a:bodyPr>
          <a:lstStyle/>
          <a:p>
            <a:r>
              <a:rPr lang="en-US" u="sng" dirty="0" smtClean="0"/>
              <a:t>Economic, Social and Cultural Rights </a:t>
            </a:r>
            <a:r>
              <a:rPr lang="mr-IN" dirty="0" smtClean="0"/>
              <a:t>–</a:t>
            </a:r>
            <a:r>
              <a:rPr lang="en-US" dirty="0" smtClean="0"/>
              <a:t> These are based fundamentally on the concept of social equality (also called ‘freedom to’) and are related to the guarantee of minimum necessities for life. </a:t>
            </a:r>
          </a:p>
          <a:p>
            <a:r>
              <a:rPr lang="en-US" u="sng" dirty="0" smtClean="0"/>
              <a:t>Economic rights</a:t>
            </a:r>
            <a:r>
              <a:rPr lang="en-US" dirty="0" smtClean="0"/>
              <a:t> p</a:t>
            </a:r>
            <a:r>
              <a:rPr lang="en-US" dirty="0" smtClean="0"/>
              <a:t>ertain to access to resources such as land, </a:t>
            </a:r>
            <a:r>
              <a:rPr lang="en-US" dirty="0" err="1" smtClean="0"/>
              <a:t>labour</a:t>
            </a:r>
            <a:r>
              <a:rPr lang="en-US" dirty="0" smtClean="0"/>
              <a:t>, physical and financial capital </a:t>
            </a:r>
            <a:r>
              <a:rPr lang="mr-IN" dirty="0" smtClean="0"/>
              <a:t>–</a:t>
            </a:r>
            <a:r>
              <a:rPr lang="en-US" dirty="0" smtClean="0"/>
              <a:t> that are essential for the creation, legal appropriation, and market exchange of goods and services. For </a:t>
            </a:r>
            <a:r>
              <a:rPr lang="en-US" dirty="0" err="1" smtClean="0"/>
              <a:t>eg</a:t>
            </a:r>
            <a:r>
              <a:rPr lang="en-US" dirty="0" smtClean="0"/>
              <a:t>: right to work, right to own property, right to adequate standard of living, etc.</a:t>
            </a:r>
          </a:p>
          <a:p>
            <a:r>
              <a:rPr lang="en-US" u="sng" dirty="0" smtClean="0"/>
              <a:t>Social rights</a:t>
            </a:r>
            <a:r>
              <a:rPr lang="en-US" dirty="0" smtClean="0"/>
              <a:t> relate to living together or enjoying life in communities or </a:t>
            </a:r>
            <a:r>
              <a:rPr lang="en-US" dirty="0" err="1" smtClean="0"/>
              <a:t>organised</a:t>
            </a:r>
            <a:r>
              <a:rPr lang="en-US" dirty="0" smtClean="0"/>
              <a:t> groups. For </a:t>
            </a:r>
            <a:r>
              <a:rPr lang="en-US" dirty="0" err="1" smtClean="0"/>
              <a:t>eg</a:t>
            </a:r>
            <a:r>
              <a:rPr lang="en-US" dirty="0" smtClean="0"/>
              <a:t>: right to social security, right to social welfare, etc.</a:t>
            </a:r>
          </a:p>
          <a:p>
            <a:r>
              <a:rPr lang="en-US" u="sng" dirty="0" smtClean="0"/>
              <a:t>Cultural rights</a:t>
            </a:r>
            <a:r>
              <a:rPr lang="en-US" dirty="0" smtClean="0"/>
              <a:t> ensures the well being of the individual and foster the preservation, enrichment and dynamic evolution of arts, manners and way of living of a group with principles of unity in diversity of expression. For </a:t>
            </a:r>
            <a:r>
              <a:rPr lang="en-US" dirty="0" err="1" smtClean="0"/>
              <a:t>eg</a:t>
            </a:r>
            <a:r>
              <a:rPr lang="en-US" dirty="0" smtClean="0"/>
              <a:t>: right to take part in the cultural life, right to enjoy the benefits of scientific progress and its applications.</a:t>
            </a:r>
          </a:p>
          <a:p>
            <a:r>
              <a:rPr lang="en-US" dirty="0" smtClean="0"/>
              <a:t>In the absence of these rights the existence of human being is likely to be endangered. Also called positive rights and require active intervention and not abstentions from states. Requires major commitment of resources and therefore their realization cannot be immediate</a:t>
            </a:r>
            <a:r>
              <a:rPr lang="en-US" dirty="0"/>
              <a:t> </a:t>
            </a:r>
            <a:r>
              <a:rPr lang="en-US" dirty="0" smtClean="0"/>
              <a:t>as in civil and political rights.</a:t>
            </a:r>
            <a:endParaRPr lang="en-US" dirty="0" smtClean="0"/>
          </a:p>
        </p:txBody>
      </p:sp>
    </p:spTree>
    <p:extLst>
      <p:ext uri="{BB962C8B-B14F-4D97-AF65-F5344CB8AC3E}">
        <p14:creationId xmlns:p14="http://schemas.microsoft.com/office/powerpoint/2010/main" val="1926586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These two sets of rights are </a:t>
            </a:r>
            <a:r>
              <a:rPr lang="en-US" dirty="0" err="1" smtClean="0"/>
              <a:t>recognised</a:t>
            </a:r>
            <a:r>
              <a:rPr lang="en-US" dirty="0" smtClean="0"/>
              <a:t> by two separate Covenants </a:t>
            </a:r>
            <a:r>
              <a:rPr lang="mr-IN" dirty="0" smtClean="0"/>
              <a:t>–</a:t>
            </a:r>
            <a:r>
              <a:rPr lang="en-US" dirty="0" smtClean="0"/>
              <a:t> The International Covenant on Civil and Political Rights (ICCPR) and the International Covenant on Economic, Social and Cultural Rights (ICESCR) </a:t>
            </a:r>
            <a:r>
              <a:rPr lang="mr-IN" dirty="0" smtClean="0"/>
              <a:t>–</a:t>
            </a:r>
            <a:r>
              <a:rPr lang="en-US" dirty="0" smtClean="0"/>
              <a:t> but there is close relationship between them.</a:t>
            </a:r>
          </a:p>
          <a:p>
            <a:r>
              <a:rPr lang="en-US" dirty="0" smtClean="0"/>
              <a:t>Civil and political rights can have no meaning unless they are accompanied by Economic, Social and Cultural Rights.</a:t>
            </a:r>
          </a:p>
          <a:p>
            <a:r>
              <a:rPr lang="en-US" dirty="0" smtClean="0"/>
              <a:t>Therefore both categories of rights are equally important.</a:t>
            </a:r>
            <a:endParaRPr lang="en-US" dirty="0"/>
          </a:p>
        </p:txBody>
      </p:sp>
    </p:spTree>
    <p:extLst>
      <p:ext uri="{BB962C8B-B14F-4D97-AF65-F5344CB8AC3E}">
        <p14:creationId xmlns:p14="http://schemas.microsoft.com/office/powerpoint/2010/main" val="1237980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Characteristics of Human Rights</a:t>
            </a:r>
            <a:endParaRPr lang="en-US" dirty="0"/>
          </a:p>
        </p:txBody>
      </p:sp>
      <p:sp>
        <p:nvSpPr>
          <p:cNvPr id="3" name="Content Placeholder 2"/>
          <p:cNvSpPr>
            <a:spLocks noGrp="1"/>
          </p:cNvSpPr>
          <p:nvPr>
            <p:ph idx="1"/>
          </p:nvPr>
        </p:nvSpPr>
        <p:spPr/>
        <p:txBody>
          <a:bodyPr/>
          <a:lstStyle/>
          <a:p>
            <a:r>
              <a:rPr lang="en-US" u="sng" dirty="0" smtClean="0"/>
              <a:t>Inherent</a:t>
            </a:r>
            <a:r>
              <a:rPr lang="en-US" dirty="0" smtClean="0"/>
              <a:t> </a:t>
            </a:r>
            <a:r>
              <a:rPr lang="mr-IN" dirty="0" smtClean="0"/>
              <a:t>–</a:t>
            </a:r>
            <a:r>
              <a:rPr lang="en-US" dirty="0" smtClean="0"/>
              <a:t> essential or intrinsic part of our lives</a:t>
            </a:r>
          </a:p>
          <a:p>
            <a:r>
              <a:rPr lang="en-US" u="sng" dirty="0" smtClean="0"/>
              <a:t>Universal</a:t>
            </a:r>
            <a:r>
              <a:rPr lang="en-US" dirty="0" smtClean="0"/>
              <a:t> </a:t>
            </a:r>
            <a:r>
              <a:rPr lang="mr-IN" dirty="0" smtClean="0"/>
              <a:t>–</a:t>
            </a:r>
            <a:r>
              <a:rPr lang="en-US" dirty="0" smtClean="0"/>
              <a:t> all have human rights no matter who they are or where they are</a:t>
            </a:r>
          </a:p>
          <a:p>
            <a:r>
              <a:rPr lang="en-US" u="sng" dirty="0" smtClean="0"/>
              <a:t>Indivisible</a:t>
            </a:r>
            <a:r>
              <a:rPr lang="en-US" dirty="0" smtClean="0"/>
              <a:t> </a:t>
            </a:r>
            <a:r>
              <a:rPr lang="mr-IN" dirty="0" smtClean="0"/>
              <a:t>–</a:t>
            </a:r>
            <a:r>
              <a:rPr lang="en-US" dirty="0" smtClean="0"/>
              <a:t> human rights have to be enjoyed by all in its full range</a:t>
            </a:r>
          </a:p>
          <a:p>
            <a:r>
              <a:rPr lang="en-US" u="sng" dirty="0" smtClean="0"/>
              <a:t>Inalienable</a:t>
            </a:r>
            <a:r>
              <a:rPr lang="en-US" dirty="0" smtClean="0"/>
              <a:t> </a:t>
            </a:r>
            <a:r>
              <a:rPr lang="mr-IN" dirty="0" smtClean="0"/>
              <a:t>–</a:t>
            </a:r>
            <a:r>
              <a:rPr lang="en-US" dirty="0" smtClean="0"/>
              <a:t> cannot be taken away or transferred (but can be limited when the exercise of the same is an affront to the rights of others)</a:t>
            </a:r>
            <a:endParaRPr lang="en-US" dirty="0"/>
          </a:p>
        </p:txBody>
      </p:sp>
    </p:spTree>
    <p:extLst>
      <p:ext uri="{BB962C8B-B14F-4D97-AF65-F5344CB8AC3E}">
        <p14:creationId xmlns:p14="http://schemas.microsoft.com/office/powerpoint/2010/main" val="1315128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TotalTime>
  <Words>942</Words>
  <Application>Microsoft Macintosh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Mangal</vt:lpstr>
      <vt:lpstr>Arial</vt:lpstr>
      <vt:lpstr>Office Theme</vt:lpstr>
      <vt:lpstr>Human Rights – Basic Concepts </vt:lpstr>
      <vt:lpstr>Defining Human Rights</vt:lpstr>
      <vt:lpstr>Universal Declaration of Human Rights</vt:lpstr>
      <vt:lpstr>Articles</vt:lpstr>
      <vt:lpstr>PowerPoint Presentation</vt:lpstr>
      <vt:lpstr>Two kinds of Human Rights</vt:lpstr>
      <vt:lpstr>PowerPoint Presentation</vt:lpstr>
      <vt:lpstr>PowerPoint Presentation</vt:lpstr>
      <vt:lpstr>Four Characteristics of Human Rights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 Basic Concepts </dc:title>
  <dc:creator>Microsoft Office User</dc:creator>
  <cp:lastModifiedBy>Microsoft Office User</cp:lastModifiedBy>
  <cp:revision>11</cp:revision>
  <dcterms:created xsi:type="dcterms:W3CDTF">2020-07-05T13:09:57Z</dcterms:created>
  <dcterms:modified xsi:type="dcterms:W3CDTF">2020-07-05T14:57:18Z</dcterms:modified>
</cp:coreProperties>
</file>