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07-Jul-23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07-Jul-23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07-Jul-23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07-Jul-23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07-Jul-23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07-Jul-23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458200" cy="6324600"/>
          </a:xfrm>
        </p:spPr>
        <p:txBody>
          <a:bodyPr>
            <a:normAutofit fontScale="62500" lnSpcReduction="20000"/>
          </a:bodyPr>
          <a:lstStyle/>
          <a:p>
            <a:pPr algn="l"/>
            <a:r>
              <a:rPr lang="en-US" sz="3500" dirty="0" smtClean="0"/>
              <a:t>                         Lecture 10,11,12,13,14</a:t>
            </a:r>
          </a:p>
          <a:p>
            <a:pPr algn="l"/>
            <a:r>
              <a:rPr lang="en-US" dirty="0" smtClean="0"/>
              <a:t>    </a:t>
            </a:r>
          </a:p>
          <a:p>
            <a:pPr marL="342900" indent="-342900" algn="l"/>
            <a:r>
              <a:rPr lang="en-US" sz="2800" b="1" dirty="0" err="1" smtClean="0"/>
              <a:t>Phytopathogenic</a:t>
            </a:r>
            <a:r>
              <a:rPr lang="en-US" sz="2800" b="1" dirty="0" smtClean="0"/>
              <a:t> organisms </a:t>
            </a:r>
            <a:r>
              <a:rPr lang="en-US" sz="2800" b="1" dirty="0" smtClean="0"/>
              <a:t>:</a:t>
            </a:r>
          </a:p>
          <a:p>
            <a:pPr marL="342900" indent="-342900" algn="l"/>
            <a:endParaRPr lang="en-US" sz="2800" dirty="0" smtClean="0"/>
          </a:p>
          <a:p>
            <a:pPr algn="just"/>
            <a:r>
              <a:rPr lang="en-US" sz="2800" dirty="0" smtClean="0"/>
              <a:t>1.Fungi </a:t>
            </a:r>
            <a:endParaRPr lang="en-US" sz="2800" dirty="0" smtClean="0"/>
          </a:p>
          <a:p>
            <a:pPr algn="just"/>
            <a:endParaRPr lang="en-US" sz="2800" dirty="0" smtClean="0"/>
          </a:p>
          <a:p>
            <a:pPr algn="just"/>
            <a:r>
              <a:rPr lang="en-US" sz="2800" dirty="0" smtClean="0"/>
              <a:t>2.Bacteria </a:t>
            </a:r>
          </a:p>
          <a:p>
            <a:pPr algn="just"/>
            <a:endParaRPr lang="en-US" sz="2800" dirty="0" smtClean="0"/>
          </a:p>
          <a:p>
            <a:pPr algn="just"/>
            <a:r>
              <a:rPr lang="en-US" sz="2800" dirty="0" smtClean="0"/>
              <a:t>3.Fastidious </a:t>
            </a:r>
            <a:r>
              <a:rPr lang="en-US" sz="2800" dirty="0" smtClean="0"/>
              <a:t>vascular bacteria (RLO’s) </a:t>
            </a:r>
            <a:endParaRPr lang="en-US" sz="2800" dirty="0" smtClean="0"/>
          </a:p>
          <a:p>
            <a:pPr algn="just"/>
            <a:endParaRPr lang="en-US" sz="2800" dirty="0" smtClean="0"/>
          </a:p>
          <a:p>
            <a:pPr algn="just"/>
            <a:r>
              <a:rPr lang="en-US" sz="2800" dirty="0" smtClean="0"/>
              <a:t>4.Phytoplasma</a:t>
            </a:r>
          </a:p>
          <a:p>
            <a:pPr algn="just"/>
            <a:endParaRPr lang="en-US" sz="2800" dirty="0" smtClean="0"/>
          </a:p>
          <a:p>
            <a:pPr algn="just"/>
            <a:r>
              <a:rPr lang="en-US" sz="2800" dirty="0" smtClean="0"/>
              <a:t> </a:t>
            </a:r>
            <a:r>
              <a:rPr lang="en-US" sz="2800" dirty="0" smtClean="0"/>
              <a:t>5.viruses </a:t>
            </a:r>
            <a:endParaRPr lang="en-US" sz="2800" dirty="0" smtClean="0"/>
          </a:p>
          <a:p>
            <a:pPr algn="just"/>
            <a:endParaRPr lang="en-US" sz="2800" dirty="0" smtClean="0"/>
          </a:p>
          <a:p>
            <a:pPr algn="just"/>
            <a:r>
              <a:rPr lang="en-US" sz="2800" dirty="0" smtClean="0"/>
              <a:t>6.Viroids</a:t>
            </a:r>
          </a:p>
          <a:p>
            <a:pPr algn="just"/>
            <a:endParaRPr lang="en-US" sz="2800" dirty="0" smtClean="0"/>
          </a:p>
          <a:p>
            <a:pPr algn="just"/>
            <a:r>
              <a:rPr lang="en-US" sz="2800" dirty="0" smtClean="0"/>
              <a:t> </a:t>
            </a:r>
            <a:r>
              <a:rPr lang="en-US" sz="2800" dirty="0" smtClean="0"/>
              <a:t>7.Algae </a:t>
            </a:r>
            <a:endParaRPr lang="en-US" sz="2800" dirty="0" smtClean="0"/>
          </a:p>
          <a:p>
            <a:pPr algn="just"/>
            <a:endParaRPr lang="en-US" sz="2800" dirty="0" smtClean="0"/>
          </a:p>
          <a:p>
            <a:pPr algn="just"/>
            <a:r>
              <a:rPr lang="en-US" sz="2800" dirty="0" smtClean="0"/>
              <a:t>8.Flagellated </a:t>
            </a:r>
            <a:r>
              <a:rPr lang="en-US" sz="2800" dirty="0" err="1" smtClean="0"/>
              <a:t>protozoans</a:t>
            </a:r>
            <a:r>
              <a:rPr lang="en-US" sz="2800" dirty="0" smtClean="0"/>
              <a:t> .</a:t>
            </a:r>
          </a:p>
          <a:p>
            <a:pPr algn="l"/>
            <a:endParaRPr lang="en-US" dirty="0" smtClean="0"/>
          </a:p>
          <a:p>
            <a:pPr algn="l"/>
            <a:r>
              <a:rPr lang="en-US" dirty="0" smtClean="0"/>
              <a:t>                   </a:t>
            </a:r>
            <a:endParaRPr lang="en-US" sz="1400" b="1" dirty="0" smtClean="0">
              <a:latin typeface="Cambria" pitchFamily="18" charset="0"/>
            </a:endParaRPr>
          </a:p>
          <a:p>
            <a:pPr algn="l"/>
            <a:endParaRPr lang="en-US" sz="1400" b="1" dirty="0" smtClean="0">
              <a:latin typeface="Cambria" pitchFamily="18" charset="0"/>
            </a:endParaRPr>
          </a:p>
          <a:p>
            <a:pPr algn="l"/>
            <a:endParaRPr lang="en-US" sz="1400" b="1" dirty="0" smtClean="0">
              <a:latin typeface="Cambria" pitchFamily="18" charset="0"/>
            </a:endParaRPr>
          </a:p>
          <a:p>
            <a:pPr algn="just"/>
            <a:endParaRPr lang="en-US" sz="1800" dirty="0" smtClean="0"/>
          </a:p>
          <a:p>
            <a:pPr algn="just"/>
            <a:endParaRPr lang="en-US" sz="1400" dirty="0" smtClean="0"/>
          </a:p>
          <a:p>
            <a:pPr marL="342900" indent="-342900" algn="l"/>
            <a:endParaRPr lang="en-US" sz="1400" dirty="0" smtClean="0">
              <a:latin typeface="Cambria" pitchFamily="18" charset="0"/>
            </a:endParaRPr>
          </a:p>
          <a:p>
            <a:pPr algn="l"/>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228600"/>
            <a:ext cx="8763000" cy="6400800"/>
          </a:xfrm>
        </p:spPr>
        <p:txBody>
          <a:bodyPr/>
          <a:lstStyle/>
          <a:p>
            <a:r>
              <a:rPr lang="en-US" sz="2400" b="1" dirty="0" smtClean="0">
                <a:solidFill>
                  <a:srgbClr val="FF0000"/>
                </a:solidFill>
              </a:rPr>
              <a:t>1</a:t>
            </a:r>
            <a:r>
              <a:rPr lang="en-US" sz="1800" b="1" dirty="0" smtClean="0">
                <a:solidFill>
                  <a:srgbClr val="FF0000"/>
                </a:solidFill>
              </a:rPr>
              <a:t>.Fungi</a:t>
            </a:r>
            <a:r>
              <a:rPr lang="en-US" sz="1800" dirty="0" smtClean="0">
                <a:solidFill>
                  <a:srgbClr val="FF0000"/>
                </a:solidFill>
              </a:rPr>
              <a:t>:</a:t>
            </a:r>
            <a:r>
              <a:rPr lang="en-US" sz="1800" dirty="0" smtClean="0"/>
              <a:t> Fungi are eukaryotic, spore bearing, </a:t>
            </a:r>
            <a:r>
              <a:rPr lang="en-US" sz="1800" dirty="0" err="1" smtClean="0"/>
              <a:t>achlorophyllous</a:t>
            </a:r>
            <a:r>
              <a:rPr lang="en-US" sz="1800" dirty="0" smtClean="0"/>
              <a:t> organisms that generally reproduce sexually and asexually and whose filamentous, branched somatic structures are typically surrounded by cell walls consisting chitin or cellulose or both with many organic molecules.</a:t>
            </a:r>
          </a:p>
          <a:p>
            <a:r>
              <a:rPr lang="en-US" sz="1800" dirty="0" smtClean="0"/>
              <a:t>Ex: </a:t>
            </a:r>
            <a:r>
              <a:rPr lang="en-US" sz="1800" dirty="0" err="1" smtClean="0"/>
              <a:t>Lateblight</a:t>
            </a:r>
            <a:r>
              <a:rPr lang="en-US" sz="1800" dirty="0" smtClean="0"/>
              <a:t> of potato-</a:t>
            </a:r>
            <a:r>
              <a:rPr lang="en-US" sz="1800" i="1" dirty="0" err="1" smtClean="0"/>
              <a:t>Phytophthora</a:t>
            </a:r>
            <a:r>
              <a:rPr lang="en-US" sz="1800" i="1" dirty="0" smtClean="0"/>
              <a:t> </a:t>
            </a:r>
            <a:r>
              <a:rPr lang="en-US" sz="1800" i="1" dirty="0" err="1" smtClean="0"/>
              <a:t>infestans</a:t>
            </a:r>
            <a:r>
              <a:rPr lang="en-US" sz="1800" i="1" dirty="0" smtClean="0"/>
              <a:t>, </a:t>
            </a:r>
            <a:r>
              <a:rPr lang="en-US" sz="1800" dirty="0" smtClean="0"/>
              <a:t>Rice blast</a:t>
            </a:r>
            <a:r>
              <a:rPr lang="en-US" sz="1800" i="1" dirty="0" smtClean="0"/>
              <a:t>-</a:t>
            </a:r>
            <a:r>
              <a:rPr lang="en-US" sz="1800" i="1" dirty="0" err="1" smtClean="0"/>
              <a:t>Pyricularia</a:t>
            </a:r>
            <a:r>
              <a:rPr lang="en-US" sz="1800" i="1" dirty="0" smtClean="0"/>
              <a:t> </a:t>
            </a:r>
            <a:r>
              <a:rPr lang="en-US" sz="1800" i="1" dirty="0" err="1" smtClean="0"/>
              <a:t>oryzae</a:t>
            </a:r>
            <a:endParaRPr lang="en-US" sz="1800" dirty="0" smtClean="0"/>
          </a:p>
          <a:p>
            <a:r>
              <a:rPr lang="en-US" sz="2400" b="1" dirty="0" smtClean="0">
                <a:solidFill>
                  <a:srgbClr val="FF0000"/>
                </a:solidFill>
              </a:rPr>
              <a:t>2</a:t>
            </a:r>
            <a:r>
              <a:rPr lang="en-US" sz="1800" b="1" dirty="0" smtClean="0">
                <a:solidFill>
                  <a:srgbClr val="FF0000"/>
                </a:solidFill>
              </a:rPr>
              <a:t>.Bacteria:</a:t>
            </a:r>
            <a:r>
              <a:rPr lang="en-US" sz="1800" b="1" dirty="0" smtClean="0"/>
              <a:t> </a:t>
            </a:r>
            <a:r>
              <a:rPr lang="en-US" sz="1800" dirty="0" smtClean="0"/>
              <a:t>Bacteria are extremely minute, rigid, essentially unicellular organisms free of true chlorophyll and generally devoid of any photosynthetic pigment, most commonly multiplying asexually by simple transverse fission, the resulting cell, being of equal or nearly equal in size.</a:t>
            </a:r>
          </a:p>
          <a:p>
            <a:r>
              <a:rPr lang="en-US" sz="1800" dirty="0" smtClean="0"/>
              <a:t>Ex:</a:t>
            </a:r>
            <a:r>
              <a:rPr lang="en-US" sz="1800" b="1" dirty="0" smtClean="0"/>
              <a:t> </a:t>
            </a:r>
            <a:r>
              <a:rPr lang="en-US" sz="1800" dirty="0" smtClean="0"/>
              <a:t>Citrus canker: </a:t>
            </a:r>
            <a:r>
              <a:rPr lang="en-US" sz="1800" i="1" dirty="0" err="1" smtClean="0"/>
              <a:t>Xanthomonas</a:t>
            </a:r>
            <a:r>
              <a:rPr lang="en-US" sz="1800" i="1" dirty="0" smtClean="0"/>
              <a:t> </a:t>
            </a:r>
            <a:r>
              <a:rPr lang="en-US" sz="1800" i="1" dirty="0" err="1" smtClean="0"/>
              <a:t>axanopodis</a:t>
            </a:r>
            <a:r>
              <a:rPr lang="en-US" sz="1800" i="1" dirty="0" smtClean="0"/>
              <a:t> </a:t>
            </a:r>
            <a:r>
              <a:rPr lang="en-US" sz="1800" dirty="0" err="1" smtClean="0"/>
              <a:t>pv</a:t>
            </a:r>
            <a:r>
              <a:rPr lang="en-US" sz="1800" dirty="0" smtClean="0"/>
              <a:t>. </a:t>
            </a:r>
            <a:r>
              <a:rPr lang="en-US" sz="1800" i="1" dirty="0" err="1" smtClean="0"/>
              <a:t>Citri</a:t>
            </a:r>
            <a:r>
              <a:rPr lang="en-US" sz="1800" i="1" dirty="0" smtClean="0"/>
              <a:t>, </a:t>
            </a:r>
            <a:r>
              <a:rPr lang="en-US" sz="1800" dirty="0" smtClean="0"/>
              <a:t>Fire blight of apple-</a:t>
            </a:r>
            <a:r>
              <a:rPr lang="en-US" sz="1800" i="1" dirty="0" err="1" smtClean="0"/>
              <a:t>Erwinia</a:t>
            </a:r>
            <a:r>
              <a:rPr lang="en-US" sz="1800" i="1" dirty="0" smtClean="0"/>
              <a:t> </a:t>
            </a:r>
            <a:r>
              <a:rPr lang="en-US" sz="1800" i="1" dirty="0" err="1" smtClean="0"/>
              <a:t>amylovora</a:t>
            </a:r>
            <a:endParaRPr lang="en-US" sz="1800" i="1" dirty="0" smtClean="0"/>
          </a:p>
          <a:p>
            <a:r>
              <a:rPr lang="en-US" sz="1800" b="1" dirty="0" smtClean="0">
                <a:solidFill>
                  <a:srgbClr val="FF0000"/>
                </a:solidFill>
              </a:rPr>
              <a:t>3.Fastidious vascular bacteria (RLO‘s</a:t>
            </a:r>
            <a:r>
              <a:rPr lang="en-US" sz="1800" dirty="0" smtClean="0">
                <a:solidFill>
                  <a:srgbClr val="FF0000"/>
                </a:solidFill>
              </a:rPr>
              <a:t>):</a:t>
            </a:r>
            <a:r>
              <a:rPr lang="en-US" sz="1800" dirty="0" smtClean="0"/>
              <a:t>Fastidious vascular bacteria are similar to bacteria in most respects but are obligate parasites or can not be grown on </a:t>
            </a:r>
            <a:r>
              <a:rPr lang="en-US" sz="1800" dirty="0" err="1" smtClean="0"/>
              <a:t>routene</a:t>
            </a:r>
            <a:r>
              <a:rPr lang="en-US" sz="1800" dirty="0" smtClean="0"/>
              <a:t> bacteriological media.</a:t>
            </a:r>
          </a:p>
          <a:p>
            <a:r>
              <a:rPr lang="en-US" sz="1800" dirty="0" smtClean="0"/>
              <a:t>Ex: Gram negative xylem inhabiting bacteria-Pierce’s disease of grape-</a:t>
            </a:r>
            <a:r>
              <a:rPr lang="en-US" sz="1800" i="1" dirty="0" err="1" smtClean="0"/>
              <a:t>Xylella</a:t>
            </a:r>
            <a:r>
              <a:rPr lang="en-US" sz="1800" i="1" dirty="0" smtClean="0"/>
              <a:t> </a:t>
            </a:r>
            <a:r>
              <a:rPr lang="en-US" sz="1800" i="1" dirty="0" err="1" smtClean="0"/>
              <a:t>fastidiosa</a:t>
            </a:r>
            <a:endParaRPr lang="en-US" sz="1800" dirty="0" smtClean="0"/>
          </a:p>
          <a:p>
            <a:r>
              <a:rPr lang="en-US" sz="1800" dirty="0" smtClean="0"/>
              <a:t>Gram positive xylem inhabiting bacteria-</a:t>
            </a:r>
            <a:r>
              <a:rPr lang="en-US" sz="1800" dirty="0" err="1" smtClean="0"/>
              <a:t>Ratoon</a:t>
            </a:r>
            <a:r>
              <a:rPr lang="en-US" sz="1800" dirty="0" smtClean="0"/>
              <a:t> stunting of sugarcane-</a:t>
            </a:r>
            <a:r>
              <a:rPr lang="en-US" sz="1800" i="1" dirty="0" err="1" smtClean="0"/>
              <a:t>Clavibacter</a:t>
            </a:r>
            <a:r>
              <a:rPr lang="en-US" sz="1800" i="1" dirty="0" smtClean="0"/>
              <a:t> </a:t>
            </a:r>
            <a:r>
              <a:rPr lang="en-US" sz="1800" i="1" dirty="0" err="1" smtClean="0"/>
              <a:t>xyli</a:t>
            </a:r>
            <a:r>
              <a:rPr lang="en-US" sz="1800" i="1" dirty="0" smtClean="0"/>
              <a:t> </a:t>
            </a:r>
            <a:r>
              <a:rPr lang="en-US" sz="1800" i="1" dirty="0" err="1" smtClean="0"/>
              <a:t>xyli</a:t>
            </a:r>
            <a:endParaRPr lang="en-US" sz="1800" dirty="0" smtClean="0"/>
          </a:p>
          <a:p>
            <a:r>
              <a:rPr lang="en-US" sz="1800" dirty="0" smtClean="0"/>
              <a:t>Phloem inhabiting bacteria- Citrus greening-</a:t>
            </a:r>
            <a:r>
              <a:rPr lang="en-US" sz="1800" i="1" dirty="0" err="1" smtClean="0"/>
              <a:t>Candidatus</a:t>
            </a:r>
            <a:r>
              <a:rPr lang="en-US" sz="1800" i="1" dirty="0" smtClean="0"/>
              <a:t> </a:t>
            </a:r>
            <a:r>
              <a:rPr lang="en-US" sz="1800" i="1" dirty="0" err="1" smtClean="0"/>
              <a:t>liberobacter</a:t>
            </a:r>
            <a:r>
              <a:rPr lang="en-US" sz="1800" i="1" dirty="0" smtClean="0"/>
              <a:t> </a:t>
            </a:r>
            <a:r>
              <a:rPr lang="en-US" sz="1800" i="1" dirty="0" err="1" smtClean="0"/>
              <a:t>asiaticus</a:t>
            </a:r>
            <a:endParaRPr lang="en-US" sz="1800" dirty="0" smtClean="0"/>
          </a:p>
          <a:p>
            <a:endParaRPr lang="en-US" sz="1800" dirty="0" smtClean="0"/>
          </a:p>
          <a:p>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lstStyle/>
          <a:p>
            <a:pPr algn="l"/>
            <a:r>
              <a:rPr lang="en-US" sz="2400" b="1" dirty="0" smtClean="0">
                <a:solidFill>
                  <a:srgbClr val="FF0000"/>
                </a:solidFill>
              </a:rPr>
              <a:t>4</a:t>
            </a:r>
            <a:r>
              <a:rPr lang="en-US" sz="1800" b="1" dirty="0" smtClean="0">
                <a:solidFill>
                  <a:srgbClr val="FF0000"/>
                </a:solidFill>
              </a:rPr>
              <a:t>.Phytoplasma: </a:t>
            </a:r>
            <a:r>
              <a:rPr lang="en-US" sz="1800" dirty="0" err="1" smtClean="0"/>
              <a:t>Phytoplasmas</a:t>
            </a:r>
            <a:r>
              <a:rPr lang="en-US" sz="1800" dirty="0" smtClean="0"/>
              <a:t> are </a:t>
            </a:r>
            <a:r>
              <a:rPr lang="en-US" sz="1800" dirty="0" err="1" smtClean="0"/>
              <a:t>pleomorphic</a:t>
            </a:r>
            <a:r>
              <a:rPr lang="en-US" sz="1800" dirty="0" smtClean="0"/>
              <a:t>, wall less prokaryotic micro</a:t>
            </a:r>
            <a:r>
              <a:rPr lang="en-US" sz="1800" b="1" dirty="0" smtClean="0"/>
              <a:t> </a:t>
            </a:r>
            <a:r>
              <a:rPr lang="en-US" sz="1800" dirty="0" smtClean="0"/>
              <a:t>organisms, that can infect plants of phloem tissue and can not yet to be grown in culture.</a:t>
            </a:r>
          </a:p>
          <a:p>
            <a:pPr algn="l"/>
            <a:r>
              <a:rPr lang="en-US" sz="1800" dirty="0" err="1" smtClean="0"/>
              <a:t>Ex:Sesamum</a:t>
            </a:r>
            <a:r>
              <a:rPr lang="en-US" sz="1800" dirty="0" smtClean="0"/>
              <a:t> </a:t>
            </a:r>
            <a:r>
              <a:rPr lang="en-US" sz="1800" dirty="0" err="1" smtClean="0"/>
              <a:t>phyllody</a:t>
            </a:r>
            <a:r>
              <a:rPr lang="en-US" sz="1800" dirty="0" smtClean="0"/>
              <a:t>, little leaf of </a:t>
            </a:r>
            <a:r>
              <a:rPr lang="en-US" sz="1800" dirty="0" err="1" smtClean="0"/>
              <a:t>brinjal</a:t>
            </a:r>
            <a:endParaRPr lang="en-US" sz="1800" dirty="0" smtClean="0"/>
          </a:p>
          <a:p>
            <a:pPr algn="l"/>
            <a:endParaRPr lang="en-US" sz="1800" b="1" dirty="0" smtClean="0">
              <a:solidFill>
                <a:srgbClr val="FF0000"/>
              </a:solidFill>
            </a:endParaRPr>
          </a:p>
          <a:p>
            <a:pPr algn="l"/>
            <a:r>
              <a:rPr lang="en-US" sz="2200" b="1" dirty="0" smtClean="0">
                <a:solidFill>
                  <a:srgbClr val="FF0000"/>
                </a:solidFill>
              </a:rPr>
              <a:t>5</a:t>
            </a:r>
            <a:r>
              <a:rPr lang="en-US" sz="1800" b="1" dirty="0" smtClean="0">
                <a:solidFill>
                  <a:srgbClr val="FF0000"/>
                </a:solidFill>
              </a:rPr>
              <a:t>.Virus: </a:t>
            </a:r>
            <a:r>
              <a:rPr lang="en-US" sz="1800" dirty="0" smtClean="0"/>
              <a:t>A sub-microscopic, obligate parasite consisting of nucleic acid and protein coat that multiplies only </a:t>
            </a:r>
            <a:r>
              <a:rPr lang="en-US" sz="1800" dirty="0" err="1" smtClean="0"/>
              <a:t>intracellularly</a:t>
            </a:r>
            <a:r>
              <a:rPr lang="en-US" sz="1800" dirty="0" smtClean="0"/>
              <a:t> and is potentially pathogenic.</a:t>
            </a:r>
          </a:p>
          <a:p>
            <a:pPr algn="l"/>
            <a:r>
              <a:rPr lang="en-US" sz="1800" dirty="0" smtClean="0"/>
              <a:t>Ex: Tobacco mosaic-Tobacco mosaic virus</a:t>
            </a:r>
          </a:p>
          <a:p>
            <a:pPr algn="l"/>
            <a:endParaRPr lang="en-US" sz="1800" b="1" dirty="0" smtClean="0">
              <a:solidFill>
                <a:srgbClr val="FF0000"/>
              </a:solidFill>
            </a:endParaRPr>
          </a:p>
          <a:p>
            <a:pPr algn="l"/>
            <a:r>
              <a:rPr lang="en-US" sz="1800" b="1" dirty="0" smtClean="0">
                <a:solidFill>
                  <a:srgbClr val="FF0000"/>
                </a:solidFill>
              </a:rPr>
              <a:t>6. </a:t>
            </a:r>
            <a:r>
              <a:rPr lang="en-US" sz="1800" b="1" dirty="0" err="1" smtClean="0">
                <a:solidFill>
                  <a:srgbClr val="FF0000"/>
                </a:solidFill>
              </a:rPr>
              <a:t>Viroids</a:t>
            </a:r>
            <a:r>
              <a:rPr lang="en-US" sz="1800" i="1" dirty="0" smtClean="0">
                <a:solidFill>
                  <a:srgbClr val="FF0000"/>
                </a:solidFill>
              </a:rPr>
              <a:t>: </a:t>
            </a:r>
            <a:r>
              <a:rPr lang="en-US" sz="1800" dirty="0" smtClean="0"/>
              <a:t>Small, low molecular weight ribonucleic acids(RNA) that can infect plant cells, replicate themselves and cause disease in plants.</a:t>
            </a:r>
          </a:p>
          <a:p>
            <a:pPr algn="l"/>
            <a:r>
              <a:rPr lang="en-US" sz="1800" dirty="0" err="1" smtClean="0"/>
              <a:t>Ex:Potato</a:t>
            </a:r>
            <a:r>
              <a:rPr lang="en-US" sz="1800" dirty="0" smtClean="0"/>
              <a:t> spindle tuber disease-Potato spindle tuber </a:t>
            </a:r>
            <a:r>
              <a:rPr lang="en-US" sz="1800" dirty="0" err="1" smtClean="0"/>
              <a:t>viroid</a:t>
            </a:r>
            <a:endParaRPr lang="en-US" sz="1800" dirty="0" smtClean="0"/>
          </a:p>
          <a:p>
            <a:pPr algn="l"/>
            <a:endParaRPr lang="en-US" sz="1800" b="1" dirty="0" smtClean="0">
              <a:solidFill>
                <a:srgbClr val="FF0000"/>
              </a:solidFill>
            </a:endParaRPr>
          </a:p>
          <a:p>
            <a:pPr algn="l"/>
            <a:r>
              <a:rPr lang="en-US" sz="1800" b="1" dirty="0" smtClean="0">
                <a:solidFill>
                  <a:srgbClr val="FF0000"/>
                </a:solidFill>
              </a:rPr>
              <a:t>7.Algae</a:t>
            </a:r>
            <a:r>
              <a:rPr lang="en-US" sz="1800" dirty="0" smtClean="0">
                <a:solidFill>
                  <a:srgbClr val="FF0000"/>
                </a:solidFill>
              </a:rPr>
              <a:t>: </a:t>
            </a:r>
            <a:r>
              <a:rPr lang="en-US" sz="1800" dirty="0" smtClean="0"/>
              <a:t>Algae are </a:t>
            </a:r>
            <a:r>
              <a:rPr lang="en-US" sz="1800" dirty="0" err="1" smtClean="0"/>
              <a:t>eukaryotic,photosynthetic</a:t>
            </a:r>
            <a:r>
              <a:rPr lang="en-US" sz="1800" dirty="0" smtClean="0"/>
              <a:t>, </a:t>
            </a:r>
            <a:r>
              <a:rPr lang="en-US" sz="1800" dirty="0" err="1" smtClean="0"/>
              <a:t>uni</a:t>
            </a:r>
            <a:r>
              <a:rPr lang="en-US" sz="1800" dirty="0" smtClean="0"/>
              <a:t> or </a:t>
            </a:r>
            <a:r>
              <a:rPr lang="en-US" sz="1800" dirty="0" err="1" smtClean="0"/>
              <a:t>multicellular</a:t>
            </a:r>
            <a:r>
              <a:rPr lang="en-US" sz="1800" dirty="0" smtClean="0"/>
              <a:t> organisms, containing chlorophyll and a few algae mainly green algae cause plant diseases.</a:t>
            </a:r>
          </a:p>
          <a:p>
            <a:pPr algn="l"/>
            <a:r>
              <a:rPr lang="en-US" sz="1800" dirty="0" smtClean="0"/>
              <a:t>Ex: Red rust of guava-</a:t>
            </a:r>
            <a:r>
              <a:rPr lang="en-US" sz="1800" i="1" dirty="0" err="1" smtClean="0"/>
              <a:t>Cephaleuros</a:t>
            </a:r>
            <a:r>
              <a:rPr lang="en-US" sz="1800" i="1" dirty="0" smtClean="0"/>
              <a:t> </a:t>
            </a:r>
            <a:r>
              <a:rPr lang="en-US" sz="1800" dirty="0" smtClean="0"/>
              <a:t>sp.</a:t>
            </a:r>
          </a:p>
          <a:p>
            <a:pPr algn="l"/>
            <a:endParaRPr lang="en-US" sz="1800" dirty="0" smtClean="0"/>
          </a:p>
          <a:p>
            <a:pPr algn="l"/>
            <a:endParaRPr lang="en-US" sz="1800" dirty="0" smtClean="0"/>
          </a:p>
          <a:p>
            <a:pPr algn="l"/>
            <a:endParaRPr lang="en-US" sz="18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lstStyle/>
          <a:p>
            <a:pPr algn="l"/>
            <a:r>
              <a:rPr lang="en-US" sz="1800" b="1" dirty="0" smtClean="0">
                <a:solidFill>
                  <a:srgbClr val="FF0000"/>
                </a:solidFill>
              </a:rPr>
              <a:t>8.Flagellated </a:t>
            </a:r>
            <a:r>
              <a:rPr lang="en-US" sz="1800" b="1" dirty="0" err="1" smtClean="0">
                <a:solidFill>
                  <a:srgbClr val="FF0000"/>
                </a:solidFill>
              </a:rPr>
              <a:t>protozoans</a:t>
            </a:r>
            <a:r>
              <a:rPr lang="en-US" sz="1800" b="1" dirty="0" smtClean="0">
                <a:solidFill>
                  <a:srgbClr val="FF0000"/>
                </a:solidFill>
              </a:rPr>
              <a:t> :</a:t>
            </a:r>
            <a:r>
              <a:rPr lang="en-US" sz="1800" dirty="0" smtClean="0"/>
              <a:t>Protozoa are </a:t>
            </a:r>
            <a:r>
              <a:rPr lang="en-US" sz="1800" dirty="0" err="1" smtClean="0"/>
              <a:t>microscopic,nonphotosynthetic</a:t>
            </a:r>
            <a:r>
              <a:rPr lang="en-US" sz="1800" dirty="0" smtClean="0"/>
              <a:t>, </a:t>
            </a:r>
            <a:r>
              <a:rPr lang="en-US" sz="1800" dirty="0" err="1" smtClean="0"/>
              <a:t>eukaryotic,flagellate</a:t>
            </a:r>
            <a:r>
              <a:rPr lang="en-US" sz="1800" dirty="0" smtClean="0"/>
              <a:t> </a:t>
            </a:r>
            <a:r>
              <a:rPr lang="en-US" sz="1800" dirty="0" err="1" smtClean="0"/>
              <a:t>motile,single</a:t>
            </a:r>
            <a:r>
              <a:rPr lang="en-US" sz="1800" dirty="0" smtClean="0"/>
              <a:t> celled animals.</a:t>
            </a:r>
          </a:p>
          <a:p>
            <a:pPr algn="l"/>
            <a:r>
              <a:rPr lang="en-US" sz="1800" dirty="0" smtClean="0"/>
              <a:t>Ex: Phloem necrosis of coffee-</a:t>
            </a:r>
            <a:r>
              <a:rPr lang="en-US" sz="1800" i="1" dirty="0" err="1" smtClean="0"/>
              <a:t>Phytomonas</a:t>
            </a:r>
            <a:r>
              <a:rPr lang="en-US" sz="1800" i="1" dirty="0" smtClean="0"/>
              <a:t> </a:t>
            </a:r>
            <a:r>
              <a:rPr lang="en-US" sz="1800" i="1" dirty="0" err="1" smtClean="0"/>
              <a:t>leptovasorum</a:t>
            </a:r>
            <a:endParaRPr lang="en-US" sz="1800" i="1" dirty="0" smtClean="0"/>
          </a:p>
          <a:p>
            <a:pPr algn="l"/>
            <a:endParaRPr lang="en-US" sz="1800" i="1" dirty="0" smtClean="0"/>
          </a:p>
          <a:p>
            <a:pPr algn="l"/>
            <a:r>
              <a:rPr lang="en-US" sz="1800" b="1" dirty="0" smtClean="0">
                <a:solidFill>
                  <a:srgbClr val="FF0000"/>
                </a:solidFill>
              </a:rPr>
              <a:t>9.Phanerogamic parasites:</a:t>
            </a:r>
            <a:endParaRPr lang="en-US" sz="1800" dirty="0" smtClean="0">
              <a:solidFill>
                <a:srgbClr val="FF0000"/>
              </a:solidFill>
            </a:endParaRPr>
          </a:p>
          <a:p>
            <a:pPr algn="l"/>
            <a:r>
              <a:rPr lang="en-US" sz="1800" dirty="0" smtClean="0"/>
              <a:t>1) These are obligate parasites</a:t>
            </a:r>
          </a:p>
          <a:p>
            <a:pPr algn="l"/>
            <a:r>
              <a:rPr lang="en-US" sz="1800" dirty="0" smtClean="0"/>
              <a:t>2) They have no roots</a:t>
            </a:r>
          </a:p>
          <a:p>
            <a:pPr algn="l"/>
            <a:r>
              <a:rPr lang="en-US" sz="1800" dirty="0" smtClean="0"/>
              <a:t>3) They have </a:t>
            </a:r>
            <a:r>
              <a:rPr lang="en-US" sz="1800" dirty="0" err="1" smtClean="0"/>
              <a:t>haustoria</a:t>
            </a:r>
            <a:endParaRPr lang="en-US" sz="1800" dirty="0" smtClean="0"/>
          </a:p>
          <a:p>
            <a:pPr algn="l"/>
            <a:r>
              <a:rPr lang="en-US" sz="1800" dirty="0" smtClean="0"/>
              <a:t>4) Mainly attacked vascular tissues of higher plants i.e. xylem and phloem</a:t>
            </a:r>
          </a:p>
          <a:p>
            <a:pPr algn="l"/>
            <a:r>
              <a:rPr lang="en-US" sz="1800" dirty="0" smtClean="0"/>
              <a:t>5) They are act as a bridge between the two plants for transmission of virus from one plant to another plant</a:t>
            </a:r>
          </a:p>
          <a:p>
            <a:pPr algn="l"/>
            <a:r>
              <a:rPr lang="en-US" sz="1800" dirty="0" smtClean="0"/>
              <a:t>6) They are propagated by seeds and stem cuttings</a:t>
            </a:r>
          </a:p>
          <a:p>
            <a:pPr algn="l"/>
            <a:r>
              <a:rPr lang="en-US" sz="1800" dirty="0" smtClean="0"/>
              <a:t>7) Partial root and stem parasites have leaves</a:t>
            </a:r>
          </a:p>
          <a:p>
            <a:pPr algn="l"/>
            <a:r>
              <a:rPr lang="en-US" sz="1800" dirty="0" smtClean="0"/>
              <a:t>Complete stem parasite-</a:t>
            </a:r>
            <a:r>
              <a:rPr lang="en-US" sz="1800" i="1" dirty="0" err="1" smtClean="0"/>
              <a:t>Cuscuta</a:t>
            </a:r>
            <a:endParaRPr lang="en-US" sz="1800" dirty="0" smtClean="0"/>
          </a:p>
          <a:p>
            <a:pPr algn="l"/>
            <a:r>
              <a:rPr lang="en-US" sz="1800" dirty="0" smtClean="0"/>
              <a:t>Partial stem parasite-</a:t>
            </a:r>
            <a:r>
              <a:rPr lang="en-US" sz="1800" i="1" dirty="0" err="1" smtClean="0"/>
              <a:t>Loranthus</a:t>
            </a:r>
            <a:endParaRPr lang="en-US" sz="1800" dirty="0" smtClean="0"/>
          </a:p>
          <a:p>
            <a:pPr algn="l"/>
            <a:r>
              <a:rPr lang="en-US" sz="1800" dirty="0" smtClean="0"/>
              <a:t>Complete root parasite-</a:t>
            </a:r>
            <a:r>
              <a:rPr lang="en-US" sz="1800" i="1" dirty="0" err="1" smtClean="0"/>
              <a:t>Orobanche</a:t>
            </a:r>
            <a:endParaRPr lang="en-US" sz="1800" dirty="0" smtClean="0"/>
          </a:p>
          <a:p>
            <a:pPr algn="l"/>
            <a:r>
              <a:rPr lang="en-US" sz="1800" dirty="0" smtClean="0"/>
              <a:t>Partial root parasite-</a:t>
            </a:r>
            <a:r>
              <a:rPr lang="en-US" sz="1800" i="1" dirty="0" err="1" smtClean="0"/>
              <a:t>Striga</a:t>
            </a:r>
            <a:endParaRPr lang="en-US" sz="1800" dirty="0" smtClean="0"/>
          </a:p>
          <a:p>
            <a:pPr algn="l"/>
            <a:endParaRPr lang="en-US" sz="1800" dirty="0" smtClean="0"/>
          </a:p>
          <a:p>
            <a:pPr algn="l"/>
            <a:endParaRPr lang="en-US" sz="1800" dirty="0" smtClean="0"/>
          </a:p>
          <a:p>
            <a:pPr algn="l"/>
            <a:endParaRPr lang="en-US" sz="1800" dirty="0" smtClean="0"/>
          </a:p>
          <a:p>
            <a:pPr algn="l"/>
            <a:endParaRPr lang="en-US" sz="1800"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159</TotalTime>
  <Words>432</Words>
  <Application>Microsoft Office PowerPoint</Application>
  <PresentationFormat>On-screen Show (4:3)</PresentationFormat>
  <Paragraphs>64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venki</dc:creator>
  <cp:lastModifiedBy>user</cp:lastModifiedBy>
  <cp:revision>22</cp:revision>
  <dcterms:created xsi:type="dcterms:W3CDTF">2006-08-16T00:00:00Z</dcterms:created>
  <dcterms:modified xsi:type="dcterms:W3CDTF">2023-07-07T01:12:38Z</dcterms:modified>
</cp:coreProperties>
</file>