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5"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6"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7" name="Picture 36"/>
          <p:cNvPicPr/>
          <p:nvPr/>
        </p:nvPicPr>
        <p:blipFill>
          <a:blip r:embed="rId2"/>
          <a:stretch>
            <a:fillRect/>
          </a:stretch>
        </p:blipFill>
        <p:spPr>
          <a:xfrm>
            <a:off x="1735560" y="1599840"/>
            <a:ext cx="5671800" cy="4525560"/>
          </a:xfrm>
          <a:prstGeom prst="rect">
            <a:avLst/>
          </a:prstGeom>
          <a:ln>
            <a:noFill/>
          </a:ln>
        </p:spPr>
      </p:pic>
      <p:pic>
        <p:nvPicPr>
          <p:cNvPr id="38" name="Picture 37"/>
          <p:cNvPicPr/>
          <p:nvPr/>
        </p:nvPicPr>
        <p:blipFill>
          <a:blip r:embed="rId2"/>
          <a:stretch>
            <a:fillRect/>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5"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7"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0"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5"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6"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0"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4"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6"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7"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1"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2"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74"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5"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6" name="Picture 75"/>
          <p:cNvPicPr/>
          <p:nvPr/>
        </p:nvPicPr>
        <p:blipFill>
          <a:blip r:embed="rId2"/>
          <a:stretch>
            <a:fillRect/>
          </a:stretch>
        </p:blipFill>
        <p:spPr>
          <a:xfrm>
            <a:off x="1735560" y="1599840"/>
            <a:ext cx="5671800" cy="4525560"/>
          </a:xfrm>
          <a:prstGeom prst="rect">
            <a:avLst/>
          </a:prstGeom>
          <a:ln>
            <a:noFill/>
          </a:ln>
        </p:spPr>
      </p:pic>
      <p:pic>
        <p:nvPicPr>
          <p:cNvPr id="77" name="Picture 76"/>
          <p:cNvPicPr/>
          <p:nvPr/>
        </p:nvPicPr>
        <p:blipFill>
          <a:blip r:embed="rId2"/>
          <a:stretch>
            <a:fillRect/>
          </a:stretch>
        </p:blipFill>
        <p:spPr>
          <a:xfrm>
            <a:off x="1735560" y="1599840"/>
            <a:ext cx="567180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en-IN" sz="1200">
                <a:solidFill>
                  <a:srgbClr val="8B8B8B"/>
                </a:solidFill>
                <a:latin typeface="Calibri"/>
              </a:rPr>
              <a:t>09/03/20</a:t>
            </a:r>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97C8016E-9C57-4036-BF5C-47D6A00D9062}" type="slidenum">
              <a:rPr lang="en-IN" sz="1200">
                <a:solidFill>
                  <a:srgbClr val="8B8B8B"/>
                </a:solidFill>
                <a:latin typeface="Calibri"/>
              </a:rPr>
              <a:t>‹#›</a:t>
            </a:fld>
            <a:endParaRPr/>
          </a:p>
        </p:txBody>
      </p:sp>
      <p:sp>
        <p:nvSpPr>
          <p:cNvPr id="4" name="PlaceHolder 5"/>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IN" sz="1200">
                <a:solidFill>
                  <a:srgbClr val="8B8B8B"/>
                </a:solidFill>
                <a:latin typeface="Calibri"/>
              </a:rPr>
              <a:t>09/03/20</a:t>
            </a:r>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ABB0F28D-8256-4FE7-AC2C-0363C9DAAC60}" type="slidenum">
              <a:rPr lang="en-IN" sz="1200">
                <a:solidFill>
                  <a:srgbClr val="8B8B8B"/>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990720" y="2514600"/>
            <a:ext cx="7162560" cy="1469520"/>
          </a:xfrm>
          <a:prstGeom prst="rect">
            <a:avLst/>
          </a:prstGeom>
        </p:spPr>
        <p:txBody>
          <a:bodyPr anchor="ctr"/>
          <a:lstStyle/>
          <a:p>
            <a:pPr algn="ctr">
              <a:lnSpc>
                <a:spcPct val="100000"/>
              </a:lnSpc>
            </a:pPr>
            <a:r>
              <a:rPr lang="en-US" sz="4000" b="1">
                <a:solidFill>
                  <a:srgbClr val="002060"/>
                </a:solidFill>
                <a:latin typeface="Calibri"/>
              </a:rPr>
              <a:t>Identification of aquatic plants from different freshwater bodies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Shape 1"/>
          <p:cNvSpPr txBox="1"/>
          <p:nvPr/>
        </p:nvSpPr>
        <p:spPr>
          <a:xfrm>
            <a:off x="533520" y="762120"/>
            <a:ext cx="8229240" cy="5562360"/>
          </a:xfrm>
          <a:prstGeom prst="rect">
            <a:avLst/>
          </a:prstGeom>
        </p:spPr>
        <p:txBody>
          <a:bodyPr/>
          <a:lstStyle/>
          <a:p>
            <a:pPr algn="just">
              <a:lnSpc>
                <a:spcPct val="100000"/>
              </a:lnSpc>
              <a:buFont typeface="Arial"/>
              <a:buChar char="•"/>
            </a:pPr>
            <a:r>
              <a:rPr lang="en-US" sz="3600">
                <a:solidFill>
                  <a:srgbClr val="000000"/>
                </a:solidFill>
                <a:latin typeface="Calibri"/>
              </a:rPr>
              <a:t>Before identification of these plants, they must be classified based on their habitat into the following classifications, they are :</a:t>
            </a:r>
            <a:endParaRPr/>
          </a:p>
          <a:p>
            <a:pPr algn="just">
              <a:lnSpc>
                <a:spcPct val="100000"/>
              </a:lnSpc>
              <a:buFont typeface="Arial"/>
              <a:buChar char="•"/>
            </a:pPr>
            <a:r>
              <a:rPr lang="en-US" sz="3600">
                <a:solidFill>
                  <a:srgbClr val="000000"/>
                </a:solidFill>
                <a:latin typeface="Calibri"/>
              </a:rPr>
              <a:t>i. Floating macrophytes</a:t>
            </a:r>
            <a:endParaRPr/>
          </a:p>
          <a:p>
            <a:pPr algn="just">
              <a:lnSpc>
                <a:spcPct val="100000"/>
              </a:lnSpc>
              <a:buFont typeface="Arial"/>
              <a:buChar char="•"/>
            </a:pPr>
            <a:r>
              <a:rPr lang="en-US" sz="3600">
                <a:solidFill>
                  <a:srgbClr val="000000"/>
                </a:solidFill>
                <a:latin typeface="Calibri"/>
              </a:rPr>
              <a:t>ii. Marginal macrophytes</a:t>
            </a:r>
            <a:endParaRPr/>
          </a:p>
          <a:p>
            <a:pPr algn="just">
              <a:lnSpc>
                <a:spcPct val="100000"/>
              </a:lnSpc>
              <a:buFont typeface="Arial"/>
              <a:buChar char="•"/>
            </a:pPr>
            <a:r>
              <a:rPr lang="en-US" sz="3600">
                <a:solidFill>
                  <a:srgbClr val="000000"/>
                </a:solidFill>
                <a:latin typeface="Calibri"/>
              </a:rPr>
              <a:t>iii. Submerged macrophytes</a:t>
            </a:r>
            <a:endParaRPr/>
          </a:p>
          <a:p>
            <a:pPr algn="just">
              <a:lnSpc>
                <a:spcPct val="100000"/>
              </a:lnSpc>
              <a:buFont typeface="Arial"/>
              <a:buChar char="•"/>
            </a:pPr>
            <a:r>
              <a:rPr lang="en-US" sz="3600">
                <a:solidFill>
                  <a:srgbClr val="000000"/>
                </a:solidFill>
                <a:latin typeface="Calibri"/>
              </a:rPr>
              <a:t>iv. Emergent macrophytes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457200" y="274680"/>
            <a:ext cx="8229240" cy="1142640"/>
          </a:xfrm>
          <a:prstGeom prst="rect">
            <a:avLst/>
          </a:prstGeom>
        </p:spPr>
        <p:txBody>
          <a:bodyPr anchor="ctr"/>
          <a:lstStyle/>
          <a:p>
            <a:pPr algn="ctr">
              <a:lnSpc>
                <a:spcPct val="100000"/>
              </a:lnSpc>
            </a:pPr>
            <a:r>
              <a:rPr lang="en-US" sz="3600" b="1">
                <a:solidFill>
                  <a:srgbClr val="002060"/>
                </a:solidFill>
                <a:latin typeface="Calibri"/>
              </a:rPr>
              <a:t>i. Floating macrophytes
1. Eichhornia sp (Water hayacinth or blue devil)
</a:t>
            </a:r>
            <a:endParaRPr/>
          </a:p>
        </p:txBody>
      </p:sp>
      <p:sp>
        <p:nvSpPr>
          <p:cNvPr id="81" name="TextShape 2"/>
          <p:cNvSpPr txBox="1"/>
          <p:nvPr/>
        </p:nvSpPr>
        <p:spPr>
          <a:xfrm>
            <a:off x="228600" y="1066680"/>
            <a:ext cx="8457840" cy="3428640"/>
          </a:xfrm>
          <a:prstGeom prst="rect">
            <a:avLst/>
          </a:prstGeom>
        </p:spPr>
        <p:txBody>
          <a:bodyPr/>
          <a:lstStyle/>
          <a:p>
            <a:pPr algn="just">
              <a:lnSpc>
                <a:spcPct val="100000"/>
              </a:lnSpc>
              <a:buFont typeface="Arial"/>
              <a:buChar char="•"/>
            </a:pPr>
            <a:r>
              <a:rPr lang="en-US" sz="3200">
                <a:solidFill>
                  <a:srgbClr val="000000"/>
                </a:solidFill>
                <a:latin typeface="Calibri"/>
              </a:rPr>
              <a:t>Class : Angiosperm</a:t>
            </a:r>
            <a:endParaRPr/>
          </a:p>
          <a:p>
            <a:pPr algn="just">
              <a:lnSpc>
                <a:spcPct val="100000"/>
              </a:lnSpc>
              <a:buFont typeface="Arial"/>
              <a:buChar char="•"/>
            </a:pPr>
            <a:r>
              <a:rPr lang="en-US" sz="3200">
                <a:solidFill>
                  <a:srgbClr val="000000"/>
                </a:solidFill>
                <a:latin typeface="Calibri"/>
              </a:rPr>
              <a:t>Family : Pontederiacea</a:t>
            </a:r>
            <a:endParaRPr/>
          </a:p>
          <a:p>
            <a:pPr algn="just">
              <a:lnSpc>
                <a:spcPct val="100000"/>
              </a:lnSpc>
              <a:buFont typeface="Arial"/>
              <a:buChar char="•"/>
            </a:pPr>
            <a:r>
              <a:rPr lang="en-US" sz="3200">
                <a:solidFill>
                  <a:srgbClr val="000000"/>
                </a:solidFill>
                <a:latin typeface="Calibri"/>
              </a:rPr>
              <a:t>It is native of Brazil, accidentally brought to India and released in West Bengal, one of the most damaging aquatic weeds, inhabits stagnant and slow moving rivers.</a:t>
            </a:r>
            <a:endParaRPr/>
          </a:p>
          <a:p>
            <a:pPr algn="just">
              <a:lnSpc>
                <a:spcPct val="100000"/>
              </a:lnSpc>
              <a:buFont typeface="Arial"/>
              <a:buChar char="•"/>
            </a:pPr>
            <a:r>
              <a:rPr lang="en-US" sz="3200">
                <a:solidFill>
                  <a:srgbClr val="000000"/>
                </a:solidFill>
                <a:latin typeface="Calibri"/>
              </a:rPr>
              <a:t>Leaves broad with swollen stalks filled with air to enable them to float on water surface, dense leathery roots, flower pinkish in colour, multiplication by vegetative propagation, dries off in winter and spourts during summer.</a:t>
            </a:r>
            <a:endParaRPr/>
          </a:p>
          <a:p>
            <a:pPr>
              <a:lnSpc>
                <a:spcPct val="100000"/>
              </a:lnSpc>
            </a:pPr>
            <a:endParaRPr/>
          </a:p>
          <a:p>
            <a:pPr>
              <a:lnSpc>
                <a:spcPct val="100000"/>
              </a:lnSpc>
            </a:pPr>
            <a:endParaRPr/>
          </a:p>
        </p:txBody>
      </p:sp>
      <p:pic>
        <p:nvPicPr>
          <p:cNvPr id="82" name="Picture 2"/>
          <p:cNvPicPr/>
          <p:nvPr/>
        </p:nvPicPr>
        <p:blipFill>
          <a:blip r:embed="rId2"/>
          <a:stretch>
            <a:fillRect/>
          </a:stretch>
        </p:blipFill>
        <p:spPr>
          <a:xfrm>
            <a:off x="457200" y="4145400"/>
            <a:ext cx="3200040" cy="2396880"/>
          </a:xfrm>
          <a:prstGeom prst="rect">
            <a:avLst/>
          </a:prstGeom>
          <a:ln>
            <a:noFill/>
          </a:ln>
        </p:spPr>
      </p:pic>
      <p:pic>
        <p:nvPicPr>
          <p:cNvPr id="83" name="Picture 3"/>
          <p:cNvPicPr/>
          <p:nvPr/>
        </p:nvPicPr>
        <p:blipFill>
          <a:blip r:embed="rId3"/>
          <a:stretch>
            <a:fillRect/>
          </a:stretch>
        </p:blipFill>
        <p:spPr>
          <a:xfrm>
            <a:off x="6781680" y="3809880"/>
            <a:ext cx="2209320" cy="2871360"/>
          </a:xfrm>
          <a:prstGeom prst="rect">
            <a:avLst/>
          </a:prstGeom>
          <a:ln>
            <a:noFill/>
          </a:ln>
        </p:spPr>
      </p:pic>
      <p:pic>
        <p:nvPicPr>
          <p:cNvPr id="84" name="Picture 4"/>
          <p:cNvPicPr/>
          <p:nvPr/>
        </p:nvPicPr>
        <p:blipFill>
          <a:blip r:embed="rId4"/>
          <a:stretch>
            <a:fillRect/>
          </a:stretch>
        </p:blipFill>
        <p:spPr>
          <a:xfrm>
            <a:off x="3750840" y="4107240"/>
            <a:ext cx="2608200" cy="2505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228600" y="228600"/>
            <a:ext cx="8686440" cy="4525560"/>
          </a:xfrm>
          <a:prstGeom prst="rect">
            <a:avLst/>
          </a:prstGeom>
        </p:spPr>
        <p:txBody>
          <a:bodyPr/>
          <a:lstStyle/>
          <a:p>
            <a:pPr algn="just">
              <a:lnSpc>
                <a:spcPct val="100000"/>
              </a:lnSpc>
              <a:buFont typeface="Arial"/>
              <a:buChar char="•"/>
            </a:pPr>
            <a:r>
              <a:rPr lang="en-US" sz="2400">
                <a:solidFill>
                  <a:srgbClr val="000000"/>
                </a:solidFill>
                <a:latin typeface="Calibri"/>
              </a:rPr>
              <a:t>2. </a:t>
            </a:r>
            <a:r>
              <a:rPr lang="en-US" sz="2800" b="1">
                <a:solidFill>
                  <a:srgbClr val="002060"/>
                </a:solidFill>
                <a:latin typeface="Calibri"/>
              </a:rPr>
              <a:t>Salvinia (water fern velvet)</a:t>
            </a:r>
            <a:endParaRPr/>
          </a:p>
          <a:p>
            <a:pPr algn="just">
              <a:lnSpc>
                <a:spcPct val="100000"/>
              </a:lnSpc>
              <a:buFont typeface="Arial"/>
              <a:buChar char="•"/>
            </a:pPr>
            <a:r>
              <a:rPr lang="en-US" sz="2400">
                <a:solidFill>
                  <a:srgbClr val="000000"/>
                </a:solidFill>
                <a:latin typeface="Calibri"/>
              </a:rPr>
              <a:t>Family : Salviniaceae</a:t>
            </a:r>
            <a:endParaRPr/>
          </a:p>
          <a:p>
            <a:pPr algn="just">
              <a:lnSpc>
                <a:spcPct val="100000"/>
              </a:lnSpc>
              <a:buFont typeface="Arial"/>
              <a:buChar char="•"/>
            </a:pPr>
            <a:r>
              <a:rPr lang="en-US" sz="2400">
                <a:solidFill>
                  <a:srgbClr val="000000"/>
                </a:solidFill>
                <a:latin typeface="Calibri"/>
              </a:rPr>
              <a:t>This plant has got rhizome, stalk or stem is delicate, oblong or hemispherical leaves, actual roots absent, leaves sessile with short stalk, leaves in two or more whorls, second whorl is either lateral and floating, third one submerged in water which looks like roots, lateral leaves sometimes filled with air which aids in floating.</a:t>
            </a:r>
            <a:endParaRPr/>
          </a:p>
          <a:p>
            <a:pPr algn="just">
              <a:lnSpc>
                <a:spcPct val="100000"/>
              </a:lnSpc>
            </a:pPr>
            <a:endParaRPr/>
          </a:p>
          <a:p>
            <a:pPr>
              <a:lnSpc>
                <a:spcPct val="100000"/>
              </a:lnSpc>
            </a:pPr>
            <a:endParaRPr/>
          </a:p>
          <a:p>
            <a:pPr>
              <a:lnSpc>
                <a:spcPct val="100000"/>
              </a:lnSpc>
            </a:pPr>
            <a:endParaRPr/>
          </a:p>
        </p:txBody>
      </p:sp>
      <p:pic>
        <p:nvPicPr>
          <p:cNvPr id="86" name="Picture 2"/>
          <p:cNvPicPr/>
          <p:nvPr/>
        </p:nvPicPr>
        <p:blipFill>
          <a:blip r:embed="rId2"/>
          <a:stretch>
            <a:fillRect/>
          </a:stretch>
        </p:blipFill>
        <p:spPr>
          <a:xfrm>
            <a:off x="533520" y="3657600"/>
            <a:ext cx="4136760" cy="2742840"/>
          </a:xfrm>
          <a:prstGeom prst="rect">
            <a:avLst/>
          </a:prstGeom>
          <a:ln>
            <a:noFill/>
          </a:ln>
        </p:spPr>
      </p:pic>
      <p:pic>
        <p:nvPicPr>
          <p:cNvPr id="87" name="Picture 3"/>
          <p:cNvPicPr/>
          <p:nvPr/>
        </p:nvPicPr>
        <p:blipFill>
          <a:blip r:embed="rId3"/>
          <a:stretch>
            <a:fillRect/>
          </a:stretch>
        </p:blipFill>
        <p:spPr>
          <a:xfrm>
            <a:off x="5105520" y="3672000"/>
            <a:ext cx="3883680" cy="3428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p:spPr>
        <p:txBody>
          <a:bodyPr anchor="ctr"/>
          <a:lstStyle/>
          <a:p>
            <a:pPr algn="ctr">
              <a:lnSpc>
                <a:spcPct val="100000"/>
              </a:lnSpc>
            </a:pPr>
            <a:r>
              <a:rPr lang="en-US" sz="4000" b="1">
                <a:solidFill>
                  <a:srgbClr val="000000"/>
                </a:solidFill>
                <a:latin typeface="Calibri"/>
              </a:rPr>
              <a:t>3. Pistia (water lettuce)
</a:t>
            </a:r>
            <a:endParaRPr/>
          </a:p>
        </p:txBody>
      </p:sp>
      <p:sp>
        <p:nvSpPr>
          <p:cNvPr id="89" name="TextShape 2"/>
          <p:cNvSpPr txBox="1"/>
          <p:nvPr/>
        </p:nvSpPr>
        <p:spPr>
          <a:xfrm>
            <a:off x="228600" y="990720"/>
            <a:ext cx="8457840" cy="2437920"/>
          </a:xfrm>
          <a:prstGeom prst="rect">
            <a:avLst/>
          </a:prstGeom>
        </p:spPr>
        <p:txBody>
          <a:bodyPr/>
          <a:lstStyle/>
          <a:p>
            <a:pPr algn="just">
              <a:lnSpc>
                <a:spcPct val="100000"/>
              </a:lnSpc>
              <a:buFont typeface="Arial"/>
              <a:buChar char="•"/>
            </a:pPr>
            <a:r>
              <a:rPr lang="en-US" sz="3200">
                <a:solidFill>
                  <a:srgbClr val="000000"/>
                </a:solidFill>
                <a:latin typeface="Calibri"/>
              </a:rPr>
              <a:t>Family : Araceae</a:t>
            </a:r>
            <a:endParaRPr/>
          </a:p>
          <a:p>
            <a:pPr algn="just">
              <a:lnSpc>
                <a:spcPct val="100000"/>
              </a:lnSpc>
              <a:buFont typeface="Arial"/>
              <a:buChar char="•"/>
            </a:pPr>
            <a:r>
              <a:rPr lang="en-US" sz="3200">
                <a:solidFill>
                  <a:srgbClr val="000000"/>
                </a:solidFill>
                <a:latin typeface="Calibri"/>
              </a:rPr>
              <a:t>A free floating perennial plant, plant body comprise a shell like rosette of tongue shaped leaves, reduced stem, sessile leaves and numerous branching roots, leaves form common cup shaped structure, leaves ovate and surrounded at the base by membranous sheath.</a:t>
            </a:r>
            <a:endParaRPr/>
          </a:p>
          <a:p>
            <a:pPr>
              <a:lnSpc>
                <a:spcPct val="100000"/>
              </a:lnSpc>
            </a:pPr>
            <a:endParaRPr/>
          </a:p>
        </p:txBody>
      </p:sp>
      <p:pic>
        <p:nvPicPr>
          <p:cNvPr id="90" name="Picture 2"/>
          <p:cNvPicPr/>
          <p:nvPr/>
        </p:nvPicPr>
        <p:blipFill>
          <a:blip r:embed="rId2"/>
          <a:stretch>
            <a:fillRect/>
          </a:stretch>
        </p:blipFill>
        <p:spPr>
          <a:xfrm>
            <a:off x="5410080" y="3435840"/>
            <a:ext cx="3123720" cy="3027960"/>
          </a:xfrm>
          <a:prstGeom prst="rect">
            <a:avLst/>
          </a:prstGeom>
          <a:ln>
            <a:noFill/>
          </a:ln>
        </p:spPr>
      </p:pic>
      <p:pic>
        <p:nvPicPr>
          <p:cNvPr id="91" name="Picture 3"/>
          <p:cNvPicPr/>
          <p:nvPr/>
        </p:nvPicPr>
        <p:blipFill>
          <a:blip r:embed="rId3"/>
          <a:stretch>
            <a:fillRect/>
          </a:stretch>
        </p:blipFill>
        <p:spPr>
          <a:xfrm>
            <a:off x="533520" y="3789720"/>
            <a:ext cx="4526280" cy="2534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p:spPr>
        <p:txBody>
          <a:bodyPr anchor="ctr"/>
          <a:lstStyle/>
          <a:p>
            <a:pPr algn="ctr">
              <a:lnSpc>
                <a:spcPct val="100000"/>
              </a:lnSpc>
            </a:pPr>
            <a:r>
              <a:rPr lang="en-US" sz="3200" b="1">
                <a:solidFill>
                  <a:srgbClr val="002060"/>
                </a:solidFill>
                <a:latin typeface="Calibri"/>
              </a:rPr>
              <a:t>4. Lemna (duck weed)
</a:t>
            </a:r>
            <a:endParaRPr/>
          </a:p>
        </p:txBody>
      </p:sp>
      <p:sp>
        <p:nvSpPr>
          <p:cNvPr id="93" name="TextShape 2"/>
          <p:cNvSpPr txBox="1"/>
          <p:nvPr/>
        </p:nvSpPr>
        <p:spPr>
          <a:xfrm>
            <a:off x="304920" y="1143000"/>
            <a:ext cx="8534160" cy="2514240"/>
          </a:xfrm>
          <a:prstGeom prst="rect">
            <a:avLst/>
          </a:prstGeom>
        </p:spPr>
        <p:txBody>
          <a:bodyPr/>
          <a:lstStyle/>
          <a:p>
            <a:pPr algn="just">
              <a:lnSpc>
                <a:spcPct val="100000"/>
              </a:lnSpc>
              <a:buFont typeface="Arial"/>
              <a:buChar char="•"/>
            </a:pPr>
            <a:r>
              <a:rPr lang="en-US" sz="3200">
                <a:solidFill>
                  <a:srgbClr val="000000"/>
                </a:solidFill>
                <a:latin typeface="Calibri"/>
              </a:rPr>
              <a:t>Light green in colour, occurs in group of one to three, no distinct stem, leaves have flattened, minute leaf-like fronds, vegetative reproduction is rapid, often forming a scum over the surface, flowers are rare and so small that they are invisible to naked eye, appear as small weeds.</a:t>
            </a:r>
            <a:endParaRPr/>
          </a:p>
          <a:p>
            <a:pPr>
              <a:lnSpc>
                <a:spcPct val="100000"/>
              </a:lnSpc>
            </a:pPr>
            <a:endParaRPr/>
          </a:p>
          <a:p>
            <a:pPr>
              <a:lnSpc>
                <a:spcPct val="100000"/>
              </a:lnSpc>
            </a:pPr>
            <a:endParaRPr/>
          </a:p>
        </p:txBody>
      </p:sp>
      <p:pic>
        <p:nvPicPr>
          <p:cNvPr id="94" name="Picture 2"/>
          <p:cNvPicPr/>
          <p:nvPr/>
        </p:nvPicPr>
        <p:blipFill>
          <a:blip r:embed="rId2"/>
          <a:stretch>
            <a:fillRect/>
          </a:stretch>
        </p:blipFill>
        <p:spPr>
          <a:xfrm>
            <a:off x="2514600" y="3581280"/>
            <a:ext cx="3733560" cy="2796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p:spPr>
        <p:txBody>
          <a:bodyPr anchor="ctr"/>
          <a:lstStyle/>
          <a:p>
            <a:pPr algn="ctr">
              <a:lnSpc>
                <a:spcPct val="100000"/>
              </a:lnSpc>
            </a:pPr>
            <a:r>
              <a:rPr lang="en-US" sz="3600" b="1">
                <a:solidFill>
                  <a:srgbClr val="002060"/>
                </a:solidFill>
                <a:latin typeface="Calibri"/>
              </a:rPr>
              <a:t>5. Azolla (water velvet)
</a:t>
            </a:r>
            <a:endParaRPr/>
          </a:p>
        </p:txBody>
      </p:sp>
      <p:sp>
        <p:nvSpPr>
          <p:cNvPr id="96" name="TextShape 2"/>
          <p:cNvSpPr txBox="1"/>
          <p:nvPr/>
        </p:nvSpPr>
        <p:spPr>
          <a:xfrm>
            <a:off x="76320" y="1066680"/>
            <a:ext cx="8915040" cy="2742840"/>
          </a:xfrm>
          <a:prstGeom prst="rect">
            <a:avLst/>
          </a:prstGeom>
        </p:spPr>
        <p:txBody>
          <a:bodyPr/>
          <a:lstStyle/>
          <a:p>
            <a:pPr algn="just">
              <a:lnSpc>
                <a:spcPct val="100000"/>
              </a:lnSpc>
              <a:buFont typeface="Arial"/>
              <a:buChar char="•"/>
            </a:pPr>
            <a:r>
              <a:rPr lang="en-US" sz="3200">
                <a:solidFill>
                  <a:srgbClr val="000000"/>
                </a:solidFill>
                <a:latin typeface="Calibri"/>
              </a:rPr>
              <a:t>Family : Azollaceae</a:t>
            </a:r>
            <a:endParaRPr/>
          </a:p>
          <a:p>
            <a:pPr algn="just">
              <a:lnSpc>
                <a:spcPct val="100000"/>
              </a:lnSpc>
              <a:buFont typeface="Arial"/>
              <a:buChar char="•"/>
            </a:pPr>
            <a:r>
              <a:rPr lang="en-US" sz="3200">
                <a:solidFill>
                  <a:srgbClr val="000000"/>
                </a:solidFill>
                <a:latin typeface="Calibri"/>
              </a:rPr>
              <a:t>Smaller plant, found in stagnant water bodies, leaves lobed, scale like, thick and about 0.5 mm in length, the entire plant is 1.5 – 2.0 cms in length, impart reddish green colour to water surface by covering it, it fixes atmospheric nitrogen.</a:t>
            </a:r>
            <a:endParaRPr/>
          </a:p>
          <a:p>
            <a:pPr>
              <a:lnSpc>
                <a:spcPct val="100000"/>
              </a:lnSpc>
            </a:pPr>
            <a:endParaRPr/>
          </a:p>
          <a:p>
            <a:pPr>
              <a:lnSpc>
                <a:spcPct val="100000"/>
              </a:lnSpc>
            </a:pPr>
            <a:endParaRPr/>
          </a:p>
          <a:p>
            <a:pPr>
              <a:lnSpc>
                <a:spcPct val="100000"/>
              </a:lnSpc>
            </a:pPr>
            <a:endParaRPr/>
          </a:p>
        </p:txBody>
      </p:sp>
      <p:pic>
        <p:nvPicPr>
          <p:cNvPr id="97" name="Picture 2"/>
          <p:cNvPicPr/>
          <p:nvPr/>
        </p:nvPicPr>
        <p:blipFill>
          <a:blip r:embed="rId2"/>
          <a:stretch>
            <a:fillRect/>
          </a:stretch>
        </p:blipFill>
        <p:spPr>
          <a:xfrm>
            <a:off x="685800" y="3657600"/>
            <a:ext cx="3763800" cy="2819160"/>
          </a:xfrm>
          <a:prstGeom prst="rect">
            <a:avLst/>
          </a:prstGeom>
          <a:ln>
            <a:noFill/>
          </a:ln>
        </p:spPr>
      </p:pic>
      <p:pic>
        <p:nvPicPr>
          <p:cNvPr id="98" name="Picture 3"/>
          <p:cNvPicPr/>
          <p:nvPr/>
        </p:nvPicPr>
        <p:blipFill>
          <a:blip r:embed="rId3"/>
          <a:stretch>
            <a:fillRect/>
          </a:stretch>
        </p:blipFill>
        <p:spPr>
          <a:xfrm>
            <a:off x="4648320" y="3729600"/>
            <a:ext cx="4226400" cy="2418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457200" y="274680"/>
            <a:ext cx="8229240" cy="867960"/>
          </a:xfrm>
          <a:prstGeom prst="rect">
            <a:avLst/>
          </a:prstGeom>
        </p:spPr>
        <p:txBody>
          <a:bodyPr anchor="ctr"/>
          <a:lstStyle/>
          <a:p>
            <a:pPr algn="ctr">
              <a:lnSpc>
                <a:spcPct val="100000"/>
              </a:lnSpc>
            </a:pPr>
            <a:r>
              <a:rPr lang="en-US" sz="4400">
                <a:solidFill>
                  <a:srgbClr val="000000"/>
                </a:solidFill>
                <a:latin typeface="Calibri"/>
              </a:rPr>
              <a:t> </a:t>
            </a:r>
            <a:r>
              <a:rPr lang="en-US" sz="3600" b="1">
                <a:solidFill>
                  <a:srgbClr val="002060"/>
                </a:solidFill>
                <a:latin typeface="Calibri"/>
              </a:rPr>
              <a:t>Marginal macrophytes</a:t>
            </a:r>
            <a:endParaRPr/>
          </a:p>
        </p:txBody>
      </p:sp>
      <p:sp>
        <p:nvSpPr>
          <p:cNvPr id="100" name="TextShape 2"/>
          <p:cNvSpPr txBox="1"/>
          <p:nvPr/>
        </p:nvSpPr>
        <p:spPr>
          <a:xfrm>
            <a:off x="304920" y="1066680"/>
            <a:ext cx="8534160" cy="2895120"/>
          </a:xfrm>
          <a:prstGeom prst="rect">
            <a:avLst/>
          </a:prstGeom>
        </p:spPr>
        <p:txBody>
          <a:bodyPr/>
          <a:lstStyle/>
          <a:p>
            <a:pPr algn="just">
              <a:lnSpc>
                <a:spcPct val="100000"/>
              </a:lnSpc>
              <a:buFont typeface="Arial"/>
              <a:buChar char="•"/>
            </a:pPr>
            <a:r>
              <a:rPr lang="en-US" sz="2400" b="1">
                <a:solidFill>
                  <a:srgbClr val="002060"/>
                </a:solidFill>
                <a:latin typeface="Calibri"/>
              </a:rPr>
              <a:t>Typha (Cat tail or Elephant grass)</a:t>
            </a:r>
            <a:endParaRPr/>
          </a:p>
          <a:p>
            <a:pPr algn="just">
              <a:lnSpc>
                <a:spcPct val="100000"/>
              </a:lnSpc>
              <a:buFont typeface="Arial"/>
              <a:buChar char="•"/>
            </a:pPr>
            <a:r>
              <a:rPr lang="en-US" sz="2400">
                <a:solidFill>
                  <a:srgbClr val="000000"/>
                </a:solidFill>
                <a:latin typeface="Calibri"/>
              </a:rPr>
              <a:t>Family : Typhaceae</a:t>
            </a:r>
            <a:endParaRPr/>
          </a:p>
          <a:p>
            <a:pPr algn="just">
              <a:lnSpc>
                <a:spcPct val="100000"/>
              </a:lnSpc>
              <a:buFont typeface="Arial"/>
              <a:buChar char="•"/>
            </a:pPr>
            <a:r>
              <a:rPr lang="en-US" sz="2400">
                <a:solidFill>
                  <a:srgbClr val="000000"/>
                </a:solidFill>
                <a:latin typeface="Calibri"/>
              </a:rPr>
              <a:t>Common in margins of ponds, lakes, rivers and canals, perennial, creeping rhizome with leaves growing up to 2 m height and leaves have sheath at the base. Leaves bi-serrate, thick and spongy, secreting organ present at the leaf base, flower numerous and cylindrical.</a:t>
            </a:r>
            <a:endParaRPr/>
          </a:p>
        </p:txBody>
      </p:sp>
      <p:pic>
        <p:nvPicPr>
          <p:cNvPr id="101" name="Picture 2"/>
          <p:cNvPicPr/>
          <p:nvPr/>
        </p:nvPicPr>
        <p:blipFill>
          <a:blip r:embed="rId2"/>
          <a:stretch>
            <a:fillRect/>
          </a:stretch>
        </p:blipFill>
        <p:spPr>
          <a:xfrm>
            <a:off x="4800600" y="3660120"/>
            <a:ext cx="2971440" cy="2971440"/>
          </a:xfrm>
          <a:prstGeom prst="rect">
            <a:avLst/>
          </a:prstGeom>
          <a:ln>
            <a:noFill/>
          </a:ln>
        </p:spPr>
      </p:pic>
      <p:pic>
        <p:nvPicPr>
          <p:cNvPr id="102" name="Picture 3"/>
          <p:cNvPicPr/>
          <p:nvPr/>
        </p:nvPicPr>
        <p:blipFill>
          <a:blip r:embed="rId3"/>
          <a:stretch>
            <a:fillRect/>
          </a:stretch>
        </p:blipFill>
        <p:spPr>
          <a:xfrm>
            <a:off x="609480" y="3809880"/>
            <a:ext cx="3733560" cy="2821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228600" y="304920"/>
            <a:ext cx="8915040" cy="3123720"/>
          </a:xfrm>
          <a:prstGeom prst="rect">
            <a:avLst/>
          </a:prstGeom>
        </p:spPr>
        <p:txBody>
          <a:bodyPr/>
          <a:lstStyle/>
          <a:p>
            <a:pPr>
              <a:lnSpc>
                <a:spcPct val="100000"/>
              </a:lnSpc>
              <a:buFont typeface="Arial"/>
              <a:buChar char="•"/>
            </a:pPr>
            <a:r>
              <a:rPr lang="en-US" sz="3200">
                <a:solidFill>
                  <a:srgbClr val="000000"/>
                </a:solidFill>
                <a:latin typeface="Calibri"/>
              </a:rPr>
              <a:t>Scirpus (Bullrush)</a:t>
            </a:r>
            <a:endParaRPr/>
          </a:p>
          <a:p>
            <a:pPr>
              <a:lnSpc>
                <a:spcPct val="100000"/>
              </a:lnSpc>
              <a:buFont typeface="Arial"/>
              <a:buChar char="•"/>
            </a:pPr>
            <a:r>
              <a:rPr lang="en-US" sz="3200">
                <a:solidFill>
                  <a:srgbClr val="000000"/>
                </a:solidFill>
                <a:latin typeface="Calibri"/>
              </a:rPr>
              <a:t>Family : Cyperaceae</a:t>
            </a:r>
            <a:endParaRPr/>
          </a:p>
          <a:p>
            <a:pPr algn="just">
              <a:lnSpc>
                <a:spcPct val="100000"/>
              </a:lnSpc>
              <a:buFont typeface="Arial"/>
              <a:buChar char="•"/>
            </a:pPr>
            <a:r>
              <a:rPr lang="en-US" sz="3200">
                <a:solidFill>
                  <a:srgbClr val="000000"/>
                </a:solidFill>
                <a:latin typeface="Calibri"/>
              </a:rPr>
              <a:t>Annual herb, triangular in cross section, stem bears sheath at the base but sometimes leafy and naked, spiklets numerous with one or more long leaves from the base of branch, spiklets are usually with more flowers.</a:t>
            </a:r>
            <a:endParaRPr/>
          </a:p>
        </p:txBody>
      </p:sp>
      <p:pic>
        <p:nvPicPr>
          <p:cNvPr id="104" name="Picture 2"/>
          <p:cNvPicPr/>
          <p:nvPr/>
        </p:nvPicPr>
        <p:blipFill>
          <a:blip r:embed="rId2"/>
          <a:stretch>
            <a:fillRect/>
          </a:stretch>
        </p:blipFill>
        <p:spPr>
          <a:xfrm>
            <a:off x="609600" y="4253335"/>
            <a:ext cx="3503520" cy="2384520"/>
          </a:xfrm>
          <a:prstGeom prst="rect">
            <a:avLst/>
          </a:prstGeom>
          <a:ln>
            <a:noFill/>
          </a:ln>
        </p:spPr>
      </p:pic>
      <p:pic>
        <p:nvPicPr>
          <p:cNvPr id="105" name="Picture 3"/>
          <p:cNvPicPr/>
          <p:nvPr/>
        </p:nvPicPr>
        <p:blipFill>
          <a:blip r:embed="rId3"/>
          <a:stretch>
            <a:fillRect/>
          </a:stretch>
        </p:blipFill>
        <p:spPr>
          <a:xfrm>
            <a:off x="6019800" y="3449422"/>
            <a:ext cx="2476200" cy="3195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495</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CHANDAN HALDAR</cp:lastModifiedBy>
  <cp:revision>3</cp:revision>
  <dcterms:modified xsi:type="dcterms:W3CDTF">2020-03-12T04:38:21Z</dcterms:modified>
</cp:coreProperties>
</file>