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333" r:id="rId3"/>
    <p:sldId id="262" r:id="rId4"/>
    <p:sldId id="263" r:id="rId5"/>
    <p:sldId id="264" r:id="rId6"/>
    <p:sldId id="265" r:id="rId7"/>
    <p:sldId id="266" r:id="rId8"/>
    <p:sldId id="267" r:id="rId9"/>
    <p:sldId id="268" r:id="rId10"/>
    <p:sldId id="269" r:id="rId11"/>
    <p:sldId id="270" r:id="rId12"/>
    <p:sldId id="271" r:id="rId13"/>
    <p:sldId id="273" r:id="rId14"/>
    <p:sldId id="274" r:id="rId15"/>
    <p:sldId id="275" r:id="rId16"/>
    <p:sldId id="276" r:id="rId17"/>
    <p:sldId id="277" r:id="rId18"/>
  </p:sldIdLst>
  <p:sldSz cx="9144000" cy="6858000" type="screen4x3"/>
  <p:notesSz cx="9144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1" d="100"/>
          <a:sy n="61" d="100"/>
        </p:scale>
        <p:origin x="1572" y="7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3554729" y="257809"/>
            <a:ext cx="2034540" cy="4521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800" b="1" i="0">
                <a:solidFill>
                  <a:srgbClr val="333399"/>
                </a:solidFill>
                <a:latin typeface="Comic Sans MS"/>
                <a:cs typeface="Comic Sans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18-Jun-20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0" i="0">
                <a:solidFill>
                  <a:schemeClr val="tx1"/>
                </a:solidFill>
                <a:latin typeface="Comic Sans MS"/>
                <a:cs typeface="Comic Sans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400" b="0" i="0">
                <a:solidFill>
                  <a:schemeClr val="tx1"/>
                </a:solidFill>
                <a:latin typeface="Comic Sans MS"/>
                <a:cs typeface="Comic Sans MS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18-Jun-20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0" i="0">
                <a:solidFill>
                  <a:schemeClr val="tx1"/>
                </a:solidFill>
                <a:latin typeface="Comic Sans MS"/>
                <a:cs typeface="Comic Sans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18-Jun-20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0" i="0">
                <a:solidFill>
                  <a:schemeClr val="tx1"/>
                </a:solidFill>
                <a:latin typeface="Comic Sans MS"/>
                <a:cs typeface="Comic Sans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18-Jun-20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18-Jun-20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50240" y="834390"/>
            <a:ext cx="8253095" cy="72009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0" i="0">
                <a:solidFill>
                  <a:schemeClr val="tx1"/>
                </a:solidFill>
                <a:latin typeface="Comic Sans MS"/>
                <a:cs typeface="Comic Sans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2098039" y="1481700"/>
            <a:ext cx="3810635" cy="138048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0" i="0">
                <a:solidFill>
                  <a:schemeClr val="tx1"/>
                </a:solidFill>
                <a:latin typeface="Comic Sans MS"/>
                <a:cs typeface="Comic Sans MS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18-Jun-20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838200" y="1600200"/>
            <a:ext cx="77724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/>
              <a:t>Bravais</a:t>
            </a:r>
            <a:r>
              <a:rPr lang="en-US" sz="3200" dirty="0"/>
              <a:t> lattice, primitive vectors, primitive unit cell, conventional unit </a:t>
            </a:r>
            <a:r>
              <a:rPr lang="en-US" sz="3200" dirty="0" smtClean="0"/>
              <a:t>cell, </a:t>
            </a:r>
            <a:endParaRPr lang="en-US" sz="3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762000" y="1065530"/>
            <a:ext cx="7772400" cy="401827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97840" y="185420"/>
            <a:ext cx="8027034" cy="7569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  <a:tabLst>
                <a:tab pos="760095" algn="l"/>
                <a:tab pos="1172210" algn="l"/>
                <a:tab pos="2230120" algn="l"/>
                <a:tab pos="4104004" algn="l"/>
                <a:tab pos="5071745" algn="l"/>
                <a:tab pos="5816600" algn="l"/>
                <a:tab pos="6619875" algn="l"/>
                <a:tab pos="7367905" algn="l"/>
                <a:tab pos="7857490" algn="l"/>
              </a:tabLst>
            </a:pPr>
            <a:r>
              <a:rPr sz="2400" spc="-10" dirty="0">
                <a:latin typeface="Comic Sans MS"/>
                <a:cs typeface="Comic Sans MS"/>
              </a:rPr>
              <a:t>F</a:t>
            </a:r>
            <a:r>
              <a:rPr sz="2400" spc="-5" dirty="0">
                <a:latin typeface="Comic Sans MS"/>
                <a:cs typeface="Comic Sans MS"/>
              </a:rPr>
              <a:t>o</a:t>
            </a:r>
            <a:r>
              <a:rPr sz="2400" dirty="0">
                <a:latin typeface="Comic Sans MS"/>
                <a:cs typeface="Comic Sans MS"/>
              </a:rPr>
              <a:t>r	a	</a:t>
            </a:r>
            <a:r>
              <a:rPr sz="2400" spc="-5" dirty="0">
                <a:latin typeface="Comic Sans MS"/>
                <a:cs typeface="Comic Sans MS"/>
              </a:rPr>
              <a:t>t</a:t>
            </a:r>
            <a:r>
              <a:rPr sz="2400" dirty="0">
                <a:latin typeface="Comic Sans MS"/>
                <a:cs typeface="Comic Sans MS"/>
              </a:rPr>
              <a:t>h</a:t>
            </a:r>
            <a:r>
              <a:rPr sz="2400" spc="-5" dirty="0">
                <a:latin typeface="Comic Sans MS"/>
                <a:cs typeface="Comic Sans MS"/>
              </a:rPr>
              <a:t>r</a:t>
            </a:r>
            <a:r>
              <a:rPr sz="2400" dirty="0">
                <a:latin typeface="Comic Sans MS"/>
                <a:cs typeface="Comic Sans MS"/>
              </a:rPr>
              <a:t>ee	</a:t>
            </a:r>
            <a:r>
              <a:rPr sz="2400" spc="-15" dirty="0">
                <a:latin typeface="Comic Sans MS"/>
                <a:cs typeface="Comic Sans MS"/>
              </a:rPr>
              <a:t>d</a:t>
            </a:r>
            <a:r>
              <a:rPr sz="2400" spc="-5" dirty="0">
                <a:latin typeface="Comic Sans MS"/>
                <a:cs typeface="Comic Sans MS"/>
              </a:rPr>
              <a:t>im</a:t>
            </a:r>
            <a:r>
              <a:rPr sz="2400" dirty="0">
                <a:latin typeface="Comic Sans MS"/>
                <a:cs typeface="Comic Sans MS"/>
              </a:rPr>
              <a:t>en</a:t>
            </a:r>
            <a:r>
              <a:rPr sz="2400" spc="-10" dirty="0">
                <a:latin typeface="Comic Sans MS"/>
                <a:cs typeface="Comic Sans MS"/>
              </a:rPr>
              <a:t>s</a:t>
            </a:r>
            <a:r>
              <a:rPr sz="2400" dirty="0">
                <a:latin typeface="Comic Sans MS"/>
                <a:cs typeface="Comic Sans MS"/>
              </a:rPr>
              <a:t>i</a:t>
            </a:r>
            <a:r>
              <a:rPr sz="2400" spc="-5" dirty="0">
                <a:latin typeface="Comic Sans MS"/>
                <a:cs typeface="Comic Sans MS"/>
              </a:rPr>
              <a:t>o</a:t>
            </a:r>
            <a:r>
              <a:rPr sz="2400" dirty="0">
                <a:latin typeface="Comic Sans MS"/>
                <a:cs typeface="Comic Sans MS"/>
              </a:rPr>
              <a:t>n</a:t>
            </a:r>
            <a:r>
              <a:rPr sz="2400" spc="-10" dirty="0">
                <a:latin typeface="Comic Sans MS"/>
                <a:cs typeface="Comic Sans MS"/>
              </a:rPr>
              <a:t>a</a:t>
            </a:r>
            <a:r>
              <a:rPr sz="2400" dirty="0">
                <a:latin typeface="Comic Sans MS"/>
                <a:cs typeface="Comic Sans MS"/>
              </a:rPr>
              <a:t>l	</a:t>
            </a:r>
            <a:r>
              <a:rPr sz="2400" spc="5" dirty="0">
                <a:latin typeface="Comic Sans MS"/>
                <a:cs typeface="Comic Sans MS"/>
              </a:rPr>
              <a:t>c</a:t>
            </a:r>
            <a:r>
              <a:rPr sz="2400" dirty="0">
                <a:latin typeface="Comic Sans MS"/>
                <a:cs typeface="Comic Sans MS"/>
              </a:rPr>
              <a:t>a</a:t>
            </a:r>
            <a:r>
              <a:rPr sz="2400" spc="-10" dirty="0">
                <a:latin typeface="Comic Sans MS"/>
                <a:cs typeface="Comic Sans MS"/>
              </a:rPr>
              <a:t>s</a:t>
            </a:r>
            <a:r>
              <a:rPr sz="2400" dirty="0">
                <a:latin typeface="Comic Sans MS"/>
                <a:cs typeface="Comic Sans MS"/>
              </a:rPr>
              <a:t>e,	</a:t>
            </a:r>
            <a:r>
              <a:rPr sz="2400" spc="-5" dirty="0">
                <a:latin typeface="Comic Sans MS"/>
                <a:cs typeface="Comic Sans MS"/>
              </a:rPr>
              <a:t>t</a:t>
            </a:r>
            <a:r>
              <a:rPr sz="2400" dirty="0">
                <a:latin typeface="Comic Sans MS"/>
                <a:cs typeface="Comic Sans MS"/>
              </a:rPr>
              <a:t>he	u</a:t>
            </a:r>
            <a:r>
              <a:rPr sz="2400" spc="-5" dirty="0">
                <a:latin typeface="Comic Sans MS"/>
                <a:cs typeface="Comic Sans MS"/>
              </a:rPr>
              <a:t>n</a:t>
            </a:r>
            <a:r>
              <a:rPr sz="2400" dirty="0">
                <a:latin typeface="Comic Sans MS"/>
                <a:cs typeface="Comic Sans MS"/>
              </a:rPr>
              <a:t>it	</a:t>
            </a:r>
            <a:r>
              <a:rPr sz="2400" spc="-5" dirty="0">
                <a:latin typeface="Comic Sans MS"/>
                <a:cs typeface="Comic Sans MS"/>
              </a:rPr>
              <a:t>c</a:t>
            </a:r>
            <a:r>
              <a:rPr sz="2400" dirty="0">
                <a:latin typeface="Comic Sans MS"/>
                <a:cs typeface="Comic Sans MS"/>
              </a:rPr>
              <a:t>ell	</a:t>
            </a:r>
            <a:r>
              <a:rPr sz="2400" spc="-5" dirty="0">
                <a:latin typeface="Comic Sans MS"/>
                <a:cs typeface="Comic Sans MS"/>
              </a:rPr>
              <a:t>i</a:t>
            </a:r>
            <a:r>
              <a:rPr sz="2400" dirty="0">
                <a:latin typeface="Comic Sans MS"/>
                <a:cs typeface="Comic Sans MS"/>
              </a:rPr>
              <a:t>s	a  </a:t>
            </a:r>
            <a:r>
              <a:rPr sz="2400" spc="-5" dirty="0">
                <a:latin typeface="Comic Sans MS"/>
                <a:cs typeface="Comic Sans MS"/>
              </a:rPr>
              <a:t>parallelopiped</a:t>
            </a:r>
            <a:endParaRPr sz="2400">
              <a:latin typeface="Comic Sans MS"/>
              <a:cs typeface="Comic Sans MS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2747686" y="551179"/>
            <a:ext cx="578548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203960" algn="l"/>
                <a:tab pos="1690370" algn="l"/>
                <a:tab pos="2566035" algn="l"/>
                <a:tab pos="3789679" algn="l"/>
                <a:tab pos="4191000" algn="l"/>
                <a:tab pos="5162550" algn="l"/>
              </a:tabLst>
            </a:pPr>
            <a:r>
              <a:rPr sz="2400" spc="-5" dirty="0">
                <a:latin typeface="Comic Sans MS"/>
                <a:cs typeface="Comic Sans MS"/>
              </a:rPr>
              <a:t>formed	</a:t>
            </a:r>
            <a:r>
              <a:rPr sz="2400" dirty="0">
                <a:latin typeface="Comic Sans MS"/>
                <a:cs typeface="Comic Sans MS"/>
              </a:rPr>
              <a:t>by	</a:t>
            </a:r>
            <a:r>
              <a:rPr sz="2400" spc="-5" dirty="0">
                <a:latin typeface="Comic Sans MS"/>
                <a:cs typeface="Comic Sans MS"/>
              </a:rPr>
              <a:t>basic	vectors	</a:t>
            </a:r>
            <a:r>
              <a:rPr sz="2400" b="1" spc="-5" dirty="0">
                <a:latin typeface="Comic Sans MS"/>
                <a:cs typeface="Comic Sans MS"/>
              </a:rPr>
              <a:t>a</a:t>
            </a:r>
            <a:r>
              <a:rPr sz="2400" spc="-5" dirty="0">
                <a:latin typeface="Comic Sans MS"/>
                <a:cs typeface="Comic Sans MS"/>
              </a:rPr>
              <a:t>,	</a:t>
            </a:r>
            <a:r>
              <a:rPr sz="2400" b="1" dirty="0">
                <a:latin typeface="Comic Sans MS"/>
                <a:cs typeface="Comic Sans MS"/>
              </a:rPr>
              <a:t>b</a:t>
            </a:r>
            <a:r>
              <a:rPr sz="2400" b="1" spc="130" dirty="0">
                <a:latin typeface="Comic Sans MS"/>
                <a:cs typeface="Comic Sans MS"/>
              </a:rPr>
              <a:t> </a:t>
            </a:r>
            <a:r>
              <a:rPr sz="2400" spc="-5" dirty="0">
                <a:latin typeface="Comic Sans MS"/>
                <a:cs typeface="Comic Sans MS"/>
              </a:rPr>
              <a:t>and	</a:t>
            </a:r>
            <a:r>
              <a:rPr sz="2400" b="1" dirty="0">
                <a:latin typeface="Comic Sans MS"/>
                <a:cs typeface="Comic Sans MS"/>
              </a:rPr>
              <a:t>c</a:t>
            </a:r>
            <a:r>
              <a:rPr sz="2400" b="1" spc="45" dirty="0">
                <a:latin typeface="Comic Sans MS"/>
                <a:cs typeface="Comic Sans MS"/>
              </a:rPr>
              <a:t> </a:t>
            </a:r>
            <a:r>
              <a:rPr sz="2400" spc="-5" dirty="0">
                <a:latin typeface="Comic Sans MS"/>
                <a:cs typeface="Comic Sans MS"/>
              </a:rPr>
              <a:t>as</a:t>
            </a:r>
            <a:endParaRPr sz="2400">
              <a:latin typeface="Comic Sans MS"/>
              <a:cs typeface="Comic Sans MS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97840" y="916940"/>
            <a:ext cx="8034655" cy="11226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just">
              <a:lnSpc>
                <a:spcPct val="100000"/>
              </a:lnSpc>
              <a:spcBef>
                <a:spcPts val="100"/>
              </a:spcBef>
            </a:pPr>
            <a:r>
              <a:rPr sz="2400" spc="-5" dirty="0">
                <a:latin typeface="Comic Sans MS"/>
                <a:cs typeface="Comic Sans MS"/>
              </a:rPr>
              <a:t>concurrent edges </a:t>
            </a:r>
            <a:r>
              <a:rPr sz="2400" dirty="0">
                <a:latin typeface="Comic Sans MS"/>
                <a:cs typeface="Comic Sans MS"/>
              </a:rPr>
              <a:t>and </a:t>
            </a:r>
            <a:r>
              <a:rPr sz="2400" spc="-5" dirty="0">
                <a:latin typeface="Comic Sans MS"/>
                <a:cs typeface="Comic Sans MS"/>
              </a:rPr>
              <a:t>the angles </a:t>
            </a:r>
            <a:r>
              <a:rPr sz="2400" spc="-5" dirty="0">
                <a:latin typeface="Symbol"/>
                <a:cs typeface="Symbol"/>
              </a:rPr>
              <a:t></a:t>
            </a:r>
            <a:r>
              <a:rPr sz="2400" spc="-5" dirty="0">
                <a:latin typeface="Comic Sans MS"/>
                <a:cs typeface="Comic Sans MS"/>
              </a:rPr>
              <a:t>, </a:t>
            </a:r>
            <a:r>
              <a:rPr sz="2400" dirty="0">
                <a:latin typeface="Symbol"/>
                <a:cs typeface="Symbol"/>
              </a:rPr>
              <a:t>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Comic Sans MS"/>
                <a:cs typeface="Comic Sans MS"/>
              </a:rPr>
              <a:t>and </a:t>
            </a:r>
            <a:r>
              <a:rPr sz="2400" spc="-5" dirty="0">
                <a:latin typeface="Symbol"/>
                <a:cs typeface="Symbol"/>
              </a:rPr>
              <a:t></a:t>
            </a:r>
            <a:r>
              <a:rPr sz="2400" spc="-5" dirty="0">
                <a:latin typeface="Comic Sans MS"/>
                <a:cs typeface="Comic Sans MS"/>
              </a:rPr>
              <a:t>, between </a:t>
            </a:r>
            <a:r>
              <a:rPr sz="2400" dirty="0">
                <a:latin typeface="Comic Sans MS"/>
                <a:cs typeface="Comic Sans MS"/>
              </a:rPr>
              <a:t>(</a:t>
            </a:r>
            <a:r>
              <a:rPr sz="2400" b="1" dirty="0">
                <a:latin typeface="Comic Sans MS"/>
                <a:cs typeface="Comic Sans MS"/>
              </a:rPr>
              <a:t>b</a:t>
            </a:r>
            <a:r>
              <a:rPr sz="2400" dirty="0">
                <a:latin typeface="Comic Sans MS"/>
                <a:cs typeface="Comic Sans MS"/>
              </a:rPr>
              <a:t>,  </a:t>
            </a:r>
            <a:r>
              <a:rPr sz="2400" b="1" spc="-5" dirty="0">
                <a:latin typeface="Comic Sans MS"/>
                <a:cs typeface="Comic Sans MS"/>
              </a:rPr>
              <a:t>c</a:t>
            </a:r>
            <a:r>
              <a:rPr sz="2400" spc="-5" dirty="0">
                <a:latin typeface="Comic Sans MS"/>
                <a:cs typeface="Comic Sans MS"/>
              </a:rPr>
              <a:t>), </a:t>
            </a:r>
            <a:r>
              <a:rPr sz="2400" dirty="0">
                <a:latin typeface="Comic Sans MS"/>
                <a:cs typeface="Comic Sans MS"/>
              </a:rPr>
              <a:t>(</a:t>
            </a:r>
            <a:r>
              <a:rPr sz="2400" b="1" dirty="0">
                <a:latin typeface="Comic Sans MS"/>
                <a:cs typeface="Comic Sans MS"/>
              </a:rPr>
              <a:t>c</a:t>
            </a:r>
            <a:r>
              <a:rPr sz="2400" dirty="0">
                <a:latin typeface="Comic Sans MS"/>
                <a:cs typeface="Comic Sans MS"/>
              </a:rPr>
              <a:t>, </a:t>
            </a:r>
            <a:r>
              <a:rPr sz="2400" b="1" spc="-10" dirty="0">
                <a:latin typeface="Comic Sans MS"/>
                <a:cs typeface="Comic Sans MS"/>
              </a:rPr>
              <a:t>a</a:t>
            </a:r>
            <a:r>
              <a:rPr sz="2400" spc="-10" dirty="0">
                <a:latin typeface="Comic Sans MS"/>
                <a:cs typeface="Comic Sans MS"/>
              </a:rPr>
              <a:t>), </a:t>
            </a:r>
            <a:r>
              <a:rPr sz="2400" dirty="0">
                <a:latin typeface="Comic Sans MS"/>
                <a:cs typeface="Comic Sans MS"/>
              </a:rPr>
              <a:t>and (</a:t>
            </a:r>
            <a:r>
              <a:rPr sz="2400" b="1" dirty="0">
                <a:latin typeface="Comic Sans MS"/>
                <a:cs typeface="Comic Sans MS"/>
              </a:rPr>
              <a:t>a</a:t>
            </a:r>
            <a:r>
              <a:rPr sz="2400" dirty="0">
                <a:latin typeface="Comic Sans MS"/>
                <a:cs typeface="Comic Sans MS"/>
              </a:rPr>
              <a:t>, </a:t>
            </a:r>
            <a:r>
              <a:rPr sz="2400" b="1" dirty="0">
                <a:latin typeface="Comic Sans MS"/>
                <a:cs typeface="Comic Sans MS"/>
              </a:rPr>
              <a:t>b</a:t>
            </a:r>
            <a:r>
              <a:rPr sz="2400" dirty="0">
                <a:latin typeface="Comic Sans MS"/>
                <a:cs typeface="Comic Sans MS"/>
              </a:rPr>
              <a:t>) </a:t>
            </a:r>
            <a:r>
              <a:rPr sz="2400" spc="-5" dirty="0">
                <a:latin typeface="Comic Sans MS"/>
                <a:cs typeface="Comic Sans MS"/>
              </a:rPr>
              <a:t>respectively </a:t>
            </a:r>
            <a:r>
              <a:rPr sz="2400" dirty="0">
                <a:latin typeface="Comic Sans MS"/>
                <a:cs typeface="Comic Sans MS"/>
              </a:rPr>
              <a:t>as </a:t>
            </a:r>
            <a:r>
              <a:rPr sz="2400" spc="-5" dirty="0">
                <a:latin typeface="Comic Sans MS"/>
                <a:cs typeface="Comic Sans MS"/>
              </a:rPr>
              <a:t>explained </a:t>
            </a:r>
            <a:r>
              <a:rPr sz="2400" dirty="0">
                <a:latin typeface="Comic Sans MS"/>
                <a:cs typeface="Comic Sans MS"/>
              </a:rPr>
              <a:t>in </a:t>
            </a:r>
            <a:r>
              <a:rPr sz="2400" spc="-5" dirty="0">
                <a:latin typeface="Comic Sans MS"/>
                <a:cs typeface="Comic Sans MS"/>
              </a:rPr>
              <a:t>the  following</a:t>
            </a:r>
            <a:r>
              <a:rPr sz="2400" spc="-10" dirty="0">
                <a:latin typeface="Comic Sans MS"/>
                <a:cs typeface="Comic Sans MS"/>
              </a:rPr>
              <a:t> </a:t>
            </a:r>
            <a:r>
              <a:rPr sz="2400" spc="-5" dirty="0">
                <a:latin typeface="Comic Sans MS"/>
                <a:cs typeface="Comic Sans MS"/>
              </a:rPr>
              <a:t>Figures.</a:t>
            </a:r>
            <a:endParaRPr sz="2400">
              <a:latin typeface="Comic Sans MS"/>
              <a:cs typeface="Comic Sans MS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1154430" y="2355850"/>
            <a:ext cx="3341370" cy="335915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4572000" y="1988820"/>
            <a:ext cx="3505200" cy="3116579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143000" y="2514600"/>
            <a:ext cx="7620000" cy="37338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06070" y="429259"/>
            <a:ext cx="8526145" cy="170053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just">
              <a:lnSpc>
                <a:spcPct val="99900"/>
              </a:lnSpc>
              <a:spcBef>
                <a:spcPts val="100"/>
              </a:spcBef>
            </a:pPr>
            <a:r>
              <a:rPr sz="2200" spc="-10" dirty="0"/>
              <a:t>Thus, </a:t>
            </a:r>
            <a:r>
              <a:rPr sz="2200" dirty="0"/>
              <a:t>in </a:t>
            </a:r>
            <a:r>
              <a:rPr sz="2200" spc="-5" dirty="0"/>
              <a:t>general, </a:t>
            </a:r>
            <a:r>
              <a:rPr sz="2200" dirty="0"/>
              <a:t>a </a:t>
            </a:r>
            <a:r>
              <a:rPr sz="2200" spc="-5" dirty="0"/>
              <a:t>unit cell may </a:t>
            </a:r>
            <a:r>
              <a:rPr sz="2200" dirty="0"/>
              <a:t>be </a:t>
            </a:r>
            <a:r>
              <a:rPr sz="2200" spc="-5" dirty="0"/>
              <a:t>defined </a:t>
            </a:r>
            <a:r>
              <a:rPr sz="2200" dirty="0"/>
              <a:t>as </a:t>
            </a:r>
            <a:r>
              <a:rPr sz="2200" spc="-5" dirty="0"/>
              <a:t>the </a:t>
            </a:r>
            <a:r>
              <a:rPr sz="2200" spc="-10" dirty="0"/>
              <a:t>smallest  volume </a:t>
            </a:r>
            <a:r>
              <a:rPr sz="2200" dirty="0"/>
              <a:t>of a </a:t>
            </a:r>
            <a:r>
              <a:rPr sz="2200" spc="-10" dirty="0"/>
              <a:t>solid </a:t>
            </a:r>
            <a:r>
              <a:rPr sz="2200" spc="-5" dirty="0"/>
              <a:t>from which the </a:t>
            </a:r>
            <a:r>
              <a:rPr sz="2200" spc="-10" dirty="0"/>
              <a:t>entire crystal </a:t>
            </a:r>
            <a:r>
              <a:rPr sz="2200" spc="-5" dirty="0"/>
              <a:t>may be  </a:t>
            </a:r>
            <a:r>
              <a:rPr sz="2200" spc="-10" dirty="0"/>
              <a:t>constructed </a:t>
            </a:r>
            <a:r>
              <a:rPr sz="2200" spc="-5" dirty="0"/>
              <a:t>by translational </a:t>
            </a:r>
            <a:r>
              <a:rPr sz="2200" spc="-10" dirty="0"/>
              <a:t>repetitions </a:t>
            </a:r>
            <a:r>
              <a:rPr sz="2200" spc="-5" dirty="0"/>
              <a:t>in 3-dimension and </a:t>
            </a:r>
            <a:r>
              <a:rPr sz="2200" spc="-10" dirty="0"/>
              <a:t>which  represent </a:t>
            </a:r>
            <a:r>
              <a:rPr sz="2200" spc="-5" dirty="0"/>
              <a:t>fully all the </a:t>
            </a:r>
            <a:r>
              <a:rPr sz="2200" spc="-10" dirty="0"/>
              <a:t>characteristics </a:t>
            </a:r>
            <a:r>
              <a:rPr sz="2200" spc="-5" dirty="0"/>
              <a:t>of </a:t>
            </a:r>
            <a:r>
              <a:rPr sz="2200" dirty="0"/>
              <a:t>a </a:t>
            </a:r>
            <a:r>
              <a:rPr sz="2200" spc="-5" dirty="0"/>
              <a:t>particular crystal. In  Fig. </a:t>
            </a:r>
            <a:r>
              <a:rPr sz="2200" dirty="0"/>
              <a:t>a </a:t>
            </a:r>
            <a:r>
              <a:rPr sz="2200" spc="-5" dirty="0"/>
              <a:t>three </a:t>
            </a:r>
            <a:r>
              <a:rPr sz="2200" spc="-10" dirty="0"/>
              <a:t>dimensional </a:t>
            </a:r>
            <a:r>
              <a:rPr sz="2200" spc="-5" dirty="0"/>
              <a:t>unit cell is shown </a:t>
            </a:r>
            <a:r>
              <a:rPr sz="2200" dirty="0"/>
              <a:t>by </a:t>
            </a:r>
            <a:r>
              <a:rPr sz="2200" spc="-5" dirty="0"/>
              <a:t>the shaded</a:t>
            </a:r>
            <a:r>
              <a:rPr sz="2200" spc="-15" dirty="0"/>
              <a:t> </a:t>
            </a:r>
            <a:r>
              <a:rPr sz="2200" spc="-10" dirty="0"/>
              <a:t>portion.</a:t>
            </a:r>
            <a:endParaRPr sz="220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8739" y="109220"/>
            <a:ext cx="4949190" cy="6099810"/>
          </a:xfrm>
          <a:prstGeom prst="rect">
            <a:avLst/>
          </a:prstGeom>
        </p:spPr>
        <p:txBody>
          <a:bodyPr vert="horz" wrap="square" lIns="0" tIns="52069" rIns="0" bIns="0" rtlCol="0">
            <a:spAutoFit/>
          </a:bodyPr>
          <a:lstStyle/>
          <a:p>
            <a:pPr marL="12700" algn="just">
              <a:lnSpc>
                <a:spcPct val="100000"/>
              </a:lnSpc>
              <a:spcBef>
                <a:spcPts val="409"/>
              </a:spcBef>
            </a:pPr>
            <a:r>
              <a:rPr sz="2400" b="1" spc="-5" dirty="0">
                <a:solidFill>
                  <a:srgbClr val="FF0000"/>
                </a:solidFill>
                <a:latin typeface="Comic Sans MS"/>
                <a:cs typeface="Comic Sans MS"/>
              </a:rPr>
              <a:t>Lattice</a:t>
            </a:r>
            <a:r>
              <a:rPr sz="2400" b="1" spc="-10" dirty="0">
                <a:solidFill>
                  <a:srgbClr val="FF0000"/>
                </a:solidFill>
                <a:latin typeface="Comic Sans MS"/>
                <a:cs typeface="Comic Sans MS"/>
              </a:rPr>
              <a:t> </a:t>
            </a:r>
            <a:r>
              <a:rPr sz="2400" b="1" spc="-5" dirty="0">
                <a:solidFill>
                  <a:srgbClr val="FF0000"/>
                </a:solidFill>
                <a:latin typeface="Comic Sans MS"/>
                <a:cs typeface="Comic Sans MS"/>
              </a:rPr>
              <a:t>Parameters</a:t>
            </a:r>
            <a:endParaRPr sz="2400">
              <a:latin typeface="Comic Sans MS"/>
              <a:cs typeface="Comic Sans MS"/>
            </a:endParaRPr>
          </a:p>
          <a:p>
            <a:pPr marL="355600" marR="5080" indent="-342900" algn="just">
              <a:lnSpc>
                <a:spcPct val="90000"/>
              </a:lnSpc>
              <a:spcBef>
                <a:spcPts val="595"/>
              </a:spcBef>
            </a:pPr>
            <a:r>
              <a:rPr sz="2400" spc="-5" dirty="0">
                <a:latin typeface="Comic Sans MS"/>
                <a:cs typeface="Comic Sans MS"/>
              </a:rPr>
              <a:t>In </a:t>
            </a:r>
            <a:r>
              <a:rPr sz="2400" dirty="0">
                <a:latin typeface="Comic Sans MS"/>
                <a:cs typeface="Comic Sans MS"/>
              </a:rPr>
              <a:t>a </a:t>
            </a:r>
            <a:r>
              <a:rPr sz="2400" spc="-5" dirty="0">
                <a:latin typeface="Comic Sans MS"/>
                <a:cs typeface="Comic Sans MS"/>
              </a:rPr>
              <a:t>unit cell the vectors </a:t>
            </a:r>
            <a:r>
              <a:rPr sz="2400" b="1" spc="-5" dirty="0">
                <a:latin typeface="Comic Sans MS"/>
                <a:cs typeface="Comic Sans MS"/>
              </a:rPr>
              <a:t>a</a:t>
            </a:r>
            <a:r>
              <a:rPr sz="2400" spc="-5" dirty="0">
                <a:latin typeface="Comic Sans MS"/>
                <a:cs typeface="Comic Sans MS"/>
              </a:rPr>
              <a:t>, </a:t>
            </a:r>
            <a:r>
              <a:rPr sz="2400" b="1" dirty="0">
                <a:latin typeface="Comic Sans MS"/>
                <a:cs typeface="Comic Sans MS"/>
              </a:rPr>
              <a:t>b </a:t>
            </a:r>
            <a:r>
              <a:rPr sz="2400" dirty="0">
                <a:latin typeface="Comic Sans MS"/>
                <a:cs typeface="Comic Sans MS"/>
              </a:rPr>
              <a:t>and  </a:t>
            </a:r>
            <a:r>
              <a:rPr sz="2400" b="1" dirty="0">
                <a:latin typeface="Comic Sans MS"/>
                <a:cs typeface="Comic Sans MS"/>
              </a:rPr>
              <a:t>c </a:t>
            </a:r>
            <a:r>
              <a:rPr sz="2400" spc="-5" dirty="0">
                <a:latin typeface="Comic Sans MS"/>
                <a:cs typeface="Comic Sans MS"/>
              </a:rPr>
              <a:t>are called </a:t>
            </a:r>
            <a:r>
              <a:rPr sz="2400" b="1" spc="-5" dirty="0">
                <a:latin typeface="Comic Sans MS"/>
                <a:cs typeface="Comic Sans MS"/>
              </a:rPr>
              <a:t>translation  vectors </a:t>
            </a:r>
            <a:r>
              <a:rPr sz="2400" dirty="0">
                <a:latin typeface="Comic Sans MS"/>
                <a:cs typeface="Comic Sans MS"/>
              </a:rPr>
              <a:t>or </a:t>
            </a:r>
            <a:r>
              <a:rPr sz="2400" b="1" spc="-5" dirty="0">
                <a:latin typeface="Comic Sans MS"/>
                <a:cs typeface="Comic Sans MS"/>
              </a:rPr>
              <a:t>primitive basis  vectors</a:t>
            </a:r>
            <a:r>
              <a:rPr sz="2400" spc="-5" dirty="0">
                <a:latin typeface="Comic Sans MS"/>
                <a:cs typeface="Comic Sans MS"/>
              </a:rPr>
              <a:t>. In </a:t>
            </a:r>
            <a:r>
              <a:rPr sz="2400" spc="-10" dirty="0">
                <a:latin typeface="Comic Sans MS"/>
                <a:cs typeface="Comic Sans MS"/>
              </a:rPr>
              <a:t>two </a:t>
            </a:r>
            <a:r>
              <a:rPr sz="2400" spc="-5" dirty="0">
                <a:latin typeface="Comic Sans MS"/>
                <a:cs typeface="Comic Sans MS"/>
              </a:rPr>
              <a:t>dimensionsn the  area of the unit cell is </a:t>
            </a:r>
            <a:r>
              <a:rPr sz="2400" b="1" spc="-10" dirty="0">
                <a:latin typeface="Comic Sans MS"/>
                <a:cs typeface="Comic Sans MS"/>
              </a:rPr>
              <a:t>(a </a:t>
            </a:r>
            <a:r>
              <a:rPr sz="2400" dirty="0">
                <a:latin typeface="Comic Sans MS"/>
                <a:cs typeface="Comic Sans MS"/>
              </a:rPr>
              <a:t>x </a:t>
            </a:r>
            <a:r>
              <a:rPr sz="2400" b="1" dirty="0">
                <a:latin typeface="Comic Sans MS"/>
                <a:cs typeface="Comic Sans MS"/>
              </a:rPr>
              <a:t>b</a:t>
            </a:r>
            <a:r>
              <a:rPr sz="2400" dirty="0">
                <a:latin typeface="Comic Sans MS"/>
                <a:cs typeface="Comic Sans MS"/>
              </a:rPr>
              <a:t>)  </a:t>
            </a:r>
            <a:r>
              <a:rPr sz="2400" spc="-5" dirty="0">
                <a:latin typeface="Comic Sans MS"/>
                <a:cs typeface="Comic Sans MS"/>
              </a:rPr>
              <a:t>while in three dimension the  volume of the unit cell is </a:t>
            </a:r>
            <a:r>
              <a:rPr sz="2400" spc="-5" dirty="0">
                <a:latin typeface="Symbol"/>
                <a:cs typeface="Symbol"/>
              </a:rPr>
              <a:t></a:t>
            </a:r>
            <a:r>
              <a:rPr sz="2400" spc="-5" dirty="0">
                <a:latin typeface="Comic Sans MS"/>
                <a:cs typeface="Comic Sans MS"/>
              </a:rPr>
              <a:t>(</a:t>
            </a:r>
            <a:r>
              <a:rPr sz="2400" b="1" spc="-5" dirty="0">
                <a:latin typeface="Comic Sans MS"/>
                <a:cs typeface="Comic Sans MS"/>
              </a:rPr>
              <a:t>a </a:t>
            </a:r>
            <a:r>
              <a:rPr sz="2400" dirty="0">
                <a:latin typeface="Comic Sans MS"/>
                <a:cs typeface="Comic Sans MS"/>
              </a:rPr>
              <a:t>x  </a:t>
            </a:r>
            <a:r>
              <a:rPr sz="2400" b="1" dirty="0">
                <a:latin typeface="Comic Sans MS"/>
                <a:cs typeface="Comic Sans MS"/>
              </a:rPr>
              <a:t>b</a:t>
            </a:r>
            <a:r>
              <a:rPr sz="2400" dirty="0">
                <a:latin typeface="Comic Sans MS"/>
                <a:cs typeface="Comic Sans MS"/>
              </a:rPr>
              <a:t>)</a:t>
            </a:r>
            <a:r>
              <a:rPr sz="2400" b="1" dirty="0">
                <a:latin typeface="Comic Sans MS"/>
                <a:cs typeface="Comic Sans MS"/>
              </a:rPr>
              <a:t>.c </a:t>
            </a:r>
            <a:r>
              <a:rPr sz="2400" dirty="0">
                <a:latin typeface="Symbol"/>
                <a:cs typeface="Symbol"/>
              </a:rPr>
              <a:t></a:t>
            </a:r>
            <a:r>
              <a:rPr sz="2400" dirty="0">
                <a:latin typeface="Comic Sans MS"/>
                <a:cs typeface="Comic Sans MS"/>
              </a:rPr>
              <a:t>. </a:t>
            </a:r>
            <a:r>
              <a:rPr sz="2400" spc="-5" dirty="0">
                <a:latin typeface="Comic Sans MS"/>
                <a:cs typeface="Comic Sans MS"/>
              </a:rPr>
              <a:t>In Fig. the direction of  the primitive basis vectors  defines the </a:t>
            </a:r>
            <a:r>
              <a:rPr sz="2400" b="1" spc="-5" dirty="0">
                <a:latin typeface="Comic Sans MS"/>
                <a:cs typeface="Comic Sans MS"/>
              </a:rPr>
              <a:t>crystallographic  axis</a:t>
            </a:r>
            <a:r>
              <a:rPr sz="2400" spc="-5" dirty="0">
                <a:latin typeface="Comic Sans MS"/>
                <a:cs typeface="Comic Sans MS"/>
              </a:rPr>
              <a:t>. The angles between these  axis are called </a:t>
            </a:r>
            <a:r>
              <a:rPr sz="2400" b="1" spc="-5" dirty="0">
                <a:latin typeface="Comic Sans MS"/>
                <a:cs typeface="Comic Sans MS"/>
              </a:rPr>
              <a:t>interfacial  angles</a:t>
            </a:r>
            <a:r>
              <a:rPr sz="2400" spc="-5" dirty="0">
                <a:latin typeface="Comic Sans MS"/>
                <a:cs typeface="Comic Sans MS"/>
              </a:rPr>
              <a:t>, which are </a:t>
            </a:r>
            <a:r>
              <a:rPr sz="2400" spc="-5" dirty="0">
                <a:latin typeface="Symbol"/>
                <a:cs typeface="Symbol"/>
              </a:rPr>
              <a:t></a:t>
            </a:r>
            <a:r>
              <a:rPr sz="2400" spc="-5" dirty="0">
                <a:latin typeface="Comic Sans MS"/>
                <a:cs typeface="Comic Sans MS"/>
              </a:rPr>
              <a:t>, </a:t>
            </a:r>
            <a:r>
              <a:rPr sz="2400" dirty="0">
                <a:latin typeface="Symbol"/>
                <a:cs typeface="Symbol"/>
              </a:rPr>
              <a:t>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Comic Sans MS"/>
                <a:cs typeface="Comic Sans MS"/>
              </a:rPr>
              <a:t>and </a:t>
            </a:r>
            <a:r>
              <a:rPr sz="2400" spc="-5" dirty="0">
                <a:latin typeface="Symbol"/>
                <a:cs typeface="Symbol"/>
              </a:rPr>
              <a:t></a:t>
            </a:r>
            <a:r>
              <a:rPr sz="2400" spc="-5" dirty="0">
                <a:latin typeface="Comic Sans MS"/>
                <a:cs typeface="Comic Sans MS"/>
              </a:rPr>
              <a:t>,  between </a:t>
            </a:r>
            <a:r>
              <a:rPr sz="2400" dirty="0">
                <a:latin typeface="Comic Sans MS"/>
                <a:cs typeface="Comic Sans MS"/>
              </a:rPr>
              <a:t>(</a:t>
            </a:r>
            <a:r>
              <a:rPr sz="2400" b="1" dirty="0">
                <a:latin typeface="Comic Sans MS"/>
                <a:cs typeface="Comic Sans MS"/>
              </a:rPr>
              <a:t>b</a:t>
            </a:r>
            <a:r>
              <a:rPr sz="2400" dirty="0">
                <a:latin typeface="Comic Sans MS"/>
                <a:cs typeface="Comic Sans MS"/>
              </a:rPr>
              <a:t>, </a:t>
            </a:r>
            <a:r>
              <a:rPr sz="2400" b="1" spc="-5" dirty="0">
                <a:latin typeface="Comic Sans MS"/>
                <a:cs typeface="Comic Sans MS"/>
              </a:rPr>
              <a:t>c</a:t>
            </a:r>
            <a:r>
              <a:rPr sz="2400" spc="-5" dirty="0">
                <a:latin typeface="Comic Sans MS"/>
                <a:cs typeface="Comic Sans MS"/>
              </a:rPr>
              <a:t>), (</a:t>
            </a:r>
            <a:r>
              <a:rPr sz="2400" b="1" spc="-5" dirty="0">
                <a:latin typeface="Comic Sans MS"/>
                <a:cs typeface="Comic Sans MS"/>
              </a:rPr>
              <a:t>c</a:t>
            </a:r>
            <a:r>
              <a:rPr sz="2400" spc="-5" dirty="0">
                <a:latin typeface="Comic Sans MS"/>
                <a:cs typeface="Comic Sans MS"/>
              </a:rPr>
              <a:t>, </a:t>
            </a:r>
            <a:r>
              <a:rPr sz="2400" b="1" spc="-5" dirty="0">
                <a:latin typeface="Comic Sans MS"/>
                <a:cs typeface="Comic Sans MS"/>
              </a:rPr>
              <a:t>a</a:t>
            </a:r>
            <a:r>
              <a:rPr sz="2400" spc="-5" dirty="0">
                <a:latin typeface="Comic Sans MS"/>
                <a:cs typeface="Comic Sans MS"/>
              </a:rPr>
              <a:t>), and </a:t>
            </a:r>
            <a:r>
              <a:rPr sz="2400" dirty="0">
                <a:latin typeface="Comic Sans MS"/>
                <a:cs typeface="Comic Sans MS"/>
              </a:rPr>
              <a:t>(</a:t>
            </a:r>
            <a:r>
              <a:rPr sz="2400" b="1" dirty="0">
                <a:latin typeface="Comic Sans MS"/>
                <a:cs typeface="Comic Sans MS"/>
              </a:rPr>
              <a:t>a</a:t>
            </a:r>
            <a:r>
              <a:rPr sz="2400" dirty="0">
                <a:latin typeface="Comic Sans MS"/>
                <a:cs typeface="Comic Sans MS"/>
              </a:rPr>
              <a:t>, </a:t>
            </a:r>
            <a:r>
              <a:rPr sz="2400" b="1" dirty="0">
                <a:latin typeface="Comic Sans MS"/>
                <a:cs typeface="Comic Sans MS"/>
              </a:rPr>
              <a:t>b</a:t>
            </a:r>
            <a:r>
              <a:rPr sz="2400" dirty="0">
                <a:latin typeface="Comic Sans MS"/>
                <a:cs typeface="Comic Sans MS"/>
              </a:rPr>
              <a:t>)  </a:t>
            </a:r>
            <a:r>
              <a:rPr sz="2400" spc="-5" dirty="0">
                <a:latin typeface="Comic Sans MS"/>
                <a:cs typeface="Comic Sans MS"/>
              </a:rPr>
              <a:t>respectively. Primitive vectors  and interfacial angles together  are called </a:t>
            </a:r>
            <a:r>
              <a:rPr sz="2400" b="1" spc="-5" dirty="0">
                <a:latin typeface="Comic Sans MS"/>
                <a:cs typeface="Comic Sans MS"/>
              </a:rPr>
              <a:t>lattice</a:t>
            </a:r>
            <a:r>
              <a:rPr sz="2400" b="1" spc="10" dirty="0">
                <a:latin typeface="Comic Sans MS"/>
                <a:cs typeface="Comic Sans MS"/>
              </a:rPr>
              <a:t> </a:t>
            </a:r>
            <a:r>
              <a:rPr sz="2400" b="1" spc="-5" dirty="0">
                <a:latin typeface="Comic Sans MS"/>
                <a:cs typeface="Comic Sans MS"/>
              </a:rPr>
              <a:t>parameters</a:t>
            </a:r>
            <a:r>
              <a:rPr sz="2400" spc="-5" dirty="0">
                <a:latin typeface="Comic Sans MS"/>
                <a:cs typeface="Comic Sans MS"/>
              </a:rPr>
              <a:t>.</a:t>
            </a:r>
            <a:endParaRPr sz="2400">
              <a:latin typeface="Comic Sans MS"/>
              <a:cs typeface="Comic Sans MS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5105400" y="1370330"/>
            <a:ext cx="3581400" cy="350266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  <p:transition>
    <p:dissolv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8739" y="193040"/>
            <a:ext cx="8288655" cy="4521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b="1" spc="-10" dirty="0">
                <a:solidFill>
                  <a:srgbClr val="FF0000"/>
                </a:solidFill>
                <a:latin typeface="Comic Sans MS"/>
                <a:cs typeface="Comic Sans MS"/>
              </a:rPr>
              <a:t>CRYSTAL </a:t>
            </a:r>
            <a:r>
              <a:rPr sz="2800" b="1" spc="-5" dirty="0">
                <a:solidFill>
                  <a:srgbClr val="FF0000"/>
                </a:solidFill>
                <a:latin typeface="Comic Sans MS"/>
                <a:cs typeface="Comic Sans MS"/>
              </a:rPr>
              <a:t>SYSTEMS </a:t>
            </a:r>
            <a:r>
              <a:rPr sz="2800" b="1" spc="-10" dirty="0">
                <a:solidFill>
                  <a:srgbClr val="FF0000"/>
                </a:solidFill>
                <a:latin typeface="Comic Sans MS"/>
                <a:cs typeface="Comic Sans MS"/>
              </a:rPr>
              <a:t>AND BRAVAIS</a:t>
            </a:r>
            <a:r>
              <a:rPr sz="2800" b="1" spc="-15" dirty="0">
                <a:solidFill>
                  <a:srgbClr val="FF0000"/>
                </a:solidFill>
                <a:latin typeface="Comic Sans MS"/>
                <a:cs typeface="Comic Sans MS"/>
              </a:rPr>
              <a:t> </a:t>
            </a:r>
            <a:r>
              <a:rPr sz="2800" b="1" spc="-10" dirty="0">
                <a:solidFill>
                  <a:srgbClr val="FF0000"/>
                </a:solidFill>
                <a:latin typeface="Comic Sans MS"/>
                <a:cs typeface="Comic Sans MS"/>
              </a:rPr>
              <a:t>LATTICES</a:t>
            </a:r>
            <a:endParaRPr sz="2800">
              <a:latin typeface="Comic Sans MS"/>
              <a:cs typeface="Comic Sans MS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78739" y="690879"/>
            <a:ext cx="8982710" cy="56769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R="10160" algn="r">
              <a:lnSpc>
                <a:spcPts val="2590"/>
              </a:lnSpc>
              <a:spcBef>
                <a:spcPts val="100"/>
              </a:spcBef>
              <a:tabLst>
                <a:tab pos="1381125" algn="l"/>
                <a:tab pos="1912620" algn="l"/>
                <a:tab pos="3485515" algn="l"/>
                <a:tab pos="5267325" algn="l"/>
                <a:tab pos="6129655" algn="l"/>
                <a:tab pos="7283450" algn="l"/>
                <a:tab pos="8456930" algn="l"/>
              </a:tabLst>
            </a:pPr>
            <a:r>
              <a:rPr sz="2400" dirty="0">
                <a:latin typeface="Comic Sans MS"/>
                <a:cs typeface="Comic Sans MS"/>
              </a:rPr>
              <a:t>Cr</a:t>
            </a:r>
            <a:r>
              <a:rPr sz="2400" spc="-10" dirty="0">
                <a:latin typeface="Comic Sans MS"/>
                <a:cs typeface="Comic Sans MS"/>
              </a:rPr>
              <a:t>y</a:t>
            </a:r>
            <a:r>
              <a:rPr sz="2400" dirty="0">
                <a:latin typeface="Comic Sans MS"/>
                <a:cs typeface="Comic Sans MS"/>
              </a:rPr>
              <a:t>s</a:t>
            </a:r>
            <a:r>
              <a:rPr sz="2400" spc="-15" dirty="0">
                <a:latin typeface="Comic Sans MS"/>
                <a:cs typeface="Comic Sans MS"/>
              </a:rPr>
              <a:t>t</a:t>
            </a:r>
            <a:r>
              <a:rPr sz="2400" dirty="0">
                <a:latin typeface="Comic Sans MS"/>
                <a:cs typeface="Comic Sans MS"/>
              </a:rPr>
              <a:t>als	</a:t>
            </a:r>
            <a:r>
              <a:rPr sz="2400" spc="-5" dirty="0">
                <a:latin typeface="Comic Sans MS"/>
                <a:cs typeface="Comic Sans MS"/>
              </a:rPr>
              <a:t>o</a:t>
            </a:r>
            <a:r>
              <a:rPr sz="2400" dirty="0">
                <a:latin typeface="Comic Sans MS"/>
                <a:cs typeface="Comic Sans MS"/>
              </a:rPr>
              <a:t>f	</a:t>
            </a:r>
            <a:r>
              <a:rPr sz="2400" spc="-15" dirty="0">
                <a:latin typeface="Comic Sans MS"/>
                <a:cs typeface="Comic Sans MS"/>
              </a:rPr>
              <a:t>d</a:t>
            </a:r>
            <a:r>
              <a:rPr sz="2400" spc="-5" dirty="0">
                <a:latin typeface="Comic Sans MS"/>
                <a:cs typeface="Comic Sans MS"/>
              </a:rPr>
              <a:t>i</a:t>
            </a:r>
            <a:r>
              <a:rPr sz="2400" spc="5" dirty="0">
                <a:latin typeface="Comic Sans MS"/>
                <a:cs typeface="Comic Sans MS"/>
              </a:rPr>
              <a:t>f</a:t>
            </a:r>
            <a:r>
              <a:rPr sz="2400" spc="-5" dirty="0">
                <a:latin typeface="Comic Sans MS"/>
                <a:cs typeface="Comic Sans MS"/>
              </a:rPr>
              <a:t>f</a:t>
            </a:r>
            <a:r>
              <a:rPr sz="2400" dirty="0">
                <a:latin typeface="Comic Sans MS"/>
                <a:cs typeface="Comic Sans MS"/>
              </a:rPr>
              <a:t>e</a:t>
            </a:r>
            <a:r>
              <a:rPr sz="2400" spc="-5" dirty="0">
                <a:latin typeface="Comic Sans MS"/>
                <a:cs typeface="Comic Sans MS"/>
              </a:rPr>
              <a:t>r</a:t>
            </a:r>
            <a:r>
              <a:rPr sz="2400" dirty="0">
                <a:latin typeface="Comic Sans MS"/>
                <a:cs typeface="Comic Sans MS"/>
              </a:rPr>
              <a:t>ent	s</a:t>
            </a:r>
            <a:r>
              <a:rPr sz="2400" spc="-10" dirty="0">
                <a:latin typeface="Comic Sans MS"/>
                <a:cs typeface="Comic Sans MS"/>
              </a:rPr>
              <a:t>u</a:t>
            </a:r>
            <a:r>
              <a:rPr sz="2400" dirty="0">
                <a:latin typeface="Comic Sans MS"/>
                <a:cs typeface="Comic Sans MS"/>
              </a:rPr>
              <a:t>bs</a:t>
            </a:r>
            <a:r>
              <a:rPr sz="2400" spc="-15" dirty="0">
                <a:latin typeface="Comic Sans MS"/>
                <a:cs typeface="Comic Sans MS"/>
              </a:rPr>
              <a:t>t</a:t>
            </a:r>
            <a:r>
              <a:rPr sz="2400" dirty="0">
                <a:latin typeface="Comic Sans MS"/>
                <a:cs typeface="Comic Sans MS"/>
              </a:rPr>
              <a:t>an</a:t>
            </a:r>
            <a:r>
              <a:rPr sz="2400" spc="5" dirty="0">
                <a:latin typeface="Comic Sans MS"/>
                <a:cs typeface="Comic Sans MS"/>
              </a:rPr>
              <a:t>c</a:t>
            </a:r>
            <a:r>
              <a:rPr sz="2400" spc="-5" dirty="0">
                <a:latin typeface="Comic Sans MS"/>
                <a:cs typeface="Comic Sans MS"/>
              </a:rPr>
              <a:t>e</a:t>
            </a:r>
            <a:r>
              <a:rPr sz="2400" dirty="0">
                <a:latin typeface="Comic Sans MS"/>
                <a:cs typeface="Comic Sans MS"/>
              </a:rPr>
              <a:t>s	ha</a:t>
            </a:r>
            <a:r>
              <a:rPr sz="2400" spc="-10" dirty="0">
                <a:latin typeface="Comic Sans MS"/>
                <a:cs typeface="Comic Sans MS"/>
              </a:rPr>
              <a:t>v</a:t>
            </a:r>
            <a:r>
              <a:rPr sz="2400" dirty="0">
                <a:latin typeface="Comic Sans MS"/>
                <a:cs typeface="Comic Sans MS"/>
              </a:rPr>
              <a:t>e	</a:t>
            </a:r>
            <a:r>
              <a:rPr sz="2400" spc="-10" dirty="0">
                <a:latin typeface="Comic Sans MS"/>
                <a:cs typeface="Comic Sans MS"/>
              </a:rPr>
              <a:t>s</a:t>
            </a:r>
            <a:r>
              <a:rPr sz="2400" dirty="0">
                <a:latin typeface="Comic Sans MS"/>
                <a:cs typeface="Comic Sans MS"/>
              </a:rPr>
              <a:t>i</a:t>
            </a:r>
            <a:r>
              <a:rPr sz="2400" spc="-5" dirty="0">
                <a:latin typeface="Comic Sans MS"/>
                <a:cs typeface="Comic Sans MS"/>
              </a:rPr>
              <a:t>mi</a:t>
            </a:r>
            <a:r>
              <a:rPr sz="2400" dirty="0">
                <a:latin typeface="Comic Sans MS"/>
                <a:cs typeface="Comic Sans MS"/>
              </a:rPr>
              <a:t>l</a:t>
            </a:r>
            <a:r>
              <a:rPr sz="2400" spc="-10" dirty="0">
                <a:latin typeface="Comic Sans MS"/>
                <a:cs typeface="Comic Sans MS"/>
              </a:rPr>
              <a:t>a</a:t>
            </a:r>
            <a:r>
              <a:rPr sz="2400" dirty="0">
                <a:latin typeface="Comic Sans MS"/>
                <a:cs typeface="Comic Sans MS"/>
              </a:rPr>
              <a:t>r	sha</a:t>
            </a:r>
            <a:r>
              <a:rPr sz="2400" spc="-5" dirty="0">
                <a:latin typeface="Comic Sans MS"/>
                <a:cs typeface="Comic Sans MS"/>
              </a:rPr>
              <a:t>p</a:t>
            </a:r>
            <a:r>
              <a:rPr sz="2400" dirty="0">
                <a:latin typeface="Comic Sans MS"/>
                <a:cs typeface="Comic Sans MS"/>
              </a:rPr>
              <a:t>es	and</a:t>
            </a:r>
            <a:endParaRPr sz="2400">
              <a:latin typeface="Comic Sans MS"/>
              <a:cs typeface="Comic Sans MS"/>
            </a:endParaRPr>
          </a:p>
          <a:p>
            <a:pPr marL="355600" marR="10795" algn="r">
              <a:lnSpc>
                <a:spcPts val="2310"/>
              </a:lnSpc>
              <a:spcBef>
                <a:spcPts val="260"/>
              </a:spcBef>
              <a:tabLst>
                <a:tab pos="7970520" algn="l"/>
              </a:tabLst>
            </a:pPr>
            <a:r>
              <a:rPr sz="2400" dirty="0">
                <a:latin typeface="Comic Sans MS"/>
                <a:cs typeface="Comic Sans MS"/>
              </a:rPr>
              <a:t>hen</a:t>
            </a:r>
            <a:r>
              <a:rPr sz="2400" spc="5" dirty="0">
                <a:latin typeface="Comic Sans MS"/>
                <a:cs typeface="Comic Sans MS"/>
              </a:rPr>
              <a:t>c</a:t>
            </a:r>
            <a:r>
              <a:rPr sz="2400" dirty="0">
                <a:latin typeface="Comic Sans MS"/>
                <a:cs typeface="Comic Sans MS"/>
              </a:rPr>
              <a:t>e</a:t>
            </a:r>
            <a:r>
              <a:rPr sz="2400" spc="200" dirty="0">
                <a:latin typeface="Comic Sans MS"/>
                <a:cs typeface="Comic Sans MS"/>
              </a:rPr>
              <a:t> </a:t>
            </a:r>
            <a:r>
              <a:rPr sz="2400" spc="-15" dirty="0">
                <a:latin typeface="Comic Sans MS"/>
                <a:cs typeface="Comic Sans MS"/>
              </a:rPr>
              <a:t>t</a:t>
            </a:r>
            <a:r>
              <a:rPr sz="2400" spc="10" dirty="0">
                <a:latin typeface="Comic Sans MS"/>
                <a:cs typeface="Comic Sans MS"/>
              </a:rPr>
              <a:t>h</a:t>
            </a:r>
            <a:r>
              <a:rPr sz="2400" dirty="0">
                <a:latin typeface="Comic Sans MS"/>
                <a:cs typeface="Comic Sans MS"/>
              </a:rPr>
              <a:t>e</a:t>
            </a:r>
            <a:r>
              <a:rPr sz="2400" spc="190" dirty="0">
                <a:latin typeface="Comic Sans MS"/>
                <a:cs typeface="Comic Sans MS"/>
              </a:rPr>
              <a:t> </a:t>
            </a:r>
            <a:r>
              <a:rPr sz="2400" spc="5" dirty="0">
                <a:latin typeface="Comic Sans MS"/>
                <a:cs typeface="Comic Sans MS"/>
              </a:rPr>
              <a:t>c</a:t>
            </a:r>
            <a:r>
              <a:rPr sz="2400" spc="-5" dirty="0">
                <a:latin typeface="Comic Sans MS"/>
                <a:cs typeface="Comic Sans MS"/>
              </a:rPr>
              <a:t>ry</a:t>
            </a:r>
            <a:r>
              <a:rPr sz="2400" spc="-10" dirty="0">
                <a:latin typeface="Comic Sans MS"/>
                <a:cs typeface="Comic Sans MS"/>
              </a:rPr>
              <a:t>s</a:t>
            </a:r>
            <a:r>
              <a:rPr sz="2400" spc="-5" dirty="0">
                <a:latin typeface="Comic Sans MS"/>
                <a:cs typeface="Comic Sans MS"/>
              </a:rPr>
              <a:t>t</a:t>
            </a:r>
            <a:r>
              <a:rPr sz="2400" dirty="0">
                <a:latin typeface="Comic Sans MS"/>
                <a:cs typeface="Comic Sans MS"/>
              </a:rPr>
              <a:t>als</a:t>
            </a:r>
            <a:r>
              <a:rPr sz="2400" spc="190" dirty="0">
                <a:latin typeface="Comic Sans MS"/>
                <a:cs typeface="Comic Sans MS"/>
              </a:rPr>
              <a:t> </a:t>
            </a:r>
            <a:r>
              <a:rPr sz="2400" spc="-10" dirty="0">
                <a:latin typeface="Comic Sans MS"/>
                <a:cs typeface="Comic Sans MS"/>
              </a:rPr>
              <a:t>a</a:t>
            </a:r>
            <a:r>
              <a:rPr sz="2400" spc="-5" dirty="0">
                <a:latin typeface="Comic Sans MS"/>
                <a:cs typeface="Comic Sans MS"/>
              </a:rPr>
              <a:t>r</a:t>
            </a:r>
            <a:r>
              <a:rPr sz="2400" dirty="0">
                <a:latin typeface="Comic Sans MS"/>
                <a:cs typeface="Comic Sans MS"/>
              </a:rPr>
              <a:t>e</a:t>
            </a:r>
            <a:r>
              <a:rPr sz="2400" spc="200" dirty="0">
                <a:latin typeface="Comic Sans MS"/>
                <a:cs typeface="Comic Sans MS"/>
              </a:rPr>
              <a:t> </a:t>
            </a:r>
            <a:r>
              <a:rPr sz="2400" spc="5" dirty="0">
                <a:latin typeface="Comic Sans MS"/>
                <a:cs typeface="Comic Sans MS"/>
              </a:rPr>
              <a:t>c</a:t>
            </a:r>
            <a:r>
              <a:rPr sz="2400" dirty="0">
                <a:latin typeface="Comic Sans MS"/>
                <a:cs typeface="Comic Sans MS"/>
              </a:rPr>
              <a:t>l</a:t>
            </a:r>
            <a:r>
              <a:rPr sz="2400" spc="-10" dirty="0">
                <a:latin typeface="Comic Sans MS"/>
                <a:cs typeface="Comic Sans MS"/>
              </a:rPr>
              <a:t>a</a:t>
            </a:r>
            <a:r>
              <a:rPr sz="2400" dirty="0">
                <a:latin typeface="Comic Sans MS"/>
                <a:cs typeface="Comic Sans MS"/>
              </a:rPr>
              <a:t>s</a:t>
            </a:r>
            <a:r>
              <a:rPr sz="2400" spc="-10" dirty="0">
                <a:latin typeface="Comic Sans MS"/>
                <a:cs typeface="Comic Sans MS"/>
              </a:rPr>
              <a:t>s</a:t>
            </a:r>
            <a:r>
              <a:rPr sz="2400" spc="-5" dirty="0">
                <a:latin typeface="Comic Sans MS"/>
                <a:cs typeface="Comic Sans MS"/>
              </a:rPr>
              <a:t>i</a:t>
            </a:r>
            <a:r>
              <a:rPr sz="2400" spc="5" dirty="0">
                <a:latin typeface="Comic Sans MS"/>
                <a:cs typeface="Comic Sans MS"/>
              </a:rPr>
              <a:t>f</a:t>
            </a:r>
            <a:r>
              <a:rPr sz="2400" spc="-5" dirty="0">
                <a:latin typeface="Comic Sans MS"/>
                <a:cs typeface="Comic Sans MS"/>
              </a:rPr>
              <a:t>i</a:t>
            </a:r>
            <a:r>
              <a:rPr sz="2400" dirty="0">
                <a:latin typeface="Comic Sans MS"/>
                <a:cs typeface="Comic Sans MS"/>
              </a:rPr>
              <a:t>ed</a:t>
            </a:r>
            <a:r>
              <a:rPr sz="2400" spc="185" dirty="0">
                <a:latin typeface="Comic Sans MS"/>
                <a:cs typeface="Comic Sans MS"/>
              </a:rPr>
              <a:t> </a:t>
            </a:r>
            <a:r>
              <a:rPr sz="2400" spc="-5" dirty="0">
                <a:latin typeface="Comic Sans MS"/>
                <a:cs typeface="Comic Sans MS"/>
              </a:rPr>
              <a:t>i</a:t>
            </a:r>
            <a:r>
              <a:rPr sz="2400" dirty="0">
                <a:latin typeface="Comic Sans MS"/>
                <a:cs typeface="Comic Sans MS"/>
              </a:rPr>
              <a:t>n</a:t>
            </a:r>
            <a:r>
              <a:rPr sz="2400" spc="-5" dirty="0">
                <a:latin typeface="Comic Sans MS"/>
                <a:cs typeface="Comic Sans MS"/>
              </a:rPr>
              <a:t>t</a:t>
            </a:r>
            <a:r>
              <a:rPr sz="2400" dirty="0">
                <a:latin typeface="Comic Sans MS"/>
                <a:cs typeface="Comic Sans MS"/>
              </a:rPr>
              <a:t>o</a:t>
            </a:r>
            <a:r>
              <a:rPr sz="2400" spc="195" dirty="0">
                <a:latin typeface="Comic Sans MS"/>
                <a:cs typeface="Comic Sans MS"/>
              </a:rPr>
              <a:t> </a:t>
            </a:r>
            <a:r>
              <a:rPr sz="2400" spc="-5" dirty="0">
                <a:latin typeface="Comic Sans MS"/>
                <a:cs typeface="Comic Sans MS"/>
              </a:rPr>
              <a:t>t</a:t>
            </a:r>
            <a:r>
              <a:rPr sz="2400" dirty="0">
                <a:latin typeface="Comic Sans MS"/>
                <a:cs typeface="Comic Sans MS"/>
              </a:rPr>
              <a:t>he</a:t>
            </a:r>
            <a:r>
              <a:rPr sz="2400" spc="200" dirty="0">
                <a:latin typeface="Comic Sans MS"/>
                <a:cs typeface="Comic Sans MS"/>
              </a:rPr>
              <a:t> </a:t>
            </a:r>
            <a:r>
              <a:rPr sz="2400" spc="-10" dirty="0">
                <a:latin typeface="Comic Sans MS"/>
                <a:cs typeface="Comic Sans MS"/>
              </a:rPr>
              <a:t>s</a:t>
            </a:r>
            <a:r>
              <a:rPr sz="2400" dirty="0">
                <a:latin typeface="Comic Sans MS"/>
                <a:cs typeface="Comic Sans MS"/>
              </a:rPr>
              <a:t>o</a:t>
            </a:r>
            <a:r>
              <a:rPr sz="2400" spc="195" dirty="0">
                <a:latin typeface="Comic Sans MS"/>
                <a:cs typeface="Comic Sans MS"/>
              </a:rPr>
              <a:t> </a:t>
            </a:r>
            <a:r>
              <a:rPr sz="2400" spc="5" dirty="0">
                <a:latin typeface="Comic Sans MS"/>
                <a:cs typeface="Comic Sans MS"/>
              </a:rPr>
              <a:t>c</a:t>
            </a:r>
            <a:r>
              <a:rPr sz="2400" spc="-10" dirty="0">
                <a:latin typeface="Comic Sans MS"/>
                <a:cs typeface="Comic Sans MS"/>
              </a:rPr>
              <a:t>a</a:t>
            </a:r>
            <a:r>
              <a:rPr sz="2400" dirty="0">
                <a:latin typeface="Comic Sans MS"/>
                <a:cs typeface="Comic Sans MS"/>
              </a:rPr>
              <a:t>lled	</a:t>
            </a:r>
            <a:r>
              <a:rPr sz="2400" spc="5" dirty="0">
                <a:latin typeface="Comic Sans MS"/>
                <a:cs typeface="Comic Sans MS"/>
              </a:rPr>
              <a:t>c</a:t>
            </a:r>
            <a:r>
              <a:rPr sz="2400" spc="-5" dirty="0">
                <a:latin typeface="Comic Sans MS"/>
                <a:cs typeface="Comic Sans MS"/>
              </a:rPr>
              <a:t>ry</a:t>
            </a:r>
            <a:r>
              <a:rPr sz="2400" spc="-10" dirty="0">
                <a:latin typeface="Comic Sans MS"/>
                <a:cs typeface="Comic Sans MS"/>
              </a:rPr>
              <a:t>s</a:t>
            </a:r>
            <a:r>
              <a:rPr sz="2400" spc="-5" dirty="0">
                <a:latin typeface="Comic Sans MS"/>
                <a:cs typeface="Comic Sans MS"/>
              </a:rPr>
              <a:t>t</a:t>
            </a:r>
            <a:r>
              <a:rPr sz="2400" spc="-10" dirty="0">
                <a:latin typeface="Comic Sans MS"/>
                <a:cs typeface="Comic Sans MS"/>
              </a:rPr>
              <a:t>a</a:t>
            </a:r>
            <a:r>
              <a:rPr sz="2400" dirty="0">
                <a:latin typeface="Comic Sans MS"/>
                <a:cs typeface="Comic Sans MS"/>
              </a:rPr>
              <a:t>l  </a:t>
            </a:r>
            <a:r>
              <a:rPr sz="2400" spc="-5" dirty="0">
                <a:latin typeface="Comic Sans MS"/>
                <a:cs typeface="Comic Sans MS"/>
              </a:rPr>
              <a:t>systems</a:t>
            </a:r>
            <a:r>
              <a:rPr sz="2400" spc="114" dirty="0">
                <a:latin typeface="Comic Sans MS"/>
                <a:cs typeface="Comic Sans MS"/>
              </a:rPr>
              <a:t> </a:t>
            </a:r>
            <a:r>
              <a:rPr sz="2400" spc="-5" dirty="0">
                <a:latin typeface="Comic Sans MS"/>
                <a:cs typeface="Comic Sans MS"/>
              </a:rPr>
              <a:t>depending</a:t>
            </a:r>
            <a:r>
              <a:rPr sz="2400" spc="125" dirty="0">
                <a:latin typeface="Comic Sans MS"/>
                <a:cs typeface="Comic Sans MS"/>
              </a:rPr>
              <a:t> </a:t>
            </a:r>
            <a:r>
              <a:rPr sz="2400" spc="-5" dirty="0">
                <a:latin typeface="Comic Sans MS"/>
                <a:cs typeface="Comic Sans MS"/>
              </a:rPr>
              <a:t>upon</a:t>
            </a:r>
            <a:r>
              <a:rPr sz="2400" spc="130" dirty="0">
                <a:latin typeface="Comic Sans MS"/>
                <a:cs typeface="Comic Sans MS"/>
              </a:rPr>
              <a:t> </a:t>
            </a:r>
            <a:r>
              <a:rPr sz="2400" spc="-5" dirty="0">
                <a:latin typeface="Comic Sans MS"/>
                <a:cs typeface="Comic Sans MS"/>
              </a:rPr>
              <a:t>their</a:t>
            </a:r>
            <a:r>
              <a:rPr sz="2400" spc="125" dirty="0">
                <a:latin typeface="Comic Sans MS"/>
                <a:cs typeface="Comic Sans MS"/>
              </a:rPr>
              <a:t> </a:t>
            </a:r>
            <a:r>
              <a:rPr sz="2400" spc="-5" dirty="0">
                <a:latin typeface="Comic Sans MS"/>
                <a:cs typeface="Comic Sans MS"/>
              </a:rPr>
              <a:t>axial</a:t>
            </a:r>
            <a:r>
              <a:rPr sz="2400" spc="130" dirty="0">
                <a:latin typeface="Comic Sans MS"/>
                <a:cs typeface="Comic Sans MS"/>
              </a:rPr>
              <a:t> </a:t>
            </a:r>
            <a:r>
              <a:rPr sz="2400" spc="-5" dirty="0">
                <a:latin typeface="Comic Sans MS"/>
                <a:cs typeface="Comic Sans MS"/>
              </a:rPr>
              <a:t>ratio</a:t>
            </a:r>
            <a:r>
              <a:rPr sz="2400" spc="114" dirty="0">
                <a:latin typeface="Comic Sans MS"/>
                <a:cs typeface="Comic Sans MS"/>
              </a:rPr>
              <a:t> </a:t>
            </a:r>
            <a:r>
              <a:rPr sz="2400" dirty="0">
                <a:latin typeface="Comic Sans MS"/>
                <a:cs typeface="Comic Sans MS"/>
              </a:rPr>
              <a:t>and</a:t>
            </a:r>
            <a:r>
              <a:rPr sz="2400" spc="105" dirty="0">
                <a:latin typeface="Comic Sans MS"/>
                <a:cs typeface="Comic Sans MS"/>
              </a:rPr>
              <a:t> </a:t>
            </a:r>
            <a:r>
              <a:rPr sz="2400" spc="-5" dirty="0">
                <a:latin typeface="Comic Sans MS"/>
                <a:cs typeface="Comic Sans MS"/>
              </a:rPr>
              <a:t>the</a:t>
            </a:r>
            <a:r>
              <a:rPr sz="2400" spc="130" dirty="0">
                <a:latin typeface="Comic Sans MS"/>
                <a:cs typeface="Comic Sans MS"/>
              </a:rPr>
              <a:t> </a:t>
            </a:r>
            <a:r>
              <a:rPr sz="2400" spc="-5" dirty="0">
                <a:latin typeface="Comic Sans MS"/>
                <a:cs typeface="Comic Sans MS"/>
              </a:rPr>
              <a:t>interfacial</a:t>
            </a:r>
            <a:endParaRPr sz="2400">
              <a:latin typeface="Comic Sans MS"/>
              <a:cs typeface="Comic Sans MS"/>
            </a:endParaRPr>
          </a:p>
          <a:p>
            <a:pPr marR="7620" algn="r">
              <a:lnSpc>
                <a:spcPts val="2030"/>
              </a:lnSpc>
              <a:tabLst>
                <a:tab pos="1019175" algn="l"/>
                <a:tab pos="1438275" algn="l"/>
                <a:tab pos="1749425" algn="l"/>
                <a:tab pos="2386965" algn="l"/>
                <a:tab pos="2732405" algn="l"/>
                <a:tab pos="3201670" algn="l"/>
                <a:tab pos="5734685" algn="l"/>
                <a:tab pos="6678930" algn="l"/>
                <a:tab pos="7291070" algn="l"/>
                <a:tab pos="7620000" algn="l"/>
              </a:tabLst>
            </a:pPr>
            <a:r>
              <a:rPr sz="2400" spc="-10" dirty="0">
                <a:latin typeface="Comic Sans MS"/>
                <a:cs typeface="Comic Sans MS"/>
              </a:rPr>
              <a:t>a</a:t>
            </a:r>
            <a:r>
              <a:rPr sz="2400" dirty="0">
                <a:latin typeface="Comic Sans MS"/>
                <a:cs typeface="Comic Sans MS"/>
              </a:rPr>
              <a:t>n</a:t>
            </a:r>
            <a:r>
              <a:rPr sz="2400" spc="-5" dirty="0">
                <a:latin typeface="Comic Sans MS"/>
                <a:cs typeface="Comic Sans MS"/>
              </a:rPr>
              <a:t>g</a:t>
            </a:r>
            <a:r>
              <a:rPr sz="2400" dirty="0">
                <a:latin typeface="Comic Sans MS"/>
                <a:cs typeface="Comic Sans MS"/>
              </a:rPr>
              <a:t>l</a:t>
            </a:r>
            <a:r>
              <a:rPr sz="2400" spc="10" dirty="0">
                <a:latin typeface="Comic Sans MS"/>
                <a:cs typeface="Comic Sans MS"/>
              </a:rPr>
              <a:t>e</a:t>
            </a:r>
            <a:r>
              <a:rPr sz="2400" dirty="0">
                <a:latin typeface="Comic Sans MS"/>
                <a:cs typeface="Comic Sans MS"/>
              </a:rPr>
              <a:t>s	</a:t>
            </a:r>
            <a:r>
              <a:rPr sz="2400" spc="-5" dirty="0">
                <a:latin typeface="Symbol"/>
                <a:cs typeface="Symbol"/>
              </a:rPr>
              <a:t></a:t>
            </a:r>
            <a:r>
              <a:rPr sz="2400" dirty="0">
                <a:latin typeface="Comic Sans MS"/>
                <a:cs typeface="Comic Sans MS"/>
              </a:rPr>
              <a:t>,	</a:t>
            </a:r>
            <a:r>
              <a:rPr sz="2400" dirty="0">
                <a:latin typeface="Symbol"/>
                <a:cs typeface="Symbol"/>
              </a:rPr>
              <a:t>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dirty="0">
                <a:latin typeface="Comic Sans MS"/>
                <a:cs typeface="Comic Sans MS"/>
              </a:rPr>
              <a:t>and	</a:t>
            </a:r>
            <a:r>
              <a:rPr sz="2400" dirty="0">
                <a:latin typeface="Symbol"/>
                <a:cs typeface="Symbol"/>
              </a:rPr>
              <a:t></a:t>
            </a:r>
            <a:r>
              <a:rPr sz="2400" dirty="0">
                <a:latin typeface="Comic Sans MS"/>
                <a:cs typeface="Comic Sans MS"/>
              </a:rPr>
              <a:t>.	</a:t>
            </a:r>
            <a:r>
              <a:rPr sz="2400" spc="-5" dirty="0">
                <a:latin typeface="Comic Sans MS"/>
                <a:cs typeface="Comic Sans MS"/>
              </a:rPr>
              <a:t>I</a:t>
            </a:r>
            <a:r>
              <a:rPr sz="2400" dirty="0">
                <a:latin typeface="Comic Sans MS"/>
                <a:cs typeface="Comic Sans MS"/>
              </a:rPr>
              <a:t>n	</a:t>
            </a:r>
            <a:r>
              <a:rPr sz="2400" spc="-5" dirty="0">
                <a:latin typeface="Comic Sans MS"/>
                <a:cs typeface="Comic Sans MS"/>
              </a:rPr>
              <a:t>t</a:t>
            </a:r>
            <a:r>
              <a:rPr sz="2400" dirty="0">
                <a:latin typeface="Comic Sans MS"/>
                <a:cs typeface="Comic Sans MS"/>
              </a:rPr>
              <a:t>h</a:t>
            </a:r>
            <a:r>
              <a:rPr sz="2400" spc="-5" dirty="0">
                <a:latin typeface="Comic Sans MS"/>
                <a:cs typeface="Comic Sans MS"/>
              </a:rPr>
              <a:t>r</a:t>
            </a:r>
            <a:r>
              <a:rPr sz="2400" dirty="0">
                <a:latin typeface="Comic Sans MS"/>
                <a:cs typeface="Comic Sans MS"/>
              </a:rPr>
              <a:t>ee</a:t>
            </a:r>
            <a:r>
              <a:rPr sz="2400" spc="-5" dirty="0">
                <a:latin typeface="Comic Sans MS"/>
                <a:cs typeface="Comic Sans MS"/>
              </a:rPr>
              <a:t>-</a:t>
            </a:r>
            <a:r>
              <a:rPr sz="2400" spc="-15" dirty="0">
                <a:latin typeface="Comic Sans MS"/>
                <a:cs typeface="Comic Sans MS"/>
              </a:rPr>
              <a:t>d</a:t>
            </a:r>
            <a:r>
              <a:rPr sz="2400" spc="-5" dirty="0">
                <a:latin typeface="Comic Sans MS"/>
                <a:cs typeface="Comic Sans MS"/>
              </a:rPr>
              <a:t>im</a:t>
            </a:r>
            <a:r>
              <a:rPr sz="2400" dirty="0">
                <a:latin typeface="Comic Sans MS"/>
                <a:cs typeface="Comic Sans MS"/>
              </a:rPr>
              <a:t>ens</a:t>
            </a:r>
            <a:r>
              <a:rPr sz="2400" spc="-5" dirty="0">
                <a:latin typeface="Comic Sans MS"/>
                <a:cs typeface="Comic Sans MS"/>
              </a:rPr>
              <a:t>io</a:t>
            </a:r>
            <a:r>
              <a:rPr sz="2400" dirty="0">
                <a:latin typeface="Comic Sans MS"/>
                <a:cs typeface="Comic Sans MS"/>
              </a:rPr>
              <a:t>n,	</a:t>
            </a:r>
            <a:r>
              <a:rPr sz="2400" spc="-5" dirty="0">
                <a:latin typeface="Comic Sans MS"/>
                <a:cs typeface="Comic Sans MS"/>
              </a:rPr>
              <a:t>t</a:t>
            </a:r>
            <a:r>
              <a:rPr sz="2400" dirty="0">
                <a:latin typeface="Comic Sans MS"/>
                <a:cs typeface="Comic Sans MS"/>
              </a:rPr>
              <a:t>he</a:t>
            </a:r>
            <a:r>
              <a:rPr sz="2400" spc="-5" dirty="0">
                <a:latin typeface="Comic Sans MS"/>
                <a:cs typeface="Comic Sans MS"/>
              </a:rPr>
              <a:t>r</a:t>
            </a:r>
            <a:r>
              <a:rPr sz="2400" dirty="0">
                <a:latin typeface="Comic Sans MS"/>
                <a:cs typeface="Comic Sans MS"/>
              </a:rPr>
              <a:t>e	</a:t>
            </a:r>
            <a:r>
              <a:rPr sz="2400" spc="-10" dirty="0">
                <a:latin typeface="Comic Sans MS"/>
                <a:cs typeface="Comic Sans MS"/>
              </a:rPr>
              <a:t>a</a:t>
            </a:r>
            <a:r>
              <a:rPr sz="2400" dirty="0">
                <a:latin typeface="Comic Sans MS"/>
                <a:cs typeface="Comic Sans MS"/>
              </a:rPr>
              <a:t>re	7	</a:t>
            </a:r>
            <a:r>
              <a:rPr sz="2400" spc="5" dirty="0">
                <a:latin typeface="Comic Sans MS"/>
                <a:cs typeface="Comic Sans MS"/>
              </a:rPr>
              <a:t>c</a:t>
            </a:r>
            <a:r>
              <a:rPr sz="2400" spc="-5" dirty="0">
                <a:latin typeface="Comic Sans MS"/>
                <a:cs typeface="Comic Sans MS"/>
              </a:rPr>
              <a:t>ry</a:t>
            </a:r>
            <a:r>
              <a:rPr sz="2400" spc="-10" dirty="0">
                <a:latin typeface="Comic Sans MS"/>
                <a:cs typeface="Comic Sans MS"/>
              </a:rPr>
              <a:t>s</a:t>
            </a:r>
            <a:r>
              <a:rPr sz="2400" spc="-5" dirty="0">
                <a:latin typeface="Comic Sans MS"/>
                <a:cs typeface="Comic Sans MS"/>
              </a:rPr>
              <a:t>t</a:t>
            </a:r>
            <a:r>
              <a:rPr sz="2400" spc="-10" dirty="0">
                <a:latin typeface="Comic Sans MS"/>
                <a:cs typeface="Comic Sans MS"/>
              </a:rPr>
              <a:t>a</a:t>
            </a:r>
            <a:r>
              <a:rPr sz="2400" dirty="0">
                <a:latin typeface="Comic Sans MS"/>
                <a:cs typeface="Comic Sans MS"/>
              </a:rPr>
              <a:t>l</a:t>
            </a:r>
            <a:endParaRPr sz="2400">
              <a:latin typeface="Comic Sans MS"/>
              <a:cs typeface="Comic Sans MS"/>
            </a:endParaRPr>
          </a:p>
          <a:p>
            <a:pPr marR="11430" algn="r">
              <a:lnSpc>
                <a:spcPts val="2300"/>
              </a:lnSpc>
            </a:pPr>
            <a:r>
              <a:rPr sz="2400" spc="-5" dirty="0">
                <a:latin typeface="Comic Sans MS"/>
                <a:cs typeface="Comic Sans MS"/>
              </a:rPr>
              <a:t>systems.</a:t>
            </a:r>
            <a:r>
              <a:rPr sz="2400" spc="235" dirty="0">
                <a:latin typeface="Comic Sans MS"/>
                <a:cs typeface="Comic Sans MS"/>
              </a:rPr>
              <a:t> </a:t>
            </a:r>
            <a:r>
              <a:rPr sz="2400" spc="-5" dirty="0">
                <a:latin typeface="Comic Sans MS"/>
                <a:cs typeface="Comic Sans MS"/>
              </a:rPr>
              <a:t>Bravais</a:t>
            </a:r>
            <a:r>
              <a:rPr sz="2400" spc="225" dirty="0">
                <a:latin typeface="Comic Sans MS"/>
                <a:cs typeface="Comic Sans MS"/>
              </a:rPr>
              <a:t> </a:t>
            </a:r>
            <a:r>
              <a:rPr sz="2400" spc="-5" dirty="0">
                <a:latin typeface="Comic Sans MS"/>
                <a:cs typeface="Comic Sans MS"/>
              </a:rPr>
              <a:t>showed</a:t>
            </a:r>
            <a:r>
              <a:rPr sz="2400" spc="220" dirty="0">
                <a:latin typeface="Comic Sans MS"/>
                <a:cs typeface="Comic Sans MS"/>
              </a:rPr>
              <a:t> </a:t>
            </a:r>
            <a:r>
              <a:rPr sz="2400" spc="-5" dirty="0">
                <a:latin typeface="Comic Sans MS"/>
                <a:cs typeface="Comic Sans MS"/>
              </a:rPr>
              <a:t>that</a:t>
            </a:r>
            <a:r>
              <a:rPr sz="2400" spc="235" dirty="0">
                <a:latin typeface="Comic Sans MS"/>
                <a:cs typeface="Comic Sans MS"/>
              </a:rPr>
              <a:t> </a:t>
            </a:r>
            <a:r>
              <a:rPr sz="2400" spc="-5" dirty="0">
                <a:latin typeface="Comic Sans MS"/>
                <a:cs typeface="Comic Sans MS"/>
              </a:rPr>
              <a:t>throughout</a:t>
            </a:r>
            <a:r>
              <a:rPr sz="2400" spc="220" dirty="0">
                <a:latin typeface="Comic Sans MS"/>
                <a:cs typeface="Comic Sans MS"/>
              </a:rPr>
              <a:t> </a:t>
            </a:r>
            <a:r>
              <a:rPr sz="2400" spc="-5" dirty="0">
                <a:latin typeface="Comic Sans MS"/>
                <a:cs typeface="Comic Sans MS"/>
              </a:rPr>
              <a:t>the</a:t>
            </a:r>
            <a:r>
              <a:rPr sz="2400" spc="235" dirty="0">
                <a:latin typeface="Comic Sans MS"/>
                <a:cs typeface="Comic Sans MS"/>
              </a:rPr>
              <a:t> </a:t>
            </a:r>
            <a:r>
              <a:rPr sz="2400" spc="-5" dirty="0">
                <a:latin typeface="Comic Sans MS"/>
                <a:cs typeface="Comic Sans MS"/>
              </a:rPr>
              <a:t>seven</a:t>
            </a:r>
            <a:r>
              <a:rPr sz="2400" spc="229" dirty="0">
                <a:latin typeface="Comic Sans MS"/>
                <a:cs typeface="Comic Sans MS"/>
              </a:rPr>
              <a:t> </a:t>
            </a:r>
            <a:r>
              <a:rPr sz="2400" spc="-5" dirty="0">
                <a:latin typeface="Comic Sans MS"/>
                <a:cs typeface="Comic Sans MS"/>
              </a:rPr>
              <a:t>crystal</a:t>
            </a:r>
            <a:endParaRPr sz="2400">
              <a:latin typeface="Comic Sans MS"/>
              <a:cs typeface="Comic Sans MS"/>
            </a:endParaRPr>
          </a:p>
          <a:p>
            <a:pPr marR="10160" algn="r">
              <a:lnSpc>
                <a:spcPts val="2300"/>
              </a:lnSpc>
              <a:tabLst>
                <a:tab pos="1308100" algn="l"/>
                <a:tab pos="2269490" algn="l"/>
                <a:tab pos="2898775" algn="l"/>
                <a:tab pos="4316095" algn="l"/>
                <a:tab pos="5362575" algn="l"/>
                <a:tab pos="6458585" algn="l"/>
                <a:tab pos="7397750" algn="l"/>
              </a:tabLst>
            </a:pPr>
            <a:r>
              <a:rPr sz="2400" spc="-10" dirty="0">
                <a:latin typeface="Comic Sans MS"/>
                <a:cs typeface="Comic Sans MS"/>
              </a:rPr>
              <a:t>s</a:t>
            </a:r>
            <a:r>
              <a:rPr sz="2400" spc="-5" dirty="0">
                <a:latin typeface="Comic Sans MS"/>
                <a:cs typeface="Comic Sans MS"/>
              </a:rPr>
              <a:t>y</a:t>
            </a:r>
            <a:r>
              <a:rPr sz="2400" dirty="0">
                <a:latin typeface="Comic Sans MS"/>
                <a:cs typeface="Comic Sans MS"/>
              </a:rPr>
              <a:t>s</a:t>
            </a:r>
            <a:r>
              <a:rPr sz="2400" spc="-15" dirty="0">
                <a:latin typeface="Comic Sans MS"/>
                <a:cs typeface="Comic Sans MS"/>
              </a:rPr>
              <a:t>t</a:t>
            </a:r>
            <a:r>
              <a:rPr sz="2400" dirty="0">
                <a:latin typeface="Comic Sans MS"/>
                <a:cs typeface="Comic Sans MS"/>
              </a:rPr>
              <a:t>e</a:t>
            </a:r>
            <a:r>
              <a:rPr sz="2400" spc="-5" dirty="0">
                <a:latin typeface="Comic Sans MS"/>
                <a:cs typeface="Comic Sans MS"/>
              </a:rPr>
              <a:t>m</a:t>
            </a:r>
            <a:r>
              <a:rPr sz="2400" dirty="0">
                <a:latin typeface="Comic Sans MS"/>
                <a:cs typeface="Comic Sans MS"/>
              </a:rPr>
              <a:t>s	</a:t>
            </a:r>
            <a:r>
              <a:rPr sz="2400" spc="-5" dirty="0">
                <a:latin typeface="Comic Sans MS"/>
                <a:cs typeface="Comic Sans MS"/>
              </a:rPr>
              <a:t>t</a:t>
            </a:r>
            <a:r>
              <a:rPr sz="2400" dirty="0">
                <a:latin typeface="Comic Sans MS"/>
                <a:cs typeface="Comic Sans MS"/>
              </a:rPr>
              <a:t>he</a:t>
            </a:r>
            <a:r>
              <a:rPr sz="2400" spc="-5" dirty="0">
                <a:latin typeface="Comic Sans MS"/>
                <a:cs typeface="Comic Sans MS"/>
              </a:rPr>
              <a:t>r</a:t>
            </a:r>
            <a:r>
              <a:rPr sz="2400" dirty="0">
                <a:latin typeface="Comic Sans MS"/>
                <a:cs typeface="Comic Sans MS"/>
              </a:rPr>
              <a:t>e	</a:t>
            </a:r>
            <a:r>
              <a:rPr sz="2400" spc="-10" dirty="0">
                <a:latin typeface="Comic Sans MS"/>
                <a:cs typeface="Comic Sans MS"/>
              </a:rPr>
              <a:t>a</a:t>
            </a:r>
            <a:r>
              <a:rPr sz="2400" spc="-5" dirty="0">
                <a:latin typeface="Comic Sans MS"/>
                <a:cs typeface="Comic Sans MS"/>
              </a:rPr>
              <a:t>r</a:t>
            </a:r>
            <a:r>
              <a:rPr sz="2400" dirty="0">
                <a:latin typeface="Comic Sans MS"/>
                <a:cs typeface="Comic Sans MS"/>
              </a:rPr>
              <a:t>e	</a:t>
            </a:r>
            <a:r>
              <a:rPr sz="2400" spc="-5" dirty="0">
                <a:latin typeface="Comic Sans MS"/>
                <a:cs typeface="Comic Sans MS"/>
              </a:rPr>
              <a:t>fourt</a:t>
            </a:r>
            <a:r>
              <a:rPr sz="2400" dirty="0">
                <a:latin typeface="Comic Sans MS"/>
                <a:cs typeface="Comic Sans MS"/>
              </a:rPr>
              <a:t>een	un</a:t>
            </a:r>
            <a:r>
              <a:rPr sz="2400" spc="-5" dirty="0">
                <a:latin typeface="Comic Sans MS"/>
                <a:cs typeface="Comic Sans MS"/>
              </a:rPr>
              <a:t>i</a:t>
            </a:r>
            <a:r>
              <a:rPr sz="2400" spc="-10" dirty="0">
                <a:latin typeface="Comic Sans MS"/>
                <a:cs typeface="Comic Sans MS"/>
              </a:rPr>
              <a:t>q</a:t>
            </a:r>
            <a:r>
              <a:rPr sz="2400" dirty="0">
                <a:latin typeface="Comic Sans MS"/>
                <a:cs typeface="Comic Sans MS"/>
              </a:rPr>
              <a:t>ue	la</a:t>
            </a:r>
            <a:r>
              <a:rPr sz="2400" spc="-5" dirty="0">
                <a:latin typeface="Comic Sans MS"/>
                <a:cs typeface="Comic Sans MS"/>
              </a:rPr>
              <a:t>ttic</a:t>
            </a:r>
            <a:r>
              <a:rPr sz="2400" dirty="0">
                <a:latin typeface="Comic Sans MS"/>
                <a:cs typeface="Comic Sans MS"/>
              </a:rPr>
              <a:t>e	</a:t>
            </a:r>
            <a:r>
              <a:rPr sz="2400" spc="-15" dirty="0">
                <a:latin typeface="Comic Sans MS"/>
                <a:cs typeface="Comic Sans MS"/>
              </a:rPr>
              <a:t>t</a:t>
            </a:r>
            <a:r>
              <a:rPr sz="2400" spc="-5" dirty="0">
                <a:latin typeface="Comic Sans MS"/>
                <a:cs typeface="Comic Sans MS"/>
              </a:rPr>
              <a:t>y</a:t>
            </a:r>
            <a:r>
              <a:rPr sz="2400" spc="5" dirty="0">
                <a:latin typeface="Comic Sans MS"/>
                <a:cs typeface="Comic Sans MS"/>
              </a:rPr>
              <a:t>p</a:t>
            </a:r>
            <a:r>
              <a:rPr sz="2400" spc="-5" dirty="0">
                <a:latin typeface="Comic Sans MS"/>
                <a:cs typeface="Comic Sans MS"/>
              </a:rPr>
              <a:t>e</a:t>
            </a:r>
            <a:r>
              <a:rPr sz="2400" dirty="0">
                <a:latin typeface="Comic Sans MS"/>
                <a:cs typeface="Comic Sans MS"/>
              </a:rPr>
              <a:t>s	</a:t>
            </a:r>
            <a:r>
              <a:rPr sz="2400" spc="-5" dirty="0">
                <a:latin typeface="Comic Sans MS"/>
                <a:cs typeface="Comic Sans MS"/>
              </a:rPr>
              <a:t>p</a:t>
            </a:r>
            <a:r>
              <a:rPr sz="2400" spc="5" dirty="0">
                <a:latin typeface="Comic Sans MS"/>
                <a:cs typeface="Comic Sans MS"/>
              </a:rPr>
              <a:t>o</a:t>
            </a:r>
            <a:r>
              <a:rPr sz="2400" spc="-10" dirty="0">
                <a:latin typeface="Comic Sans MS"/>
                <a:cs typeface="Comic Sans MS"/>
              </a:rPr>
              <a:t>ss</a:t>
            </a:r>
            <a:r>
              <a:rPr sz="2400" spc="-5" dirty="0">
                <a:latin typeface="Comic Sans MS"/>
                <a:cs typeface="Comic Sans MS"/>
              </a:rPr>
              <a:t>i</a:t>
            </a:r>
            <a:r>
              <a:rPr sz="2400" dirty="0">
                <a:latin typeface="Comic Sans MS"/>
                <a:cs typeface="Comic Sans MS"/>
              </a:rPr>
              <a:t>ble.</a:t>
            </a:r>
            <a:endParaRPr sz="2400">
              <a:latin typeface="Comic Sans MS"/>
              <a:cs typeface="Comic Sans MS"/>
            </a:endParaRPr>
          </a:p>
          <a:p>
            <a:pPr marL="355600" marR="5080">
              <a:lnSpc>
                <a:spcPct val="79900"/>
              </a:lnSpc>
              <a:spcBef>
                <a:spcPts val="290"/>
              </a:spcBef>
              <a:tabLst>
                <a:tab pos="8179434" algn="l"/>
              </a:tabLst>
            </a:pPr>
            <a:r>
              <a:rPr sz="2400" spc="-5" dirty="0">
                <a:latin typeface="Comic Sans MS"/>
                <a:cs typeface="Comic Sans MS"/>
              </a:rPr>
              <a:t>T</a:t>
            </a:r>
            <a:r>
              <a:rPr sz="2400" dirty="0">
                <a:latin typeface="Comic Sans MS"/>
                <a:cs typeface="Comic Sans MS"/>
              </a:rPr>
              <a:t>hese</a:t>
            </a:r>
            <a:r>
              <a:rPr sz="2400" spc="130" dirty="0">
                <a:latin typeface="Comic Sans MS"/>
                <a:cs typeface="Comic Sans MS"/>
              </a:rPr>
              <a:t> </a:t>
            </a:r>
            <a:r>
              <a:rPr sz="2400" spc="-10" dirty="0">
                <a:latin typeface="Comic Sans MS"/>
                <a:cs typeface="Comic Sans MS"/>
              </a:rPr>
              <a:t>a</a:t>
            </a:r>
            <a:r>
              <a:rPr sz="2400" spc="-5" dirty="0">
                <a:latin typeface="Comic Sans MS"/>
                <a:cs typeface="Comic Sans MS"/>
              </a:rPr>
              <a:t>r</a:t>
            </a:r>
            <a:r>
              <a:rPr sz="2400" dirty="0">
                <a:latin typeface="Comic Sans MS"/>
                <a:cs typeface="Comic Sans MS"/>
              </a:rPr>
              <a:t>e</a:t>
            </a:r>
            <a:r>
              <a:rPr sz="2400" spc="130" dirty="0">
                <a:latin typeface="Comic Sans MS"/>
                <a:cs typeface="Comic Sans MS"/>
              </a:rPr>
              <a:t> </a:t>
            </a:r>
            <a:r>
              <a:rPr sz="2400" dirty="0">
                <a:latin typeface="Comic Sans MS"/>
                <a:cs typeface="Comic Sans MS"/>
              </a:rPr>
              <a:t>kn</a:t>
            </a:r>
            <a:r>
              <a:rPr sz="2400" spc="-5" dirty="0">
                <a:latin typeface="Comic Sans MS"/>
                <a:cs typeface="Comic Sans MS"/>
              </a:rPr>
              <a:t>o</a:t>
            </a:r>
            <a:r>
              <a:rPr sz="2400" spc="-15" dirty="0">
                <a:latin typeface="Comic Sans MS"/>
                <a:cs typeface="Comic Sans MS"/>
              </a:rPr>
              <a:t>w</a:t>
            </a:r>
            <a:r>
              <a:rPr sz="2400" dirty="0">
                <a:latin typeface="Comic Sans MS"/>
                <a:cs typeface="Comic Sans MS"/>
              </a:rPr>
              <a:t>n</a:t>
            </a:r>
            <a:r>
              <a:rPr sz="2400" spc="130" dirty="0">
                <a:latin typeface="Comic Sans MS"/>
                <a:cs typeface="Comic Sans MS"/>
              </a:rPr>
              <a:t> </a:t>
            </a:r>
            <a:r>
              <a:rPr sz="2400" dirty="0">
                <a:latin typeface="Comic Sans MS"/>
                <a:cs typeface="Comic Sans MS"/>
              </a:rPr>
              <a:t>as</a:t>
            </a:r>
            <a:r>
              <a:rPr sz="2400" spc="155" dirty="0">
                <a:latin typeface="Comic Sans MS"/>
                <a:cs typeface="Comic Sans MS"/>
              </a:rPr>
              <a:t> </a:t>
            </a:r>
            <a:r>
              <a:rPr sz="2400" b="1" spc="-5" dirty="0">
                <a:latin typeface="Comic Sans MS"/>
                <a:cs typeface="Comic Sans MS"/>
              </a:rPr>
              <a:t>B</a:t>
            </a:r>
            <a:r>
              <a:rPr sz="2400" b="1" dirty="0">
                <a:latin typeface="Comic Sans MS"/>
                <a:cs typeface="Comic Sans MS"/>
              </a:rPr>
              <a:t>r</a:t>
            </a:r>
            <a:r>
              <a:rPr sz="2400" b="1" spc="-5" dirty="0">
                <a:latin typeface="Comic Sans MS"/>
                <a:cs typeface="Comic Sans MS"/>
              </a:rPr>
              <a:t>a</a:t>
            </a:r>
            <a:r>
              <a:rPr sz="2400" b="1" spc="-10" dirty="0">
                <a:latin typeface="Comic Sans MS"/>
                <a:cs typeface="Comic Sans MS"/>
              </a:rPr>
              <a:t>v</a:t>
            </a:r>
            <a:r>
              <a:rPr sz="2400" b="1" spc="-5" dirty="0">
                <a:latin typeface="Comic Sans MS"/>
                <a:cs typeface="Comic Sans MS"/>
              </a:rPr>
              <a:t>ai</a:t>
            </a:r>
            <a:r>
              <a:rPr sz="2400" b="1" dirty="0">
                <a:latin typeface="Comic Sans MS"/>
                <a:cs typeface="Comic Sans MS"/>
              </a:rPr>
              <a:t>s</a:t>
            </a:r>
            <a:r>
              <a:rPr sz="2400" b="1" spc="-190" dirty="0">
                <a:latin typeface="Comic Sans MS"/>
                <a:cs typeface="Comic Sans MS"/>
              </a:rPr>
              <a:t> </a:t>
            </a:r>
            <a:r>
              <a:rPr sz="2400" spc="-5" dirty="0">
                <a:latin typeface="Comic Sans MS"/>
                <a:cs typeface="Comic Sans MS"/>
              </a:rPr>
              <a:t>o</a:t>
            </a:r>
            <a:r>
              <a:rPr sz="2400" dirty="0">
                <a:latin typeface="Comic Sans MS"/>
                <a:cs typeface="Comic Sans MS"/>
              </a:rPr>
              <a:t>r</a:t>
            </a:r>
            <a:r>
              <a:rPr sz="2400" spc="130" dirty="0">
                <a:latin typeface="Comic Sans MS"/>
                <a:cs typeface="Comic Sans MS"/>
              </a:rPr>
              <a:t> </a:t>
            </a:r>
            <a:r>
              <a:rPr sz="2400" b="1" dirty="0">
                <a:latin typeface="Comic Sans MS"/>
                <a:cs typeface="Comic Sans MS"/>
              </a:rPr>
              <a:t>s</a:t>
            </a:r>
            <a:r>
              <a:rPr sz="2400" b="1" spc="-5" dirty="0">
                <a:latin typeface="Comic Sans MS"/>
                <a:cs typeface="Comic Sans MS"/>
              </a:rPr>
              <a:t>pa</a:t>
            </a:r>
            <a:r>
              <a:rPr sz="2400" b="1" spc="5" dirty="0">
                <a:latin typeface="Comic Sans MS"/>
                <a:cs typeface="Comic Sans MS"/>
              </a:rPr>
              <a:t>c</a:t>
            </a:r>
            <a:r>
              <a:rPr sz="2400" b="1" dirty="0">
                <a:latin typeface="Comic Sans MS"/>
                <a:cs typeface="Comic Sans MS"/>
              </a:rPr>
              <a:t>e</a:t>
            </a:r>
            <a:r>
              <a:rPr sz="2400" b="1" spc="135" dirty="0">
                <a:latin typeface="Comic Sans MS"/>
                <a:cs typeface="Comic Sans MS"/>
              </a:rPr>
              <a:t> </a:t>
            </a:r>
            <a:r>
              <a:rPr sz="2400" b="1" dirty="0">
                <a:latin typeface="Comic Sans MS"/>
                <a:cs typeface="Comic Sans MS"/>
              </a:rPr>
              <a:t>l</a:t>
            </a:r>
            <a:r>
              <a:rPr sz="2400" b="1" spc="-5" dirty="0">
                <a:latin typeface="Comic Sans MS"/>
                <a:cs typeface="Comic Sans MS"/>
              </a:rPr>
              <a:t>attic</a:t>
            </a:r>
            <a:r>
              <a:rPr sz="2400" b="1" spc="5" dirty="0">
                <a:latin typeface="Comic Sans MS"/>
                <a:cs typeface="Comic Sans MS"/>
              </a:rPr>
              <a:t>e</a:t>
            </a:r>
            <a:r>
              <a:rPr sz="2400" b="1" dirty="0">
                <a:latin typeface="Comic Sans MS"/>
                <a:cs typeface="Comic Sans MS"/>
              </a:rPr>
              <a:t>s</a:t>
            </a:r>
            <a:r>
              <a:rPr sz="2400" dirty="0">
                <a:latin typeface="Comic Sans MS"/>
                <a:cs typeface="Comic Sans MS"/>
              </a:rPr>
              <a:t>.</a:t>
            </a:r>
            <a:r>
              <a:rPr sz="2400" spc="125" dirty="0">
                <a:latin typeface="Comic Sans MS"/>
                <a:cs typeface="Comic Sans MS"/>
              </a:rPr>
              <a:t> </a:t>
            </a:r>
            <a:r>
              <a:rPr sz="2400" spc="-5" dirty="0">
                <a:latin typeface="Comic Sans MS"/>
                <a:cs typeface="Comic Sans MS"/>
              </a:rPr>
              <a:t>T</a:t>
            </a:r>
            <a:r>
              <a:rPr sz="2400" dirty="0">
                <a:latin typeface="Comic Sans MS"/>
                <a:cs typeface="Comic Sans MS"/>
              </a:rPr>
              <a:t>hese	se</a:t>
            </a:r>
            <a:r>
              <a:rPr sz="2400" spc="-10" dirty="0">
                <a:latin typeface="Comic Sans MS"/>
                <a:cs typeface="Comic Sans MS"/>
              </a:rPr>
              <a:t>v</a:t>
            </a:r>
            <a:r>
              <a:rPr sz="2400" dirty="0">
                <a:latin typeface="Comic Sans MS"/>
                <a:cs typeface="Comic Sans MS"/>
              </a:rPr>
              <a:t>en  </a:t>
            </a:r>
            <a:r>
              <a:rPr sz="2400" spc="-5" dirty="0">
                <a:latin typeface="Comic Sans MS"/>
                <a:cs typeface="Comic Sans MS"/>
              </a:rPr>
              <a:t>crystal systems </a:t>
            </a:r>
            <a:r>
              <a:rPr sz="2400" spc="-10" dirty="0">
                <a:latin typeface="Comic Sans MS"/>
                <a:cs typeface="Comic Sans MS"/>
              </a:rPr>
              <a:t>with </a:t>
            </a:r>
            <a:r>
              <a:rPr sz="2400" spc="-5" dirty="0">
                <a:latin typeface="Comic Sans MS"/>
                <a:cs typeface="Comic Sans MS"/>
              </a:rPr>
              <a:t>examples are</a:t>
            </a:r>
            <a:r>
              <a:rPr sz="2400" spc="10" dirty="0">
                <a:latin typeface="Comic Sans MS"/>
                <a:cs typeface="Comic Sans MS"/>
              </a:rPr>
              <a:t> </a:t>
            </a:r>
            <a:r>
              <a:rPr sz="2400" dirty="0">
                <a:latin typeface="Comic Sans MS"/>
                <a:cs typeface="Comic Sans MS"/>
              </a:rPr>
              <a:t>:</a:t>
            </a:r>
            <a:endParaRPr sz="2400">
              <a:latin typeface="Comic Sans MS"/>
              <a:cs typeface="Comic Sans MS"/>
            </a:endParaRPr>
          </a:p>
          <a:p>
            <a:pPr marL="355600" indent="-342900">
              <a:lnSpc>
                <a:spcPct val="100000"/>
              </a:lnSpc>
              <a:spcBef>
                <a:spcPts val="30"/>
              </a:spcBef>
              <a:buChar char="•"/>
              <a:tabLst>
                <a:tab pos="354965" algn="l"/>
                <a:tab pos="355600" algn="l"/>
              </a:tabLst>
            </a:pPr>
            <a:r>
              <a:rPr sz="2400" spc="-5" dirty="0">
                <a:latin typeface="Comic Sans MS"/>
                <a:cs typeface="Comic Sans MS"/>
              </a:rPr>
              <a:t>Cubic(CsCl, NaCl,</a:t>
            </a:r>
            <a:r>
              <a:rPr sz="2400" spc="-10" dirty="0">
                <a:latin typeface="Comic Sans MS"/>
                <a:cs typeface="Comic Sans MS"/>
              </a:rPr>
              <a:t> </a:t>
            </a:r>
            <a:r>
              <a:rPr sz="2400" dirty="0">
                <a:latin typeface="Comic Sans MS"/>
                <a:cs typeface="Comic Sans MS"/>
              </a:rPr>
              <a:t>Cu)</a:t>
            </a:r>
            <a:endParaRPr sz="2400">
              <a:latin typeface="Comic Sans MS"/>
              <a:cs typeface="Comic Sans MS"/>
            </a:endParaRPr>
          </a:p>
          <a:p>
            <a:pPr marL="355600" indent="-342900">
              <a:lnSpc>
                <a:spcPct val="100000"/>
              </a:lnSpc>
              <a:spcBef>
                <a:spcPts val="20"/>
              </a:spcBef>
              <a:buChar char="•"/>
              <a:tabLst>
                <a:tab pos="354965" algn="l"/>
                <a:tab pos="355600" algn="l"/>
              </a:tabLst>
            </a:pPr>
            <a:r>
              <a:rPr sz="2400" spc="-5" dirty="0">
                <a:latin typeface="Comic Sans MS"/>
                <a:cs typeface="Comic Sans MS"/>
              </a:rPr>
              <a:t>Tetragonal(SnO2)</a:t>
            </a:r>
            <a:endParaRPr sz="2400">
              <a:latin typeface="Comic Sans MS"/>
              <a:cs typeface="Comic Sans MS"/>
            </a:endParaRPr>
          </a:p>
          <a:p>
            <a:pPr marL="355600" indent="-342900">
              <a:lnSpc>
                <a:spcPct val="100000"/>
              </a:lnSpc>
              <a:spcBef>
                <a:spcPts val="20"/>
              </a:spcBef>
              <a:buChar char="•"/>
              <a:tabLst>
                <a:tab pos="354965" algn="l"/>
                <a:tab pos="355600" algn="l"/>
              </a:tabLst>
            </a:pPr>
            <a:r>
              <a:rPr sz="2400" spc="-5" dirty="0">
                <a:latin typeface="Comic Sans MS"/>
                <a:cs typeface="Comic Sans MS"/>
              </a:rPr>
              <a:t>Orthorhombic(PbSO4,</a:t>
            </a:r>
            <a:r>
              <a:rPr sz="2400" spc="-20" dirty="0">
                <a:latin typeface="Comic Sans MS"/>
                <a:cs typeface="Comic Sans MS"/>
              </a:rPr>
              <a:t> </a:t>
            </a:r>
            <a:r>
              <a:rPr sz="2400" spc="-5" dirty="0">
                <a:latin typeface="Comic Sans MS"/>
                <a:cs typeface="Comic Sans MS"/>
              </a:rPr>
              <a:t>MgSO4)</a:t>
            </a:r>
            <a:endParaRPr sz="2400">
              <a:latin typeface="Comic Sans MS"/>
              <a:cs typeface="Comic Sans MS"/>
            </a:endParaRPr>
          </a:p>
          <a:p>
            <a:pPr marL="355600" indent="-342900">
              <a:lnSpc>
                <a:spcPct val="100000"/>
              </a:lnSpc>
              <a:spcBef>
                <a:spcPts val="20"/>
              </a:spcBef>
              <a:buChar char="•"/>
              <a:tabLst>
                <a:tab pos="354965" algn="l"/>
                <a:tab pos="355600" algn="l"/>
              </a:tabLst>
            </a:pPr>
            <a:r>
              <a:rPr sz="2400" spc="-5" dirty="0">
                <a:latin typeface="Comic Sans MS"/>
                <a:cs typeface="Comic Sans MS"/>
              </a:rPr>
              <a:t>Monoclinic(FeSO4, LiSO4 </a:t>
            </a:r>
            <a:r>
              <a:rPr sz="2400" dirty="0">
                <a:latin typeface="Symbol"/>
                <a:cs typeface="Symbol"/>
              </a:rPr>
              <a:t></a:t>
            </a:r>
            <a:r>
              <a:rPr sz="2400" spc="35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Comic Sans MS"/>
                <a:cs typeface="Comic Sans MS"/>
              </a:rPr>
              <a:t>H2O)</a:t>
            </a:r>
            <a:endParaRPr sz="2400">
              <a:latin typeface="Comic Sans MS"/>
              <a:cs typeface="Comic Sans MS"/>
            </a:endParaRPr>
          </a:p>
          <a:p>
            <a:pPr marL="355600" indent="-342900">
              <a:lnSpc>
                <a:spcPct val="100000"/>
              </a:lnSpc>
              <a:spcBef>
                <a:spcPts val="20"/>
              </a:spcBef>
              <a:buChar char="•"/>
              <a:tabLst>
                <a:tab pos="354965" algn="l"/>
                <a:tab pos="355600" algn="l"/>
              </a:tabLst>
            </a:pPr>
            <a:r>
              <a:rPr sz="2400" spc="-5" dirty="0">
                <a:latin typeface="Comic Sans MS"/>
                <a:cs typeface="Comic Sans MS"/>
              </a:rPr>
              <a:t>Triclinic(FeSO4 </a:t>
            </a:r>
            <a:r>
              <a:rPr sz="2400" dirty="0">
                <a:latin typeface="Symbol"/>
                <a:cs typeface="Symbol"/>
              </a:rPr>
              <a:t>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Comic Sans MS"/>
                <a:cs typeface="Comic Sans MS"/>
              </a:rPr>
              <a:t>5H2O,</a:t>
            </a:r>
            <a:r>
              <a:rPr sz="2400" spc="-265" dirty="0">
                <a:latin typeface="Comic Sans MS"/>
                <a:cs typeface="Comic Sans MS"/>
              </a:rPr>
              <a:t> </a:t>
            </a:r>
            <a:r>
              <a:rPr sz="2400" spc="-5" dirty="0">
                <a:latin typeface="Comic Sans MS"/>
                <a:cs typeface="Comic Sans MS"/>
              </a:rPr>
              <a:t>K2Cr2O7)</a:t>
            </a:r>
            <a:endParaRPr sz="2400">
              <a:latin typeface="Comic Sans MS"/>
              <a:cs typeface="Comic Sans MS"/>
            </a:endParaRPr>
          </a:p>
          <a:p>
            <a:pPr marL="355600" indent="-342900">
              <a:lnSpc>
                <a:spcPct val="100000"/>
              </a:lnSpc>
              <a:spcBef>
                <a:spcPts val="20"/>
              </a:spcBef>
              <a:buChar char="•"/>
              <a:tabLst>
                <a:tab pos="354965" algn="l"/>
                <a:tab pos="355600" algn="l"/>
              </a:tabLst>
            </a:pPr>
            <a:r>
              <a:rPr sz="2400" spc="-5" dirty="0">
                <a:latin typeface="Comic Sans MS"/>
                <a:cs typeface="Comic Sans MS"/>
              </a:rPr>
              <a:t>Trigonal (Rhombohedral)(Sb, </a:t>
            </a:r>
            <a:r>
              <a:rPr sz="2400" spc="-10" dirty="0">
                <a:latin typeface="Comic Sans MS"/>
                <a:cs typeface="Comic Sans MS"/>
              </a:rPr>
              <a:t>As,</a:t>
            </a:r>
            <a:r>
              <a:rPr sz="2400" dirty="0">
                <a:latin typeface="Comic Sans MS"/>
                <a:cs typeface="Comic Sans MS"/>
              </a:rPr>
              <a:t> </a:t>
            </a:r>
            <a:r>
              <a:rPr sz="2400" spc="-5" dirty="0">
                <a:latin typeface="Comic Sans MS"/>
                <a:cs typeface="Comic Sans MS"/>
              </a:rPr>
              <a:t>CaCO3)</a:t>
            </a:r>
            <a:endParaRPr sz="2400">
              <a:latin typeface="Comic Sans MS"/>
              <a:cs typeface="Comic Sans MS"/>
            </a:endParaRPr>
          </a:p>
          <a:p>
            <a:pPr marL="355600" indent="-342900">
              <a:lnSpc>
                <a:spcPct val="100000"/>
              </a:lnSpc>
              <a:spcBef>
                <a:spcPts val="20"/>
              </a:spcBef>
              <a:buChar char="•"/>
              <a:tabLst>
                <a:tab pos="354965" algn="l"/>
                <a:tab pos="355600" algn="l"/>
              </a:tabLst>
            </a:pPr>
            <a:r>
              <a:rPr sz="2400" spc="-5" dirty="0">
                <a:latin typeface="Comic Sans MS"/>
                <a:cs typeface="Comic Sans MS"/>
              </a:rPr>
              <a:t>Hexagonal(Zn, Cd, Ni, As,</a:t>
            </a:r>
            <a:r>
              <a:rPr sz="2400" spc="-10" dirty="0">
                <a:latin typeface="Comic Sans MS"/>
                <a:cs typeface="Comic Sans MS"/>
              </a:rPr>
              <a:t> </a:t>
            </a:r>
            <a:r>
              <a:rPr sz="2400" spc="-5" dirty="0">
                <a:latin typeface="Comic Sans MS"/>
                <a:cs typeface="Comic Sans MS"/>
              </a:rPr>
              <a:t>SiO2)</a:t>
            </a:r>
            <a:endParaRPr sz="2400">
              <a:latin typeface="Comic Sans MS"/>
              <a:cs typeface="Comic Sans MS"/>
            </a:endParaRPr>
          </a:p>
          <a:p>
            <a:pPr marL="355600" marR="12700" indent="-342900">
              <a:lnSpc>
                <a:spcPts val="2310"/>
              </a:lnSpc>
              <a:spcBef>
                <a:spcPts val="560"/>
              </a:spcBef>
              <a:tabLst>
                <a:tab pos="4823460" algn="l"/>
              </a:tabLst>
            </a:pPr>
            <a:r>
              <a:rPr sz="2400" spc="-5" dirty="0">
                <a:solidFill>
                  <a:srgbClr val="FF0000"/>
                </a:solidFill>
                <a:latin typeface="Comic Sans MS"/>
                <a:cs typeface="Comic Sans MS"/>
              </a:rPr>
              <a:t>The characteristics features of these crystal systems </a:t>
            </a:r>
            <a:r>
              <a:rPr sz="2400" dirty="0">
                <a:solidFill>
                  <a:srgbClr val="FF0000"/>
                </a:solidFill>
                <a:latin typeface="Comic Sans MS"/>
                <a:cs typeface="Comic Sans MS"/>
              </a:rPr>
              <a:t>and </a:t>
            </a:r>
            <a:r>
              <a:rPr sz="2400" spc="-5" dirty="0">
                <a:solidFill>
                  <a:srgbClr val="FF0000"/>
                </a:solidFill>
                <a:latin typeface="Comic Sans MS"/>
                <a:cs typeface="Comic Sans MS"/>
              </a:rPr>
              <a:t>the  corresponding</a:t>
            </a:r>
            <a:r>
              <a:rPr sz="2400" spc="5" dirty="0">
                <a:solidFill>
                  <a:srgbClr val="FF0000"/>
                </a:solidFill>
                <a:latin typeface="Comic Sans MS"/>
                <a:cs typeface="Comic Sans MS"/>
              </a:rPr>
              <a:t> </a:t>
            </a:r>
            <a:r>
              <a:rPr sz="2400" spc="-5" dirty="0">
                <a:solidFill>
                  <a:srgbClr val="FF0000"/>
                </a:solidFill>
                <a:latin typeface="Comic Sans MS"/>
                <a:cs typeface="Comic Sans MS"/>
              </a:rPr>
              <a:t>Bravais</a:t>
            </a:r>
            <a:r>
              <a:rPr sz="2400" spc="10" dirty="0">
                <a:solidFill>
                  <a:srgbClr val="FF0000"/>
                </a:solidFill>
                <a:latin typeface="Comic Sans MS"/>
                <a:cs typeface="Comic Sans MS"/>
              </a:rPr>
              <a:t> </a:t>
            </a:r>
            <a:r>
              <a:rPr sz="2400" spc="-5" dirty="0">
                <a:solidFill>
                  <a:srgbClr val="FF0000"/>
                </a:solidFill>
                <a:latin typeface="Comic Sans MS"/>
                <a:cs typeface="Comic Sans MS"/>
              </a:rPr>
              <a:t>lattices	are as</a:t>
            </a:r>
            <a:r>
              <a:rPr sz="2400" dirty="0">
                <a:solidFill>
                  <a:srgbClr val="FF0000"/>
                </a:solidFill>
                <a:latin typeface="Comic Sans MS"/>
                <a:cs typeface="Comic Sans MS"/>
              </a:rPr>
              <a:t> </a:t>
            </a:r>
            <a:r>
              <a:rPr sz="2400" spc="-5" dirty="0">
                <a:solidFill>
                  <a:srgbClr val="FF0000"/>
                </a:solidFill>
                <a:latin typeface="Comic Sans MS"/>
                <a:cs typeface="Comic Sans MS"/>
              </a:rPr>
              <a:t>follows:</a:t>
            </a:r>
            <a:endParaRPr sz="2400">
              <a:latin typeface="Comic Sans MS"/>
              <a:cs typeface="Comic Sans MS"/>
            </a:endParaRPr>
          </a:p>
        </p:txBody>
      </p:sp>
    </p:spTree>
  </p:cSld>
  <p:clrMapOvr>
    <a:masterClrMapping/>
  </p:clrMapOvr>
  <p:transition>
    <p:dissolve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/>
        </p:nvGraphicFramePr>
        <p:xfrm>
          <a:off x="287020" y="350450"/>
          <a:ext cx="8517888" cy="5542277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410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5831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2494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15455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63906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634642">
                <a:tc>
                  <a:txBody>
                    <a:bodyPr/>
                    <a:lstStyle/>
                    <a:p>
                      <a:pPr marL="31750">
                        <a:lnSpc>
                          <a:spcPts val="2210"/>
                        </a:lnSpc>
                      </a:pPr>
                      <a:r>
                        <a:rPr sz="2000" b="1" spc="-5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No.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99695">
                        <a:lnSpc>
                          <a:spcPts val="2210"/>
                        </a:lnSpc>
                      </a:pPr>
                      <a:r>
                        <a:rPr sz="2000" b="1" spc="-10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Crystal</a:t>
                      </a:r>
                      <a:r>
                        <a:rPr sz="2000" b="1" spc="-30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000" b="1" spc="-5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class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93980" marR="108585">
                        <a:lnSpc>
                          <a:spcPts val="2230"/>
                        </a:lnSpc>
                        <a:spcBef>
                          <a:spcPts val="25"/>
                        </a:spcBef>
                      </a:pPr>
                      <a:r>
                        <a:rPr sz="2000" b="1" spc="-10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I</a:t>
                      </a:r>
                      <a:r>
                        <a:rPr sz="2000" b="1" spc="5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n</a:t>
                      </a:r>
                      <a:r>
                        <a:rPr sz="2000" b="1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t</a:t>
                      </a:r>
                      <a:r>
                        <a:rPr sz="2000" b="1" spc="-5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er</a:t>
                      </a:r>
                      <a:r>
                        <a:rPr sz="2000" b="1" spc="5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ce</a:t>
                      </a:r>
                      <a:r>
                        <a:rPr sz="2000" b="1" spc="-5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p</a:t>
                      </a:r>
                      <a:r>
                        <a:rPr sz="2000" b="1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ts  </a:t>
                      </a:r>
                      <a:r>
                        <a:rPr sz="2000" b="1" spc="-5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on</a:t>
                      </a:r>
                      <a:r>
                        <a:rPr sz="2000" b="1" spc="-25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000" b="1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Axes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3175" marB="0"/>
                </a:tc>
                <a:tc>
                  <a:txBody>
                    <a:bodyPr/>
                    <a:lstStyle/>
                    <a:p>
                      <a:pPr marL="186055" marR="86995" indent="-69850">
                        <a:lnSpc>
                          <a:spcPts val="2230"/>
                        </a:lnSpc>
                        <a:spcBef>
                          <a:spcPts val="25"/>
                        </a:spcBef>
                      </a:pPr>
                      <a:r>
                        <a:rPr sz="2000" b="1" spc="-5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Angles</a:t>
                      </a:r>
                      <a:r>
                        <a:rPr sz="2000" b="1" spc="-80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000" b="1" spc="10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between  </a:t>
                      </a:r>
                      <a:r>
                        <a:rPr sz="2000" b="1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Axes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3175" marB="0"/>
                </a:tc>
                <a:tc>
                  <a:txBody>
                    <a:bodyPr/>
                    <a:lstStyle/>
                    <a:p>
                      <a:pPr marL="94615">
                        <a:lnSpc>
                          <a:spcPts val="2210"/>
                        </a:lnSpc>
                      </a:pPr>
                      <a:r>
                        <a:rPr sz="2000" b="1" spc="-5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Bravais </a:t>
                      </a:r>
                      <a:r>
                        <a:rPr sz="2000" b="1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space</a:t>
                      </a:r>
                      <a:r>
                        <a:rPr sz="2000" b="1" spc="-55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000" b="1" spc="-5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lattice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0167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2000" dirty="0">
                          <a:latin typeface="Arial"/>
                          <a:cs typeface="Arial"/>
                        </a:rPr>
                        <a:t>1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43180" marB="0"/>
                </a:tc>
                <a:tc>
                  <a:txBody>
                    <a:bodyPr/>
                    <a:lstStyle/>
                    <a:p>
                      <a:pPr marL="9969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2000" spc="-5" dirty="0">
                          <a:latin typeface="Arial"/>
                          <a:cs typeface="Arial"/>
                        </a:rPr>
                        <a:t>Cubic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43180" marB="0"/>
                </a:tc>
                <a:tc>
                  <a:txBody>
                    <a:bodyPr/>
                    <a:lstStyle/>
                    <a:p>
                      <a:pPr marL="93980">
                        <a:lnSpc>
                          <a:spcPct val="100000"/>
                        </a:lnSpc>
                        <a:spcBef>
                          <a:spcPts val="550"/>
                        </a:spcBef>
                      </a:pPr>
                      <a:r>
                        <a:rPr sz="2000" dirty="0">
                          <a:latin typeface="Arial"/>
                          <a:cs typeface="Arial"/>
                        </a:rPr>
                        <a:t>a </a:t>
                      </a:r>
                      <a:r>
                        <a:rPr sz="2000" dirty="0">
                          <a:latin typeface="Symbol"/>
                          <a:cs typeface="Symbol"/>
                        </a:rPr>
                        <a:t></a:t>
                      </a:r>
                      <a:r>
                        <a:rPr sz="20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000" dirty="0">
                          <a:latin typeface="Arial"/>
                          <a:cs typeface="Arial"/>
                        </a:rPr>
                        <a:t>b </a:t>
                      </a:r>
                      <a:r>
                        <a:rPr sz="2000" dirty="0">
                          <a:latin typeface="Symbol"/>
                          <a:cs typeface="Symbol"/>
                        </a:rPr>
                        <a:t></a:t>
                      </a:r>
                      <a:r>
                        <a:rPr sz="2000" spc="5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000" dirty="0">
                          <a:latin typeface="Arial"/>
                          <a:cs typeface="Arial"/>
                        </a:rPr>
                        <a:t>c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69850" marB="0"/>
                </a:tc>
                <a:tc>
                  <a:txBody>
                    <a:bodyPr/>
                    <a:lstStyle/>
                    <a:p>
                      <a:pPr marL="116205">
                        <a:lnSpc>
                          <a:spcPct val="100000"/>
                        </a:lnSpc>
                        <a:spcBef>
                          <a:spcPts val="550"/>
                        </a:spcBef>
                      </a:pPr>
                      <a:r>
                        <a:rPr sz="2000" dirty="0">
                          <a:latin typeface="Symbol"/>
                          <a:cs typeface="Symbol"/>
                        </a:rPr>
                        <a:t></a:t>
                      </a:r>
                      <a:r>
                        <a:rPr sz="20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000" dirty="0">
                          <a:latin typeface="Symbol"/>
                          <a:cs typeface="Symbol"/>
                        </a:rPr>
                        <a:t></a:t>
                      </a:r>
                      <a:r>
                        <a:rPr sz="20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000" dirty="0">
                          <a:latin typeface="Symbol"/>
                          <a:cs typeface="Symbol"/>
                        </a:rPr>
                        <a:t></a:t>
                      </a:r>
                      <a:r>
                        <a:rPr sz="20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000" dirty="0">
                          <a:latin typeface="Symbol"/>
                          <a:cs typeface="Symbol"/>
                        </a:rPr>
                        <a:t></a:t>
                      </a:r>
                      <a:r>
                        <a:rPr sz="20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000" dirty="0">
                          <a:latin typeface="Symbol"/>
                          <a:cs typeface="Symbol"/>
                        </a:rPr>
                        <a:t></a:t>
                      </a:r>
                      <a:r>
                        <a:rPr sz="20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000" dirty="0">
                          <a:latin typeface="Symbol"/>
                          <a:cs typeface="Symbol"/>
                        </a:rPr>
                        <a:t></a:t>
                      </a:r>
                      <a:r>
                        <a:rPr sz="2000" spc="27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000" dirty="0">
                          <a:latin typeface="Arial"/>
                          <a:cs typeface="Arial"/>
                        </a:rPr>
                        <a:t>90</a:t>
                      </a:r>
                      <a:r>
                        <a:rPr sz="1725" baseline="28985" dirty="0">
                          <a:latin typeface="Arial"/>
                          <a:cs typeface="Arial"/>
                        </a:rPr>
                        <a:t>0</a:t>
                      </a:r>
                      <a:endParaRPr sz="1725" baseline="28985">
                        <a:latin typeface="Arial"/>
                        <a:cs typeface="Arial"/>
                      </a:endParaRPr>
                    </a:p>
                  </a:txBody>
                  <a:tcPr marL="0" marR="0" marT="69850" marB="0"/>
                </a:tc>
                <a:tc>
                  <a:txBody>
                    <a:bodyPr/>
                    <a:lstStyle/>
                    <a:p>
                      <a:pPr marL="94615" marR="64769">
                        <a:lnSpc>
                          <a:spcPts val="2230"/>
                        </a:lnSpc>
                        <a:spcBef>
                          <a:spcPts val="560"/>
                        </a:spcBef>
                      </a:pPr>
                      <a:r>
                        <a:rPr sz="2000" spc="-5" dirty="0">
                          <a:latin typeface="Arial"/>
                          <a:cs typeface="Arial"/>
                        </a:rPr>
                        <a:t>Simple,</a:t>
                      </a:r>
                      <a:r>
                        <a:rPr sz="2000" spc="-8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2000" dirty="0">
                          <a:latin typeface="Arial"/>
                          <a:cs typeface="Arial"/>
                        </a:rPr>
                        <a:t>body-centred,  face-centred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7112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06782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2000" dirty="0">
                          <a:latin typeface="Arial"/>
                          <a:cs typeface="Arial"/>
                        </a:rPr>
                        <a:t>2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42545" marB="0"/>
                </a:tc>
                <a:tc>
                  <a:txBody>
                    <a:bodyPr/>
                    <a:lstStyle/>
                    <a:p>
                      <a:pPr marL="99695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2000" spc="-5" dirty="0">
                          <a:latin typeface="Arial"/>
                          <a:cs typeface="Arial"/>
                        </a:rPr>
                        <a:t>Tetragonal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42545" marB="0"/>
                </a:tc>
                <a:tc>
                  <a:txBody>
                    <a:bodyPr/>
                    <a:lstStyle/>
                    <a:p>
                      <a:pPr marL="93980">
                        <a:lnSpc>
                          <a:spcPct val="100000"/>
                        </a:lnSpc>
                        <a:spcBef>
                          <a:spcPts val="555"/>
                        </a:spcBef>
                      </a:pPr>
                      <a:r>
                        <a:rPr sz="2000" dirty="0">
                          <a:latin typeface="Arial"/>
                          <a:cs typeface="Arial"/>
                        </a:rPr>
                        <a:t>a </a:t>
                      </a:r>
                      <a:r>
                        <a:rPr sz="2000" dirty="0">
                          <a:latin typeface="Symbol"/>
                          <a:cs typeface="Symbol"/>
                        </a:rPr>
                        <a:t></a:t>
                      </a:r>
                      <a:r>
                        <a:rPr sz="20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000" dirty="0">
                          <a:latin typeface="Arial"/>
                          <a:cs typeface="Arial"/>
                        </a:rPr>
                        <a:t>b </a:t>
                      </a:r>
                      <a:r>
                        <a:rPr sz="2000" dirty="0">
                          <a:latin typeface="Symbol"/>
                          <a:cs typeface="Symbol"/>
                        </a:rPr>
                        <a:t></a:t>
                      </a:r>
                      <a:r>
                        <a:rPr sz="2000" spc="5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000" dirty="0">
                          <a:latin typeface="Arial"/>
                          <a:cs typeface="Arial"/>
                        </a:rPr>
                        <a:t>c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70485" marB="0"/>
                </a:tc>
                <a:tc>
                  <a:txBody>
                    <a:bodyPr/>
                    <a:lstStyle/>
                    <a:p>
                      <a:pPr marL="116205">
                        <a:lnSpc>
                          <a:spcPct val="100000"/>
                        </a:lnSpc>
                        <a:spcBef>
                          <a:spcPts val="555"/>
                        </a:spcBef>
                      </a:pPr>
                      <a:r>
                        <a:rPr sz="2000" dirty="0">
                          <a:latin typeface="Symbol"/>
                          <a:cs typeface="Symbol"/>
                        </a:rPr>
                        <a:t></a:t>
                      </a:r>
                      <a:r>
                        <a:rPr sz="20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000" dirty="0">
                          <a:latin typeface="Symbol"/>
                          <a:cs typeface="Symbol"/>
                        </a:rPr>
                        <a:t></a:t>
                      </a:r>
                      <a:r>
                        <a:rPr sz="20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000" dirty="0">
                          <a:latin typeface="Symbol"/>
                          <a:cs typeface="Symbol"/>
                        </a:rPr>
                        <a:t></a:t>
                      </a:r>
                      <a:r>
                        <a:rPr sz="20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000" dirty="0">
                          <a:latin typeface="Symbol"/>
                          <a:cs typeface="Symbol"/>
                        </a:rPr>
                        <a:t></a:t>
                      </a:r>
                      <a:r>
                        <a:rPr sz="20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000" dirty="0">
                          <a:latin typeface="Symbol"/>
                          <a:cs typeface="Symbol"/>
                        </a:rPr>
                        <a:t></a:t>
                      </a:r>
                      <a:r>
                        <a:rPr sz="20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000" dirty="0">
                          <a:latin typeface="Symbol"/>
                          <a:cs typeface="Symbol"/>
                        </a:rPr>
                        <a:t></a:t>
                      </a:r>
                      <a:r>
                        <a:rPr sz="2000" spc="27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000" dirty="0">
                          <a:latin typeface="Arial"/>
                          <a:cs typeface="Arial"/>
                        </a:rPr>
                        <a:t>90</a:t>
                      </a:r>
                      <a:r>
                        <a:rPr sz="1725" baseline="28985" dirty="0">
                          <a:latin typeface="Arial"/>
                          <a:cs typeface="Arial"/>
                        </a:rPr>
                        <a:t>0</a:t>
                      </a:r>
                      <a:endParaRPr sz="1725" baseline="28985">
                        <a:latin typeface="Arial"/>
                        <a:cs typeface="Arial"/>
                      </a:endParaRPr>
                    </a:p>
                  </a:txBody>
                  <a:tcPr marL="0" marR="0" marT="70485" marB="0"/>
                </a:tc>
                <a:tc>
                  <a:txBody>
                    <a:bodyPr/>
                    <a:lstStyle/>
                    <a:p>
                      <a:pPr marL="94615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2000" spc="-5" dirty="0">
                          <a:latin typeface="Arial"/>
                          <a:cs typeface="Arial"/>
                        </a:rPr>
                        <a:t>Simple,</a:t>
                      </a:r>
                      <a:r>
                        <a:rPr sz="2000" spc="-4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2000" dirty="0">
                          <a:latin typeface="Arial"/>
                          <a:cs typeface="Arial"/>
                        </a:rPr>
                        <a:t>body-centred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42545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5562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590"/>
                        </a:spcBef>
                      </a:pPr>
                      <a:r>
                        <a:rPr sz="2000" dirty="0">
                          <a:latin typeface="Arial"/>
                          <a:cs typeface="Arial"/>
                        </a:rPr>
                        <a:t>3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201930" marB="0"/>
                </a:tc>
                <a:tc>
                  <a:txBody>
                    <a:bodyPr/>
                    <a:lstStyle/>
                    <a:p>
                      <a:pPr marL="99695">
                        <a:lnSpc>
                          <a:spcPct val="100000"/>
                        </a:lnSpc>
                        <a:spcBef>
                          <a:spcPts val="1590"/>
                        </a:spcBef>
                      </a:pPr>
                      <a:r>
                        <a:rPr sz="2000" spc="-5" dirty="0">
                          <a:latin typeface="Arial"/>
                          <a:cs typeface="Arial"/>
                        </a:rPr>
                        <a:t>Orthorhombic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201930" marB="0"/>
                </a:tc>
                <a:tc>
                  <a:txBody>
                    <a:bodyPr/>
                    <a:lstStyle/>
                    <a:p>
                      <a:pPr marL="93980">
                        <a:lnSpc>
                          <a:spcPct val="100000"/>
                        </a:lnSpc>
                        <a:spcBef>
                          <a:spcPts val="1800"/>
                        </a:spcBef>
                      </a:pPr>
                      <a:r>
                        <a:rPr sz="2000" dirty="0">
                          <a:latin typeface="Arial"/>
                          <a:cs typeface="Arial"/>
                        </a:rPr>
                        <a:t>a </a:t>
                      </a:r>
                      <a:r>
                        <a:rPr sz="2000" dirty="0">
                          <a:latin typeface="Symbol"/>
                          <a:cs typeface="Symbol"/>
                        </a:rPr>
                        <a:t></a:t>
                      </a:r>
                      <a:r>
                        <a:rPr sz="20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000" dirty="0">
                          <a:latin typeface="Arial"/>
                          <a:cs typeface="Arial"/>
                        </a:rPr>
                        <a:t>b </a:t>
                      </a:r>
                      <a:r>
                        <a:rPr sz="2000" dirty="0">
                          <a:latin typeface="Symbol"/>
                          <a:cs typeface="Symbol"/>
                        </a:rPr>
                        <a:t></a:t>
                      </a:r>
                      <a:r>
                        <a:rPr sz="2000" spc="5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000" dirty="0">
                          <a:latin typeface="Arial"/>
                          <a:cs typeface="Arial"/>
                        </a:rPr>
                        <a:t>c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228600" marB="0"/>
                </a:tc>
                <a:tc>
                  <a:txBody>
                    <a:bodyPr/>
                    <a:lstStyle/>
                    <a:p>
                      <a:pPr marL="116205">
                        <a:lnSpc>
                          <a:spcPct val="100000"/>
                        </a:lnSpc>
                        <a:spcBef>
                          <a:spcPts val="1800"/>
                        </a:spcBef>
                      </a:pPr>
                      <a:r>
                        <a:rPr sz="2000" dirty="0">
                          <a:latin typeface="Symbol"/>
                          <a:cs typeface="Symbol"/>
                        </a:rPr>
                        <a:t></a:t>
                      </a:r>
                      <a:r>
                        <a:rPr sz="20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000" dirty="0">
                          <a:latin typeface="Symbol"/>
                          <a:cs typeface="Symbol"/>
                        </a:rPr>
                        <a:t></a:t>
                      </a:r>
                      <a:r>
                        <a:rPr sz="20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000" dirty="0">
                          <a:latin typeface="Symbol"/>
                          <a:cs typeface="Symbol"/>
                        </a:rPr>
                        <a:t></a:t>
                      </a:r>
                      <a:r>
                        <a:rPr sz="20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000" dirty="0">
                          <a:latin typeface="Symbol"/>
                          <a:cs typeface="Symbol"/>
                        </a:rPr>
                        <a:t></a:t>
                      </a:r>
                      <a:r>
                        <a:rPr sz="20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000" dirty="0">
                          <a:latin typeface="Symbol"/>
                          <a:cs typeface="Symbol"/>
                        </a:rPr>
                        <a:t></a:t>
                      </a:r>
                      <a:r>
                        <a:rPr sz="20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000" dirty="0">
                          <a:latin typeface="Symbol"/>
                          <a:cs typeface="Symbol"/>
                        </a:rPr>
                        <a:t></a:t>
                      </a:r>
                      <a:r>
                        <a:rPr sz="2000" spc="27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000" dirty="0">
                          <a:latin typeface="Arial"/>
                          <a:cs typeface="Arial"/>
                        </a:rPr>
                        <a:t>90</a:t>
                      </a:r>
                      <a:r>
                        <a:rPr sz="1725" baseline="28985" dirty="0">
                          <a:latin typeface="Arial"/>
                          <a:cs typeface="Arial"/>
                        </a:rPr>
                        <a:t>0</a:t>
                      </a:r>
                      <a:endParaRPr sz="1725" baseline="28985">
                        <a:latin typeface="Arial"/>
                        <a:cs typeface="Arial"/>
                      </a:endParaRPr>
                    </a:p>
                  </a:txBody>
                  <a:tcPr marL="0" marR="0" marT="228600" marB="0"/>
                </a:tc>
                <a:tc>
                  <a:txBody>
                    <a:bodyPr/>
                    <a:lstStyle/>
                    <a:p>
                      <a:pPr marL="94615">
                        <a:lnSpc>
                          <a:spcPct val="100000"/>
                        </a:lnSpc>
                        <a:spcBef>
                          <a:spcPts val="1590"/>
                        </a:spcBef>
                      </a:pPr>
                      <a:r>
                        <a:rPr sz="2000" spc="-5" dirty="0">
                          <a:latin typeface="Arial"/>
                          <a:cs typeface="Arial"/>
                        </a:rPr>
                        <a:t>Simple,</a:t>
                      </a:r>
                      <a:r>
                        <a:rPr sz="2000" spc="-5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2000" dirty="0">
                          <a:latin typeface="Arial"/>
                          <a:cs typeface="Arial"/>
                        </a:rPr>
                        <a:t>body-centred,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20193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31747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94615">
                        <a:lnSpc>
                          <a:spcPts val="2345"/>
                        </a:lnSpc>
                      </a:pPr>
                      <a:r>
                        <a:rPr sz="2000" dirty="0">
                          <a:latin typeface="Arial"/>
                          <a:cs typeface="Arial"/>
                        </a:rPr>
                        <a:t>face-centred,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9306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9461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sz="2000" dirty="0">
                          <a:latin typeface="Arial"/>
                          <a:cs typeface="Arial"/>
                        </a:rPr>
                        <a:t>Base(side)-centred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635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16942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425"/>
                        </a:spcBef>
                      </a:pPr>
                      <a:r>
                        <a:rPr sz="2000" dirty="0">
                          <a:latin typeface="Arial"/>
                          <a:cs typeface="Arial"/>
                        </a:rPr>
                        <a:t>4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53975" marB="0"/>
                </a:tc>
                <a:tc>
                  <a:txBody>
                    <a:bodyPr/>
                    <a:lstStyle/>
                    <a:p>
                      <a:pPr marL="99695">
                        <a:lnSpc>
                          <a:spcPct val="100000"/>
                        </a:lnSpc>
                        <a:spcBef>
                          <a:spcPts val="425"/>
                        </a:spcBef>
                      </a:pPr>
                      <a:r>
                        <a:rPr sz="2000" spc="-5" dirty="0">
                          <a:latin typeface="Arial"/>
                          <a:cs typeface="Arial"/>
                        </a:rPr>
                        <a:t>Trigonal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53975" marB="0"/>
                </a:tc>
                <a:tc>
                  <a:txBody>
                    <a:bodyPr/>
                    <a:lstStyle/>
                    <a:p>
                      <a:pPr marL="93980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2000" dirty="0">
                          <a:latin typeface="Arial"/>
                          <a:cs typeface="Arial"/>
                        </a:rPr>
                        <a:t>a </a:t>
                      </a:r>
                      <a:r>
                        <a:rPr sz="2000" dirty="0">
                          <a:latin typeface="Symbol"/>
                          <a:cs typeface="Symbol"/>
                        </a:rPr>
                        <a:t></a:t>
                      </a:r>
                      <a:r>
                        <a:rPr sz="20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000" dirty="0">
                          <a:latin typeface="Arial"/>
                          <a:cs typeface="Arial"/>
                        </a:rPr>
                        <a:t>b </a:t>
                      </a:r>
                      <a:r>
                        <a:rPr sz="2000" dirty="0">
                          <a:latin typeface="Symbol"/>
                          <a:cs typeface="Symbol"/>
                        </a:rPr>
                        <a:t></a:t>
                      </a:r>
                      <a:r>
                        <a:rPr sz="2000" spc="5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000" dirty="0">
                          <a:latin typeface="Arial"/>
                          <a:cs typeface="Arial"/>
                        </a:rPr>
                        <a:t>c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80645" marB="0"/>
                </a:tc>
                <a:tc>
                  <a:txBody>
                    <a:bodyPr/>
                    <a:lstStyle/>
                    <a:p>
                      <a:pPr marL="116205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2000" dirty="0">
                          <a:latin typeface="Symbol"/>
                          <a:cs typeface="Symbol"/>
                        </a:rPr>
                        <a:t></a:t>
                      </a:r>
                      <a:r>
                        <a:rPr sz="20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000" dirty="0">
                          <a:latin typeface="Symbol"/>
                          <a:cs typeface="Symbol"/>
                        </a:rPr>
                        <a:t></a:t>
                      </a:r>
                      <a:r>
                        <a:rPr sz="20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000" dirty="0">
                          <a:latin typeface="Symbol"/>
                          <a:cs typeface="Symbol"/>
                        </a:rPr>
                        <a:t></a:t>
                      </a:r>
                      <a:r>
                        <a:rPr sz="20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000" dirty="0">
                          <a:latin typeface="Symbol"/>
                          <a:cs typeface="Symbol"/>
                        </a:rPr>
                        <a:t></a:t>
                      </a:r>
                      <a:r>
                        <a:rPr sz="20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000" dirty="0">
                          <a:latin typeface="Symbol"/>
                          <a:cs typeface="Symbol"/>
                        </a:rPr>
                        <a:t></a:t>
                      </a:r>
                      <a:r>
                        <a:rPr sz="20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000" dirty="0">
                          <a:latin typeface="Symbol"/>
                          <a:cs typeface="Symbol"/>
                        </a:rPr>
                        <a:t></a:t>
                      </a:r>
                      <a:r>
                        <a:rPr sz="2000" spc="27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000" dirty="0">
                          <a:latin typeface="Arial"/>
                          <a:cs typeface="Arial"/>
                        </a:rPr>
                        <a:t>90</a:t>
                      </a:r>
                      <a:r>
                        <a:rPr sz="1725" baseline="28985" dirty="0">
                          <a:latin typeface="Arial"/>
                          <a:cs typeface="Arial"/>
                        </a:rPr>
                        <a:t>0</a:t>
                      </a:r>
                      <a:endParaRPr sz="1725" baseline="28985">
                        <a:latin typeface="Arial"/>
                        <a:cs typeface="Arial"/>
                      </a:endParaRPr>
                    </a:p>
                  </a:txBody>
                  <a:tcPr marL="0" marR="0" marT="80645" marB="0"/>
                </a:tc>
                <a:tc>
                  <a:txBody>
                    <a:bodyPr/>
                    <a:lstStyle/>
                    <a:p>
                      <a:pPr marL="94615">
                        <a:lnSpc>
                          <a:spcPct val="100000"/>
                        </a:lnSpc>
                        <a:spcBef>
                          <a:spcPts val="425"/>
                        </a:spcBef>
                      </a:pPr>
                      <a:r>
                        <a:rPr sz="2000" spc="-5" dirty="0">
                          <a:latin typeface="Arial"/>
                          <a:cs typeface="Arial"/>
                        </a:rPr>
                        <a:t>Simple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53975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81647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590"/>
                        </a:spcBef>
                      </a:pPr>
                      <a:r>
                        <a:rPr sz="2000" dirty="0">
                          <a:latin typeface="Arial"/>
                          <a:cs typeface="Arial"/>
                        </a:rPr>
                        <a:t>5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201930" marB="0"/>
                </a:tc>
                <a:tc>
                  <a:txBody>
                    <a:bodyPr/>
                    <a:lstStyle/>
                    <a:p>
                      <a:pPr marL="99695">
                        <a:lnSpc>
                          <a:spcPct val="100000"/>
                        </a:lnSpc>
                        <a:spcBef>
                          <a:spcPts val="1590"/>
                        </a:spcBef>
                      </a:pPr>
                      <a:r>
                        <a:rPr sz="2000" dirty="0">
                          <a:latin typeface="Arial"/>
                          <a:cs typeface="Arial"/>
                        </a:rPr>
                        <a:t>Hexagonal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201930" marB="0"/>
                </a:tc>
                <a:tc>
                  <a:txBody>
                    <a:bodyPr/>
                    <a:lstStyle/>
                    <a:p>
                      <a:pPr marL="93980">
                        <a:lnSpc>
                          <a:spcPct val="100000"/>
                        </a:lnSpc>
                        <a:spcBef>
                          <a:spcPts val="1810"/>
                        </a:spcBef>
                      </a:pPr>
                      <a:r>
                        <a:rPr sz="2000" dirty="0">
                          <a:latin typeface="Arial"/>
                          <a:cs typeface="Arial"/>
                        </a:rPr>
                        <a:t>a </a:t>
                      </a:r>
                      <a:r>
                        <a:rPr sz="2000" dirty="0">
                          <a:latin typeface="Symbol"/>
                          <a:cs typeface="Symbol"/>
                        </a:rPr>
                        <a:t></a:t>
                      </a:r>
                      <a:r>
                        <a:rPr sz="20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000" dirty="0">
                          <a:latin typeface="Arial"/>
                          <a:cs typeface="Arial"/>
                        </a:rPr>
                        <a:t>b </a:t>
                      </a:r>
                      <a:r>
                        <a:rPr sz="2000" dirty="0">
                          <a:latin typeface="Symbol"/>
                          <a:cs typeface="Symbol"/>
                        </a:rPr>
                        <a:t></a:t>
                      </a:r>
                      <a:r>
                        <a:rPr sz="2000" spc="5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000" dirty="0">
                          <a:latin typeface="Arial"/>
                          <a:cs typeface="Arial"/>
                        </a:rPr>
                        <a:t>c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229870" marB="0"/>
                </a:tc>
                <a:tc>
                  <a:txBody>
                    <a:bodyPr/>
                    <a:lstStyle/>
                    <a:p>
                      <a:pPr marL="116205">
                        <a:lnSpc>
                          <a:spcPct val="100000"/>
                        </a:lnSpc>
                        <a:spcBef>
                          <a:spcPts val="1810"/>
                        </a:spcBef>
                      </a:pPr>
                      <a:r>
                        <a:rPr sz="2000" dirty="0">
                          <a:latin typeface="Symbol"/>
                          <a:cs typeface="Symbol"/>
                        </a:rPr>
                        <a:t></a:t>
                      </a:r>
                      <a:r>
                        <a:rPr sz="20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000" dirty="0">
                          <a:latin typeface="Symbol"/>
                          <a:cs typeface="Symbol"/>
                        </a:rPr>
                        <a:t></a:t>
                      </a:r>
                      <a:r>
                        <a:rPr sz="20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000" dirty="0">
                          <a:latin typeface="Symbol"/>
                          <a:cs typeface="Symbol"/>
                        </a:rPr>
                        <a:t></a:t>
                      </a:r>
                      <a:r>
                        <a:rPr sz="20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000" dirty="0">
                          <a:latin typeface="Symbol"/>
                          <a:cs typeface="Symbol"/>
                        </a:rPr>
                        <a:t></a:t>
                      </a:r>
                      <a:r>
                        <a:rPr sz="2000" spc="18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000" dirty="0">
                          <a:latin typeface="Arial"/>
                          <a:cs typeface="Arial"/>
                        </a:rPr>
                        <a:t>90</a:t>
                      </a:r>
                      <a:r>
                        <a:rPr sz="1725" baseline="28985" dirty="0">
                          <a:latin typeface="Arial"/>
                          <a:cs typeface="Arial"/>
                        </a:rPr>
                        <a:t>0</a:t>
                      </a:r>
                      <a:r>
                        <a:rPr sz="2000" dirty="0">
                          <a:latin typeface="Arial"/>
                          <a:cs typeface="Arial"/>
                        </a:rPr>
                        <a:t>,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229870" marB="0"/>
                </a:tc>
                <a:tc>
                  <a:txBody>
                    <a:bodyPr/>
                    <a:lstStyle/>
                    <a:p>
                      <a:pPr marL="94615">
                        <a:lnSpc>
                          <a:spcPct val="100000"/>
                        </a:lnSpc>
                        <a:spcBef>
                          <a:spcPts val="1590"/>
                        </a:spcBef>
                      </a:pPr>
                      <a:r>
                        <a:rPr sz="2000" spc="-5" dirty="0">
                          <a:latin typeface="Arial"/>
                          <a:cs typeface="Arial"/>
                        </a:rPr>
                        <a:t>Simple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20193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81647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1620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2000" dirty="0">
                          <a:latin typeface="Symbol"/>
                          <a:cs typeface="Symbol"/>
                        </a:rPr>
                        <a:t></a:t>
                      </a:r>
                      <a:r>
                        <a:rPr sz="20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000" dirty="0">
                          <a:latin typeface="Symbol"/>
                          <a:cs typeface="Symbol"/>
                        </a:rPr>
                        <a:t></a:t>
                      </a:r>
                      <a:r>
                        <a:rPr sz="2000" spc="9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000" dirty="0">
                          <a:latin typeface="Arial"/>
                          <a:cs typeface="Arial"/>
                        </a:rPr>
                        <a:t>120</a:t>
                      </a:r>
                      <a:r>
                        <a:rPr sz="1725" baseline="28985" dirty="0">
                          <a:latin typeface="Arial"/>
                          <a:cs typeface="Arial"/>
                        </a:rPr>
                        <a:t>0</a:t>
                      </a:r>
                      <a:endParaRPr sz="1725" baseline="28985">
                        <a:latin typeface="Arial"/>
                        <a:cs typeface="Arial"/>
                      </a:endParaRPr>
                    </a:p>
                  </a:txBody>
                  <a:tcPr marL="0" marR="0" marT="4318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8290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sz="2000" dirty="0">
                          <a:latin typeface="Arial"/>
                          <a:cs typeface="Arial"/>
                        </a:rPr>
                        <a:t>6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4445" marB="0"/>
                </a:tc>
                <a:tc>
                  <a:txBody>
                    <a:bodyPr/>
                    <a:lstStyle/>
                    <a:p>
                      <a:pPr marL="9969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sz="2000" spc="-5" dirty="0">
                          <a:latin typeface="Arial"/>
                          <a:cs typeface="Arial"/>
                        </a:rPr>
                        <a:t>Monoclinic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4445" marB="0"/>
                </a:tc>
                <a:tc>
                  <a:txBody>
                    <a:bodyPr/>
                    <a:lstStyle/>
                    <a:p>
                      <a:pPr marL="93980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sz="2000" dirty="0">
                          <a:latin typeface="Arial"/>
                          <a:cs typeface="Arial"/>
                        </a:rPr>
                        <a:t>a </a:t>
                      </a:r>
                      <a:r>
                        <a:rPr sz="2000" dirty="0">
                          <a:latin typeface="Symbol"/>
                          <a:cs typeface="Symbol"/>
                        </a:rPr>
                        <a:t></a:t>
                      </a:r>
                      <a:r>
                        <a:rPr sz="20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000" dirty="0">
                          <a:latin typeface="Arial"/>
                          <a:cs typeface="Arial"/>
                        </a:rPr>
                        <a:t>b </a:t>
                      </a:r>
                      <a:r>
                        <a:rPr sz="2000" dirty="0">
                          <a:latin typeface="Symbol"/>
                          <a:cs typeface="Symbol"/>
                        </a:rPr>
                        <a:t></a:t>
                      </a:r>
                      <a:r>
                        <a:rPr sz="2000" spc="5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000" dirty="0">
                          <a:latin typeface="Arial"/>
                          <a:cs typeface="Arial"/>
                        </a:rPr>
                        <a:t>c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31115" marB="0"/>
                </a:tc>
                <a:tc>
                  <a:txBody>
                    <a:bodyPr/>
                    <a:lstStyle/>
                    <a:p>
                      <a:pPr marL="116205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sz="2000" dirty="0">
                          <a:latin typeface="Symbol"/>
                          <a:cs typeface="Symbol"/>
                        </a:rPr>
                        <a:t></a:t>
                      </a:r>
                      <a:r>
                        <a:rPr sz="20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000" dirty="0">
                          <a:latin typeface="Symbol"/>
                          <a:cs typeface="Symbol"/>
                        </a:rPr>
                        <a:t></a:t>
                      </a:r>
                      <a:r>
                        <a:rPr sz="20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000" dirty="0">
                          <a:latin typeface="Symbol"/>
                          <a:cs typeface="Symbol"/>
                        </a:rPr>
                        <a:t></a:t>
                      </a:r>
                      <a:r>
                        <a:rPr sz="20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000" dirty="0">
                          <a:latin typeface="Symbol"/>
                          <a:cs typeface="Symbol"/>
                        </a:rPr>
                        <a:t></a:t>
                      </a:r>
                      <a:r>
                        <a:rPr sz="20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000" dirty="0">
                          <a:latin typeface="Arial"/>
                          <a:cs typeface="Arial"/>
                        </a:rPr>
                        <a:t>90</a:t>
                      </a:r>
                      <a:r>
                        <a:rPr sz="1725" baseline="28985" dirty="0">
                          <a:latin typeface="Arial"/>
                          <a:cs typeface="Arial"/>
                        </a:rPr>
                        <a:t>0 </a:t>
                      </a:r>
                      <a:r>
                        <a:rPr sz="2000" dirty="0">
                          <a:latin typeface="Symbol"/>
                          <a:cs typeface="Symbol"/>
                        </a:rPr>
                        <a:t></a:t>
                      </a:r>
                      <a:r>
                        <a:rPr sz="2000" spc="1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000" dirty="0">
                          <a:latin typeface="Symbol"/>
                          <a:cs typeface="Symbol"/>
                        </a:rPr>
                        <a:t></a:t>
                      </a:r>
                      <a:endParaRPr sz="2000">
                        <a:latin typeface="Symbol"/>
                        <a:cs typeface="Symbol"/>
                      </a:endParaRPr>
                    </a:p>
                  </a:txBody>
                  <a:tcPr marL="0" marR="0" marT="31115" marB="0"/>
                </a:tc>
                <a:tc>
                  <a:txBody>
                    <a:bodyPr/>
                    <a:lstStyle/>
                    <a:p>
                      <a:pPr marL="9461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sz="2000" spc="-5" dirty="0">
                          <a:latin typeface="Arial"/>
                          <a:cs typeface="Arial"/>
                        </a:rPr>
                        <a:t>Simple,</a:t>
                      </a:r>
                      <a:r>
                        <a:rPr sz="2000" spc="-3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2000" dirty="0">
                          <a:latin typeface="Arial"/>
                          <a:cs typeface="Arial"/>
                        </a:rPr>
                        <a:t>base-centred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4445" marB="0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5560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2000" dirty="0">
                          <a:latin typeface="Arial"/>
                          <a:cs typeface="Arial"/>
                        </a:rPr>
                        <a:t>7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17780" marB="0"/>
                </a:tc>
                <a:tc>
                  <a:txBody>
                    <a:bodyPr/>
                    <a:lstStyle/>
                    <a:p>
                      <a:pPr marL="99695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2000" spc="-5" dirty="0">
                          <a:latin typeface="Arial"/>
                          <a:cs typeface="Arial"/>
                        </a:rPr>
                        <a:t>Triclinic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17780" marB="0"/>
                </a:tc>
                <a:tc>
                  <a:txBody>
                    <a:bodyPr/>
                    <a:lstStyle/>
                    <a:p>
                      <a:pPr marL="93980">
                        <a:lnSpc>
                          <a:spcPts val="2340"/>
                        </a:lnSpc>
                        <a:spcBef>
                          <a:spcPts val="360"/>
                        </a:spcBef>
                      </a:pPr>
                      <a:r>
                        <a:rPr sz="2000" dirty="0">
                          <a:latin typeface="Arial"/>
                          <a:cs typeface="Arial"/>
                        </a:rPr>
                        <a:t>a </a:t>
                      </a:r>
                      <a:r>
                        <a:rPr sz="2000" dirty="0">
                          <a:latin typeface="Symbol"/>
                          <a:cs typeface="Symbol"/>
                        </a:rPr>
                        <a:t></a:t>
                      </a:r>
                      <a:r>
                        <a:rPr sz="20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000" dirty="0">
                          <a:latin typeface="Arial"/>
                          <a:cs typeface="Arial"/>
                        </a:rPr>
                        <a:t>b </a:t>
                      </a:r>
                      <a:r>
                        <a:rPr sz="2000" dirty="0">
                          <a:latin typeface="Symbol"/>
                          <a:cs typeface="Symbol"/>
                        </a:rPr>
                        <a:t></a:t>
                      </a:r>
                      <a:r>
                        <a:rPr sz="2000" spc="5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000" dirty="0">
                          <a:latin typeface="Arial"/>
                          <a:cs typeface="Arial"/>
                        </a:rPr>
                        <a:t>c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B="0"/>
                </a:tc>
                <a:tc>
                  <a:txBody>
                    <a:bodyPr/>
                    <a:lstStyle/>
                    <a:p>
                      <a:pPr marL="116205">
                        <a:lnSpc>
                          <a:spcPts val="2340"/>
                        </a:lnSpc>
                        <a:spcBef>
                          <a:spcPts val="360"/>
                        </a:spcBef>
                      </a:pPr>
                      <a:r>
                        <a:rPr sz="2000" dirty="0">
                          <a:latin typeface="Symbol"/>
                          <a:cs typeface="Symbol"/>
                        </a:rPr>
                        <a:t></a:t>
                      </a:r>
                      <a:r>
                        <a:rPr sz="20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000" dirty="0">
                          <a:latin typeface="Symbol"/>
                          <a:cs typeface="Symbol"/>
                        </a:rPr>
                        <a:t></a:t>
                      </a:r>
                      <a:r>
                        <a:rPr sz="20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000" dirty="0">
                          <a:latin typeface="Symbol"/>
                          <a:cs typeface="Symbol"/>
                        </a:rPr>
                        <a:t></a:t>
                      </a:r>
                      <a:r>
                        <a:rPr sz="20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000" dirty="0">
                          <a:latin typeface="Symbol"/>
                          <a:cs typeface="Symbol"/>
                        </a:rPr>
                        <a:t></a:t>
                      </a:r>
                      <a:r>
                        <a:rPr sz="2000" spc="19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000" dirty="0">
                          <a:latin typeface="Symbol"/>
                          <a:cs typeface="Symbol"/>
                        </a:rPr>
                        <a:t></a:t>
                      </a:r>
                      <a:endParaRPr sz="2000">
                        <a:latin typeface="Symbol"/>
                        <a:cs typeface="Symbol"/>
                      </a:endParaRPr>
                    </a:p>
                  </a:txBody>
                  <a:tcPr marL="0" marR="0" marB="0"/>
                </a:tc>
                <a:tc>
                  <a:txBody>
                    <a:bodyPr/>
                    <a:lstStyle/>
                    <a:p>
                      <a:pPr marL="94615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2000" spc="-5" dirty="0">
                          <a:latin typeface="Arial"/>
                          <a:cs typeface="Arial"/>
                        </a:rPr>
                        <a:t>Simple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17780" marB="0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</p:spTree>
  </p:cSld>
  <p:clrMapOvr>
    <a:masterClrMapping/>
  </p:clrMapOvr>
  <p:transition>
    <p:dissolve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228600" y="609600"/>
            <a:ext cx="8610600" cy="52578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  <p:transition>
    <p:dissolve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304800" y="838200"/>
            <a:ext cx="8610600" cy="452882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509269" y="1162050"/>
            <a:ext cx="8335009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b="1" u="heavy" spc="-5" dirty="0">
                <a:solidFill>
                  <a:srgbClr val="333399"/>
                </a:solidFill>
                <a:uFill>
                  <a:solidFill>
                    <a:srgbClr val="333399"/>
                  </a:solidFill>
                </a:uFill>
                <a:latin typeface="Comic Sans MS"/>
                <a:cs typeface="Comic Sans MS"/>
              </a:rPr>
              <a:t>STRUCTURE </a:t>
            </a:r>
            <a:r>
              <a:rPr sz="3600" b="1" u="heavy" dirty="0">
                <a:solidFill>
                  <a:srgbClr val="333399"/>
                </a:solidFill>
                <a:uFill>
                  <a:solidFill>
                    <a:srgbClr val="333399"/>
                  </a:solidFill>
                </a:uFill>
                <a:latin typeface="Comic Sans MS"/>
                <a:cs typeface="Comic Sans MS"/>
              </a:rPr>
              <a:t>OF </a:t>
            </a:r>
            <a:r>
              <a:rPr sz="3600" b="1" u="heavy" spc="-5" dirty="0">
                <a:solidFill>
                  <a:srgbClr val="333399"/>
                </a:solidFill>
                <a:uFill>
                  <a:solidFill>
                    <a:srgbClr val="333399"/>
                  </a:solidFill>
                </a:uFill>
                <a:latin typeface="Comic Sans MS"/>
                <a:cs typeface="Comic Sans MS"/>
              </a:rPr>
              <a:t>SOLID</a:t>
            </a:r>
            <a:r>
              <a:rPr sz="3600" b="1" u="heavy" spc="-70" dirty="0">
                <a:solidFill>
                  <a:srgbClr val="333399"/>
                </a:solidFill>
                <a:uFill>
                  <a:solidFill>
                    <a:srgbClr val="333399"/>
                  </a:solidFill>
                </a:uFill>
                <a:latin typeface="Comic Sans MS"/>
                <a:cs typeface="Comic Sans MS"/>
              </a:rPr>
              <a:t> </a:t>
            </a:r>
            <a:r>
              <a:rPr sz="3600" b="1" u="heavy" spc="-10" dirty="0">
                <a:solidFill>
                  <a:srgbClr val="333399"/>
                </a:solidFill>
                <a:uFill>
                  <a:solidFill>
                    <a:srgbClr val="333399"/>
                  </a:solidFill>
                </a:uFill>
                <a:latin typeface="Comic Sans MS"/>
                <a:cs typeface="Comic Sans MS"/>
              </a:rPr>
              <a:t>MATERIALS</a:t>
            </a:r>
            <a:endParaRPr sz="3600" dirty="0">
              <a:latin typeface="Comic Sans MS"/>
              <a:cs typeface="Comic Sans MS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1684427" y="2866797"/>
            <a:ext cx="5490664" cy="181909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7437035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21640" y="102870"/>
            <a:ext cx="193992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b="1" spc="-5" dirty="0">
                <a:solidFill>
                  <a:srgbClr val="FF0000"/>
                </a:solidFill>
                <a:latin typeface="Comic Sans MS"/>
                <a:cs typeface="Comic Sans MS"/>
              </a:rPr>
              <a:t>Plane</a:t>
            </a:r>
            <a:r>
              <a:rPr b="1" spc="-60" dirty="0">
                <a:solidFill>
                  <a:srgbClr val="FF0000"/>
                </a:solidFill>
                <a:latin typeface="Comic Sans MS"/>
                <a:cs typeface="Comic Sans MS"/>
              </a:rPr>
              <a:t> </a:t>
            </a:r>
            <a:r>
              <a:rPr b="1" spc="-5" dirty="0">
                <a:solidFill>
                  <a:srgbClr val="FF0000"/>
                </a:solidFill>
                <a:latin typeface="Comic Sans MS"/>
                <a:cs typeface="Comic Sans MS"/>
              </a:rPr>
              <a:t>Lattice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21640" y="471170"/>
            <a:ext cx="8330565" cy="1559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2590"/>
              </a:lnSpc>
              <a:spcBef>
                <a:spcPts val="100"/>
              </a:spcBef>
              <a:tabLst>
                <a:tab pos="1456055" algn="l"/>
                <a:tab pos="1986914" algn="l"/>
                <a:tab pos="2963545" algn="l"/>
                <a:tab pos="3495040" algn="l"/>
                <a:tab pos="4569460" algn="l"/>
                <a:tab pos="5030470" algn="l"/>
                <a:tab pos="5885180" algn="l"/>
                <a:tab pos="6257290" algn="l"/>
                <a:tab pos="6993255" algn="l"/>
                <a:tab pos="7828280" algn="l"/>
              </a:tabLst>
            </a:pPr>
            <a:r>
              <a:rPr sz="2400" dirty="0">
                <a:latin typeface="Comic Sans MS"/>
                <a:cs typeface="Comic Sans MS"/>
              </a:rPr>
              <a:t>C</a:t>
            </a:r>
            <a:r>
              <a:rPr sz="2400" spc="-5" dirty="0">
                <a:latin typeface="Comic Sans MS"/>
                <a:cs typeface="Comic Sans MS"/>
              </a:rPr>
              <a:t>o</a:t>
            </a:r>
            <a:r>
              <a:rPr sz="2400" dirty="0">
                <a:latin typeface="Comic Sans MS"/>
                <a:cs typeface="Comic Sans MS"/>
              </a:rPr>
              <a:t>n</a:t>
            </a:r>
            <a:r>
              <a:rPr sz="2400" spc="-10" dirty="0">
                <a:latin typeface="Comic Sans MS"/>
                <a:cs typeface="Comic Sans MS"/>
              </a:rPr>
              <a:t>s</a:t>
            </a:r>
            <a:r>
              <a:rPr sz="2400" spc="-5" dirty="0">
                <a:latin typeface="Comic Sans MS"/>
                <a:cs typeface="Comic Sans MS"/>
              </a:rPr>
              <a:t>id</a:t>
            </a:r>
            <a:r>
              <a:rPr sz="2400" dirty="0">
                <a:latin typeface="Comic Sans MS"/>
                <a:cs typeface="Comic Sans MS"/>
              </a:rPr>
              <a:t>er	an	</a:t>
            </a:r>
            <a:r>
              <a:rPr sz="2400" spc="-10" dirty="0">
                <a:latin typeface="Comic Sans MS"/>
                <a:cs typeface="Comic Sans MS"/>
              </a:rPr>
              <a:t>a</a:t>
            </a:r>
            <a:r>
              <a:rPr sz="2400" dirty="0">
                <a:latin typeface="Comic Sans MS"/>
                <a:cs typeface="Comic Sans MS"/>
              </a:rPr>
              <a:t>r</a:t>
            </a:r>
            <a:r>
              <a:rPr sz="2400" spc="-5" dirty="0">
                <a:latin typeface="Comic Sans MS"/>
                <a:cs typeface="Comic Sans MS"/>
              </a:rPr>
              <a:t>r</a:t>
            </a:r>
            <a:r>
              <a:rPr sz="2400" spc="-10" dirty="0">
                <a:latin typeface="Comic Sans MS"/>
                <a:cs typeface="Comic Sans MS"/>
              </a:rPr>
              <a:t>a</a:t>
            </a:r>
            <a:r>
              <a:rPr sz="2400" dirty="0">
                <a:latin typeface="Comic Sans MS"/>
                <a:cs typeface="Comic Sans MS"/>
              </a:rPr>
              <a:t>y	</a:t>
            </a:r>
            <a:r>
              <a:rPr sz="2400" spc="5" dirty="0">
                <a:latin typeface="Comic Sans MS"/>
                <a:cs typeface="Comic Sans MS"/>
              </a:rPr>
              <a:t>o</a:t>
            </a:r>
            <a:r>
              <a:rPr sz="2400" dirty="0">
                <a:latin typeface="Comic Sans MS"/>
                <a:cs typeface="Comic Sans MS"/>
              </a:rPr>
              <a:t>f	</a:t>
            </a:r>
            <a:r>
              <a:rPr sz="2400" spc="5" dirty="0">
                <a:latin typeface="Comic Sans MS"/>
                <a:cs typeface="Comic Sans MS"/>
              </a:rPr>
              <a:t>p</a:t>
            </a:r>
            <a:r>
              <a:rPr sz="2400" spc="-5" dirty="0">
                <a:latin typeface="Comic Sans MS"/>
                <a:cs typeface="Comic Sans MS"/>
              </a:rPr>
              <a:t>oi</a:t>
            </a:r>
            <a:r>
              <a:rPr sz="2400" dirty="0">
                <a:latin typeface="Comic Sans MS"/>
                <a:cs typeface="Comic Sans MS"/>
              </a:rPr>
              <a:t>n</a:t>
            </a:r>
            <a:r>
              <a:rPr sz="2400" spc="-5" dirty="0">
                <a:latin typeface="Comic Sans MS"/>
                <a:cs typeface="Comic Sans MS"/>
              </a:rPr>
              <a:t>t</a:t>
            </a:r>
            <a:r>
              <a:rPr sz="2400" dirty="0">
                <a:latin typeface="Comic Sans MS"/>
                <a:cs typeface="Comic Sans MS"/>
              </a:rPr>
              <a:t>s	in	</a:t>
            </a:r>
            <a:r>
              <a:rPr sz="2400" spc="-10" dirty="0">
                <a:latin typeface="Comic Sans MS"/>
                <a:cs typeface="Comic Sans MS"/>
              </a:rPr>
              <a:t>s</a:t>
            </a:r>
            <a:r>
              <a:rPr sz="2400" dirty="0">
                <a:latin typeface="Comic Sans MS"/>
                <a:cs typeface="Comic Sans MS"/>
              </a:rPr>
              <a:t>u</a:t>
            </a:r>
            <a:r>
              <a:rPr sz="2400" spc="5" dirty="0">
                <a:latin typeface="Comic Sans MS"/>
                <a:cs typeface="Comic Sans MS"/>
              </a:rPr>
              <a:t>c</a:t>
            </a:r>
            <a:r>
              <a:rPr sz="2400" dirty="0">
                <a:latin typeface="Comic Sans MS"/>
                <a:cs typeface="Comic Sans MS"/>
              </a:rPr>
              <a:t>h	a	</a:t>
            </a:r>
            <a:r>
              <a:rPr sz="2400" spc="-15" dirty="0">
                <a:latin typeface="Comic Sans MS"/>
                <a:cs typeface="Comic Sans MS"/>
              </a:rPr>
              <a:t>w</a:t>
            </a:r>
            <a:r>
              <a:rPr sz="2400" dirty="0">
                <a:latin typeface="Comic Sans MS"/>
                <a:cs typeface="Comic Sans MS"/>
              </a:rPr>
              <a:t>ay	</a:t>
            </a:r>
            <a:r>
              <a:rPr sz="2400" spc="-5" dirty="0">
                <a:latin typeface="Comic Sans MS"/>
                <a:cs typeface="Comic Sans MS"/>
              </a:rPr>
              <a:t>t</a:t>
            </a:r>
            <a:r>
              <a:rPr sz="2400" dirty="0">
                <a:latin typeface="Comic Sans MS"/>
                <a:cs typeface="Comic Sans MS"/>
              </a:rPr>
              <a:t>hat	</a:t>
            </a:r>
            <a:r>
              <a:rPr sz="2400" spc="-5" dirty="0">
                <a:latin typeface="Comic Sans MS"/>
                <a:cs typeface="Comic Sans MS"/>
              </a:rPr>
              <a:t>t</a:t>
            </a:r>
            <a:r>
              <a:rPr sz="2400" dirty="0">
                <a:latin typeface="Comic Sans MS"/>
                <a:cs typeface="Comic Sans MS"/>
              </a:rPr>
              <a:t>he</a:t>
            </a:r>
            <a:endParaRPr sz="2400">
              <a:latin typeface="Comic Sans MS"/>
              <a:cs typeface="Comic Sans MS"/>
            </a:endParaRPr>
          </a:p>
          <a:p>
            <a:pPr marL="12700">
              <a:lnSpc>
                <a:spcPts val="2300"/>
              </a:lnSpc>
              <a:tabLst>
                <a:tab pos="2035810" algn="l"/>
                <a:tab pos="3125470" algn="l"/>
                <a:tab pos="3891915" algn="l"/>
                <a:tab pos="4894580" algn="l"/>
                <a:tab pos="5419725" algn="l"/>
                <a:tab pos="6925309" algn="l"/>
                <a:tab pos="7830184" algn="l"/>
              </a:tabLst>
            </a:pPr>
            <a:r>
              <a:rPr sz="2400" dirty="0">
                <a:latin typeface="Comic Sans MS"/>
                <a:cs typeface="Comic Sans MS"/>
              </a:rPr>
              <a:t>en</a:t>
            </a:r>
            <a:r>
              <a:rPr sz="2400" spc="-10" dirty="0">
                <a:latin typeface="Comic Sans MS"/>
                <a:cs typeface="Comic Sans MS"/>
              </a:rPr>
              <a:t>v</a:t>
            </a:r>
            <a:r>
              <a:rPr sz="2400" spc="-5" dirty="0">
                <a:latin typeface="Comic Sans MS"/>
                <a:cs typeface="Comic Sans MS"/>
              </a:rPr>
              <a:t>iro</a:t>
            </a:r>
            <a:r>
              <a:rPr sz="2400" dirty="0">
                <a:latin typeface="Comic Sans MS"/>
                <a:cs typeface="Comic Sans MS"/>
              </a:rPr>
              <a:t>n</a:t>
            </a:r>
            <a:r>
              <a:rPr sz="2400" spc="-5" dirty="0">
                <a:latin typeface="Comic Sans MS"/>
                <a:cs typeface="Comic Sans MS"/>
              </a:rPr>
              <a:t>m</a:t>
            </a:r>
            <a:r>
              <a:rPr sz="2400" dirty="0">
                <a:latin typeface="Comic Sans MS"/>
                <a:cs typeface="Comic Sans MS"/>
              </a:rPr>
              <a:t>ent	ab</a:t>
            </a:r>
            <a:r>
              <a:rPr sz="2400" spc="-5" dirty="0">
                <a:latin typeface="Comic Sans MS"/>
                <a:cs typeface="Comic Sans MS"/>
              </a:rPr>
              <a:t>o</a:t>
            </a:r>
            <a:r>
              <a:rPr sz="2400" spc="-10" dirty="0">
                <a:latin typeface="Comic Sans MS"/>
                <a:cs typeface="Comic Sans MS"/>
              </a:rPr>
              <a:t>u</a:t>
            </a:r>
            <a:r>
              <a:rPr sz="2400" dirty="0">
                <a:latin typeface="Comic Sans MS"/>
                <a:cs typeface="Comic Sans MS"/>
              </a:rPr>
              <a:t>t	any	</a:t>
            </a:r>
            <a:r>
              <a:rPr sz="2400" spc="-5" dirty="0">
                <a:latin typeface="Comic Sans MS"/>
                <a:cs typeface="Comic Sans MS"/>
              </a:rPr>
              <a:t>poi</a:t>
            </a:r>
            <a:r>
              <a:rPr sz="2400" dirty="0">
                <a:latin typeface="Comic Sans MS"/>
                <a:cs typeface="Comic Sans MS"/>
              </a:rPr>
              <a:t>nt	</a:t>
            </a:r>
            <a:r>
              <a:rPr sz="2400" spc="-5" dirty="0">
                <a:latin typeface="Comic Sans MS"/>
                <a:cs typeface="Comic Sans MS"/>
              </a:rPr>
              <a:t>i</a:t>
            </a:r>
            <a:r>
              <a:rPr sz="2400" dirty="0">
                <a:latin typeface="Comic Sans MS"/>
                <a:cs typeface="Comic Sans MS"/>
              </a:rPr>
              <a:t>s	</a:t>
            </a:r>
            <a:r>
              <a:rPr sz="2400" spc="-5" dirty="0">
                <a:latin typeface="Comic Sans MS"/>
                <a:cs typeface="Comic Sans MS"/>
              </a:rPr>
              <a:t>id</a:t>
            </a:r>
            <a:r>
              <a:rPr sz="2400" dirty="0">
                <a:latin typeface="Comic Sans MS"/>
                <a:cs typeface="Comic Sans MS"/>
              </a:rPr>
              <a:t>en</a:t>
            </a:r>
            <a:r>
              <a:rPr sz="2400" spc="-5" dirty="0">
                <a:latin typeface="Comic Sans MS"/>
                <a:cs typeface="Comic Sans MS"/>
              </a:rPr>
              <a:t>tic</a:t>
            </a:r>
            <a:r>
              <a:rPr sz="2400" dirty="0">
                <a:latin typeface="Comic Sans MS"/>
                <a:cs typeface="Comic Sans MS"/>
              </a:rPr>
              <a:t>al	</a:t>
            </a:r>
            <a:r>
              <a:rPr sz="2400" spc="-5" dirty="0">
                <a:latin typeface="Comic Sans MS"/>
                <a:cs typeface="Comic Sans MS"/>
              </a:rPr>
              <a:t>wit</a:t>
            </a:r>
            <a:r>
              <a:rPr sz="2400" dirty="0">
                <a:latin typeface="Comic Sans MS"/>
                <a:cs typeface="Comic Sans MS"/>
              </a:rPr>
              <a:t>h	</a:t>
            </a:r>
            <a:r>
              <a:rPr sz="2400" spc="-5" dirty="0">
                <a:latin typeface="Comic Sans MS"/>
                <a:cs typeface="Comic Sans MS"/>
              </a:rPr>
              <a:t>t</a:t>
            </a:r>
            <a:r>
              <a:rPr sz="2400" dirty="0">
                <a:latin typeface="Comic Sans MS"/>
                <a:cs typeface="Comic Sans MS"/>
              </a:rPr>
              <a:t>he</a:t>
            </a:r>
            <a:endParaRPr sz="2400">
              <a:latin typeface="Comic Sans MS"/>
              <a:cs typeface="Comic Sans MS"/>
            </a:endParaRPr>
          </a:p>
          <a:p>
            <a:pPr marL="12700">
              <a:lnSpc>
                <a:spcPts val="2300"/>
              </a:lnSpc>
              <a:tabLst>
                <a:tab pos="1948180" algn="l"/>
                <a:tab pos="2948940" algn="l"/>
                <a:tab pos="3625215" algn="l"/>
                <a:tab pos="4622165" algn="l"/>
                <a:tab pos="5611495" algn="l"/>
                <a:tab pos="6518275" algn="l"/>
                <a:tab pos="7035800" algn="l"/>
                <a:tab pos="7999730" algn="l"/>
              </a:tabLst>
            </a:pPr>
            <a:r>
              <a:rPr sz="2400" dirty="0">
                <a:latin typeface="Comic Sans MS"/>
                <a:cs typeface="Comic Sans MS"/>
              </a:rPr>
              <a:t>en</a:t>
            </a:r>
            <a:r>
              <a:rPr sz="2400" spc="-10" dirty="0">
                <a:latin typeface="Comic Sans MS"/>
                <a:cs typeface="Comic Sans MS"/>
              </a:rPr>
              <a:t>v</a:t>
            </a:r>
            <a:r>
              <a:rPr sz="2400" spc="-5" dirty="0">
                <a:latin typeface="Comic Sans MS"/>
                <a:cs typeface="Comic Sans MS"/>
              </a:rPr>
              <a:t>iro</a:t>
            </a:r>
            <a:r>
              <a:rPr sz="2400" dirty="0">
                <a:latin typeface="Comic Sans MS"/>
                <a:cs typeface="Comic Sans MS"/>
              </a:rPr>
              <a:t>n</a:t>
            </a:r>
            <a:r>
              <a:rPr sz="2400" spc="-5" dirty="0">
                <a:latin typeface="Comic Sans MS"/>
                <a:cs typeface="Comic Sans MS"/>
              </a:rPr>
              <a:t>m</a:t>
            </a:r>
            <a:r>
              <a:rPr sz="2400" dirty="0">
                <a:latin typeface="Comic Sans MS"/>
                <a:cs typeface="Comic Sans MS"/>
              </a:rPr>
              <a:t>ent	</a:t>
            </a:r>
            <a:r>
              <a:rPr sz="2400" spc="-10" dirty="0">
                <a:latin typeface="Comic Sans MS"/>
                <a:cs typeface="Comic Sans MS"/>
              </a:rPr>
              <a:t>a</a:t>
            </a:r>
            <a:r>
              <a:rPr sz="2400" dirty="0">
                <a:latin typeface="Comic Sans MS"/>
                <a:cs typeface="Comic Sans MS"/>
              </a:rPr>
              <a:t>b</a:t>
            </a:r>
            <a:r>
              <a:rPr sz="2400" spc="-5" dirty="0">
                <a:latin typeface="Comic Sans MS"/>
                <a:cs typeface="Comic Sans MS"/>
              </a:rPr>
              <a:t>ou</a:t>
            </a:r>
            <a:r>
              <a:rPr sz="2400" dirty="0">
                <a:latin typeface="Comic Sans MS"/>
                <a:cs typeface="Comic Sans MS"/>
              </a:rPr>
              <a:t>t	</a:t>
            </a:r>
            <a:r>
              <a:rPr sz="2400" spc="-10" dirty="0">
                <a:latin typeface="Comic Sans MS"/>
                <a:cs typeface="Comic Sans MS"/>
              </a:rPr>
              <a:t>a</a:t>
            </a:r>
            <a:r>
              <a:rPr sz="2400" dirty="0">
                <a:latin typeface="Comic Sans MS"/>
                <a:cs typeface="Comic Sans MS"/>
              </a:rPr>
              <a:t>ny	</a:t>
            </a:r>
            <a:r>
              <a:rPr sz="2400" spc="-5" dirty="0">
                <a:latin typeface="Comic Sans MS"/>
                <a:cs typeface="Comic Sans MS"/>
              </a:rPr>
              <a:t>ot</a:t>
            </a:r>
            <a:r>
              <a:rPr sz="2400" dirty="0">
                <a:latin typeface="Comic Sans MS"/>
                <a:cs typeface="Comic Sans MS"/>
              </a:rPr>
              <a:t>her	</a:t>
            </a:r>
            <a:r>
              <a:rPr sz="2400" spc="-5" dirty="0">
                <a:latin typeface="Comic Sans MS"/>
                <a:cs typeface="Comic Sans MS"/>
              </a:rPr>
              <a:t>poi</a:t>
            </a:r>
            <a:r>
              <a:rPr sz="2400" dirty="0">
                <a:latin typeface="Comic Sans MS"/>
                <a:cs typeface="Comic Sans MS"/>
              </a:rPr>
              <a:t>n</a:t>
            </a:r>
            <a:r>
              <a:rPr sz="2400" spc="-5" dirty="0">
                <a:latin typeface="Comic Sans MS"/>
                <a:cs typeface="Comic Sans MS"/>
              </a:rPr>
              <a:t>t</a:t>
            </a:r>
            <a:r>
              <a:rPr sz="2400" dirty="0">
                <a:latin typeface="Comic Sans MS"/>
                <a:cs typeface="Comic Sans MS"/>
              </a:rPr>
              <a:t>.	Su</a:t>
            </a:r>
            <a:r>
              <a:rPr sz="2400" spc="-5" dirty="0">
                <a:latin typeface="Comic Sans MS"/>
                <a:cs typeface="Comic Sans MS"/>
              </a:rPr>
              <a:t>c</a:t>
            </a:r>
            <a:r>
              <a:rPr sz="2400" dirty="0">
                <a:latin typeface="Comic Sans MS"/>
                <a:cs typeface="Comic Sans MS"/>
              </a:rPr>
              <a:t>h	</a:t>
            </a:r>
            <a:r>
              <a:rPr sz="2400" spc="-10" dirty="0">
                <a:latin typeface="Comic Sans MS"/>
                <a:cs typeface="Comic Sans MS"/>
              </a:rPr>
              <a:t>a</a:t>
            </a:r>
            <a:r>
              <a:rPr sz="2400" dirty="0">
                <a:latin typeface="Comic Sans MS"/>
                <a:cs typeface="Comic Sans MS"/>
              </a:rPr>
              <a:t>n	a</a:t>
            </a:r>
            <a:r>
              <a:rPr sz="2400" spc="-5" dirty="0">
                <a:latin typeface="Comic Sans MS"/>
                <a:cs typeface="Comic Sans MS"/>
              </a:rPr>
              <a:t>rr</a:t>
            </a:r>
            <a:r>
              <a:rPr sz="2400" spc="-10" dirty="0">
                <a:latin typeface="Comic Sans MS"/>
                <a:cs typeface="Comic Sans MS"/>
              </a:rPr>
              <a:t>a</a:t>
            </a:r>
            <a:r>
              <a:rPr sz="2400" dirty="0">
                <a:latin typeface="Comic Sans MS"/>
                <a:cs typeface="Comic Sans MS"/>
              </a:rPr>
              <a:t>y	</a:t>
            </a:r>
            <a:r>
              <a:rPr sz="2400" spc="-5" dirty="0">
                <a:latin typeface="Comic Sans MS"/>
                <a:cs typeface="Comic Sans MS"/>
              </a:rPr>
              <a:t>of</a:t>
            </a:r>
            <a:endParaRPr sz="2400">
              <a:latin typeface="Comic Sans MS"/>
              <a:cs typeface="Comic Sans MS"/>
            </a:endParaRPr>
          </a:p>
          <a:p>
            <a:pPr marL="12700">
              <a:lnSpc>
                <a:spcPts val="2300"/>
              </a:lnSpc>
              <a:tabLst>
                <a:tab pos="1018540" algn="l"/>
                <a:tab pos="1410335" algn="l"/>
                <a:tab pos="2067560" algn="l"/>
                <a:tab pos="3742054" algn="l"/>
                <a:tab pos="4122420" algn="l"/>
                <a:tab pos="5120640" algn="l"/>
                <a:tab pos="5511800" algn="l"/>
                <a:tab pos="6166485" algn="l"/>
                <a:tab pos="6806565" algn="l"/>
                <a:tab pos="7186930" algn="l"/>
                <a:tab pos="8159115" algn="l"/>
              </a:tabLst>
            </a:pPr>
            <a:r>
              <a:rPr sz="2400" spc="-5" dirty="0">
                <a:latin typeface="Comic Sans MS"/>
                <a:cs typeface="Comic Sans MS"/>
              </a:rPr>
              <a:t>poi</a:t>
            </a:r>
            <a:r>
              <a:rPr sz="2400" dirty="0">
                <a:latin typeface="Comic Sans MS"/>
                <a:cs typeface="Comic Sans MS"/>
              </a:rPr>
              <a:t>n</a:t>
            </a:r>
            <a:r>
              <a:rPr sz="2400" spc="-5" dirty="0">
                <a:latin typeface="Comic Sans MS"/>
                <a:cs typeface="Comic Sans MS"/>
              </a:rPr>
              <a:t>t</a:t>
            </a:r>
            <a:r>
              <a:rPr sz="2400" dirty="0">
                <a:latin typeface="Comic Sans MS"/>
                <a:cs typeface="Comic Sans MS"/>
              </a:rPr>
              <a:t>s	</a:t>
            </a:r>
            <a:r>
              <a:rPr sz="2400" spc="-5" dirty="0">
                <a:latin typeface="Comic Sans MS"/>
                <a:cs typeface="Comic Sans MS"/>
              </a:rPr>
              <a:t>i</a:t>
            </a:r>
            <a:r>
              <a:rPr sz="2400" dirty="0">
                <a:latin typeface="Comic Sans MS"/>
                <a:cs typeface="Comic Sans MS"/>
              </a:rPr>
              <a:t>n	</a:t>
            </a:r>
            <a:r>
              <a:rPr sz="2400" spc="-5" dirty="0">
                <a:latin typeface="Comic Sans MS"/>
                <a:cs typeface="Comic Sans MS"/>
              </a:rPr>
              <a:t>t</a:t>
            </a:r>
            <a:r>
              <a:rPr sz="2400" spc="-15" dirty="0">
                <a:latin typeface="Comic Sans MS"/>
                <a:cs typeface="Comic Sans MS"/>
              </a:rPr>
              <a:t>w</a:t>
            </a:r>
            <a:r>
              <a:rPr sz="2400" dirty="0">
                <a:latin typeface="Comic Sans MS"/>
                <a:cs typeface="Comic Sans MS"/>
              </a:rPr>
              <a:t>o	</a:t>
            </a:r>
            <a:r>
              <a:rPr sz="2400" spc="-5" dirty="0">
                <a:latin typeface="Comic Sans MS"/>
                <a:cs typeface="Comic Sans MS"/>
              </a:rPr>
              <a:t>dim</a:t>
            </a:r>
            <a:r>
              <a:rPr sz="2400" dirty="0">
                <a:latin typeface="Comic Sans MS"/>
                <a:cs typeface="Comic Sans MS"/>
              </a:rPr>
              <a:t>en</a:t>
            </a:r>
            <a:r>
              <a:rPr sz="2400" spc="-10" dirty="0">
                <a:latin typeface="Comic Sans MS"/>
                <a:cs typeface="Comic Sans MS"/>
              </a:rPr>
              <a:t>s</a:t>
            </a:r>
            <a:r>
              <a:rPr sz="2400" dirty="0">
                <a:latin typeface="Comic Sans MS"/>
                <a:cs typeface="Comic Sans MS"/>
              </a:rPr>
              <a:t>i</a:t>
            </a:r>
            <a:r>
              <a:rPr sz="2400" spc="-15" dirty="0">
                <a:latin typeface="Comic Sans MS"/>
                <a:cs typeface="Comic Sans MS"/>
              </a:rPr>
              <a:t>o</a:t>
            </a:r>
            <a:r>
              <a:rPr sz="2400" spc="10" dirty="0">
                <a:latin typeface="Comic Sans MS"/>
                <a:cs typeface="Comic Sans MS"/>
              </a:rPr>
              <a:t>n</a:t>
            </a:r>
            <a:r>
              <a:rPr sz="2400" dirty="0">
                <a:latin typeface="Comic Sans MS"/>
                <a:cs typeface="Comic Sans MS"/>
              </a:rPr>
              <a:t>s	</a:t>
            </a:r>
            <a:r>
              <a:rPr sz="2400" spc="-5" dirty="0">
                <a:latin typeface="Comic Sans MS"/>
                <a:cs typeface="Comic Sans MS"/>
              </a:rPr>
              <a:t>i</a:t>
            </a:r>
            <a:r>
              <a:rPr sz="2400" dirty="0">
                <a:latin typeface="Comic Sans MS"/>
                <a:cs typeface="Comic Sans MS"/>
              </a:rPr>
              <a:t>s	</a:t>
            </a:r>
            <a:r>
              <a:rPr sz="2400" spc="-10" dirty="0">
                <a:latin typeface="Comic Sans MS"/>
                <a:cs typeface="Comic Sans MS"/>
              </a:rPr>
              <a:t>s</a:t>
            </a:r>
            <a:r>
              <a:rPr sz="2400" spc="10" dirty="0">
                <a:latin typeface="Comic Sans MS"/>
                <a:cs typeface="Comic Sans MS"/>
              </a:rPr>
              <a:t>h</a:t>
            </a:r>
            <a:r>
              <a:rPr sz="2400" spc="-15" dirty="0">
                <a:latin typeface="Comic Sans MS"/>
                <a:cs typeface="Comic Sans MS"/>
              </a:rPr>
              <a:t>o</a:t>
            </a:r>
            <a:r>
              <a:rPr sz="2400" spc="-5" dirty="0">
                <a:latin typeface="Comic Sans MS"/>
                <a:cs typeface="Comic Sans MS"/>
              </a:rPr>
              <a:t>w</a:t>
            </a:r>
            <a:r>
              <a:rPr sz="2400" dirty="0">
                <a:latin typeface="Comic Sans MS"/>
                <a:cs typeface="Comic Sans MS"/>
              </a:rPr>
              <a:t>n	</a:t>
            </a:r>
            <a:r>
              <a:rPr sz="2400" spc="-5" dirty="0">
                <a:latin typeface="Comic Sans MS"/>
                <a:cs typeface="Comic Sans MS"/>
              </a:rPr>
              <a:t>i</a:t>
            </a:r>
            <a:r>
              <a:rPr sz="2400" dirty="0">
                <a:latin typeface="Comic Sans MS"/>
                <a:cs typeface="Comic Sans MS"/>
              </a:rPr>
              <a:t>n	</a:t>
            </a:r>
            <a:r>
              <a:rPr sz="2400" spc="-10" dirty="0">
                <a:latin typeface="Comic Sans MS"/>
                <a:cs typeface="Comic Sans MS"/>
              </a:rPr>
              <a:t>F</a:t>
            </a:r>
            <a:r>
              <a:rPr sz="2400" dirty="0">
                <a:latin typeface="Comic Sans MS"/>
                <a:cs typeface="Comic Sans MS"/>
              </a:rPr>
              <a:t>i</a:t>
            </a:r>
            <a:r>
              <a:rPr sz="2400" spc="-5" dirty="0">
                <a:latin typeface="Comic Sans MS"/>
                <a:cs typeface="Comic Sans MS"/>
              </a:rPr>
              <a:t>g</a:t>
            </a:r>
            <a:r>
              <a:rPr sz="2400" dirty="0">
                <a:latin typeface="Comic Sans MS"/>
                <a:cs typeface="Comic Sans MS"/>
              </a:rPr>
              <a:t>.	and	</a:t>
            </a:r>
            <a:r>
              <a:rPr sz="2400" spc="-5" dirty="0">
                <a:latin typeface="Comic Sans MS"/>
                <a:cs typeface="Comic Sans MS"/>
              </a:rPr>
              <a:t>i</a:t>
            </a:r>
            <a:r>
              <a:rPr sz="2400" dirty="0">
                <a:latin typeface="Comic Sans MS"/>
                <a:cs typeface="Comic Sans MS"/>
              </a:rPr>
              <a:t>s	</a:t>
            </a:r>
            <a:r>
              <a:rPr sz="2400" spc="5" dirty="0">
                <a:latin typeface="Comic Sans MS"/>
                <a:cs typeface="Comic Sans MS"/>
              </a:rPr>
              <a:t>c</a:t>
            </a:r>
            <a:r>
              <a:rPr sz="2400" spc="-10" dirty="0">
                <a:latin typeface="Comic Sans MS"/>
                <a:cs typeface="Comic Sans MS"/>
              </a:rPr>
              <a:t>a</a:t>
            </a:r>
            <a:r>
              <a:rPr sz="2400" dirty="0">
                <a:latin typeface="Comic Sans MS"/>
                <a:cs typeface="Comic Sans MS"/>
              </a:rPr>
              <a:t>lled	a</a:t>
            </a:r>
            <a:endParaRPr sz="2400">
              <a:latin typeface="Comic Sans MS"/>
              <a:cs typeface="Comic Sans MS"/>
            </a:endParaRPr>
          </a:p>
          <a:p>
            <a:pPr marL="12700">
              <a:lnSpc>
                <a:spcPts val="2590"/>
              </a:lnSpc>
            </a:pPr>
            <a:r>
              <a:rPr sz="2400" b="1" spc="-5" dirty="0">
                <a:latin typeface="Comic Sans MS"/>
                <a:cs typeface="Comic Sans MS"/>
              </a:rPr>
              <a:t>plane</a:t>
            </a:r>
            <a:r>
              <a:rPr sz="2400" b="1" dirty="0">
                <a:latin typeface="Comic Sans MS"/>
                <a:cs typeface="Comic Sans MS"/>
              </a:rPr>
              <a:t> </a:t>
            </a:r>
            <a:r>
              <a:rPr sz="2400" b="1" spc="-5" dirty="0">
                <a:latin typeface="Comic Sans MS"/>
                <a:cs typeface="Comic Sans MS"/>
              </a:rPr>
              <a:t>lattice</a:t>
            </a:r>
            <a:r>
              <a:rPr sz="2400" spc="-5" dirty="0">
                <a:latin typeface="Comic Sans MS"/>
                <a:cs typeface="Comic Sans MS"/>
              </a:rPr>
              <a:t>.</a:t>
            </a:r>
            <a:endParaRPr sz="2400">
              <a:latin typeface="Comic Sans MS"/>
              <a:cs typeface="Comic Sans MS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29870" y="4212590"/>
            <a:ext cx="8685530" cy="1854200"/>
          </a:xfrm>
          <a:prstGeom prst="rect">
            <a:avLst/>
          </a:prstGeom>
        </p:spPr>
        <p:txBody>
          <a:bodyPr vert="horz" wrap="square" lIns="0" tIns="24765" rIns="0" bIns="0" rtlCol="0">
            <a:spAutoFit/>
          </a:bodyPr>
          <a:lstStyle/>
          <a:p>
            <a:pPr marL="12700" marR="5080" algn="just">
              <a:lnSpc>
                <a:spcPts val="2880"/>
              </a:lnSpc>
              <a:spcBef>
                <a:spcPts val="195"/>
              </a:spcBef>
            </a:pPr>
            <a:r>
              <a:rPr sz="2400" spc="-5" dirty="0">
                <a:latin typeface="Comic Sans MS"/>
                <a:cs typeface="Comic Sans MS"/>
              </a:rPr>
              <a:t>For constructing </a:t>
            </a:r>
            <a:r>
              <a:rPr sz="2400" dirty="0">
                <a:latin typeface="Comic Sans MS"/>
                <a:cs typeface="Comic Sans MS"/>
              </a:rPr>
              <a:t>a </a:t>
            </a:r>
            <a:r>
              <a:rPr sz="2400" spc="-10" dirty="0">
                <a:latin typeface="Comic Sans MS"/>
                <a:cs typeface="Comic Sans MS"/>
              </a:rPr>
              <a:t>two </a:t>
            </a:r>
            <a:r>
              <a:rPr sz="2400" spc="-5" dirty="0">
                <a:latin typeface="Comic Sans MS"/>
                <a:cs typeface="Comic Sans MS"/>
              </a:rPr>
              <a:t>dimensional lattice, choose any </a:t>
            </a:r>
            <a:r>
              <a:rPr sz="2400" spc="-10" dirty="0">
                <a:latin typeface="Comic Sans MS"/>
                <a:cs typeface="Comic Sans MS"/>
              </a:rPr>
              <a:t>two  </a:t>
            </a:r>
            <a:r>
              <a:rPr sz="2400" spc="-5" dirty="0">
                <a:latin typeface="Comic Sans MS"/>
                <a:cs typeface="Comic Sans MS"/>
              </a:rPr>
              <a:t>convenient axis such that the points lie </a:t>
            </a:r>
            <a:r>
              <a:rPr sz="2400" dirty="0">
                <a:latin typeface="Comic Sans MS"/>
                <a:cs typeface="Comic Sans MS"/>
              </a:rPr>
              <a:t>at </a:t>
            </a:r>
            <a:r>
              <a:rPr sz="2400" spc="-5" dirty="0">
                <a:latin typeface="Comic Sans MS"/>
                <a:cs typeface="Comic Sans MS"/>
              </a:rPr>
              <a:t>equal intervals </a:t>
            </a:r>
            <a:r>
              <a:rPr sz="2450" i="1" spc="-30" dirty="0">
                <a:solidFill>
                  <a:srgbClr val="FF0000"/>
                </a:solidFill>
                <a:latin typeface="Comic Sans MS"/>
                <a:cs typeface="Comic Sans MS"/>
              </a:rPr>
              <a:t>a  </a:t>
            </a:r>
            <a:r>
              <a:rPr sz="2400" spc="-5" dirty="0">
                <a:latin typeface="Comic Sans MS"/>
                <a:cs typeface="Comic Sans MS"/>
              </a:rPr>
              <a:t>and </a:t>
            </a:r>
            <a:r>
              <a:rPr sz="2450" i="1" spc="-30" dirty="0">
                <a:solidFill>
                  <a:srgbClr val="FF0000"/>
                </a:solidFill>
                <a:latin typeface="Comic Sans MS"/>
                <a:cs typeface="Comic Sans MS"/>
              </a:rPr>
              <a:t>b </a:t>
            </a:r>
            <a:r>
              <a:rPr sz="2400" spc="-5" dirty="0">
                <a:latin typeface="Comic Sans MS"/>
                <a:cs typeface="Comic Sans MS"/>
              </a:rPr>
              <a:t>along these axis as </a:t>
            </a:r>
            <a:r>
              <a:rPr sz="2400" spc="-10" dirty="0">
                <a:latin typeface="Comic Sans MS"/>
                <a:cs typeface="Comic Sans MS"/>
              </a:rPr>
              <a:t>shown </a:t>
            </a:r>
            <a:r>
              <a:rPr sz="2400" spc="-5" dirty="0">
                <a:latin typeface="Comic Sans MS"/>
                <a:cs typeface="Comic Sans MS"/>
              </a:rPr>
              <a:t>in the Fig. There are  generally </a:t>
            </a:r>
            <a:r>
              <a:rPr sz="2400" dirty="0">
                <a:latin typeface="Comic Sans MS"/>
                <a:cs typeface="Comic Sans MS"/>
              </a:rPr>
              <a:t>5 </a:t>
            </a:r>
            <a:r>
              <a:rPr sz="2400" spc="-5" dirty="0">
                <a:latin typeface="Comic Sans MS"/>
                <a:cs typeface="Comic Sans MS"/>
              </a:rPr>
              <a:t>lattices in </a:t>
            </a:r>
            <a:r>
              <a:rPr sz="2400" spc="-10" dirty="0">
                <a:latin typeface="Comic Sans MS"/>
                <a:cs typeface="Comic Sans MS"/>
              </a:rPr>
              <a:t>two </a:t>
            </a:r>
            <a:r>
              <a:rPr sz="2400" spc="-5" dirty="0">
                <a:latin typeface="Comic Sans MS"/>
                <a:cs typeface="Comic Sans MS"/>
              </a:rPr>
              <a:t>dimensions: </a:t>
            </a:r>
            <a:r>
              <a:rPr sz="2400" b="1" spc="-5" dirty="0">
                <a:latin typeface="Comic Sans MS"/>
                <a:cs typeface="Comic Sans MS"/>
              </a:rPr>
              <a:t>Oblique, Square,  Hexagonal, Rectangular </a:t>
            </a:r>
            <a:r>
              <a:rPr sz="2400" b="1" dirty="0">
                <a:latin typeface="Comic Sans MS"/>
                <a:cs typeface="Comic Sans MS"/>
              </a:rPr>
              <a:t>and </a:t>
            </a:r>
            <a:r>
              <a:rPr sz="2400" b="1" spc="-5" dirty="0">
                <a:latin typeface="Comic Sans MS"/>
                <a:cs typeface="Comic Sans MS"/>
              </a:rPr>
              <a:t>Centered Rectangular</a:t>
            </a:r>
            <a:r>
              <a:rPr sz="2400" b="1" spc="40" dirty="0">
                <a:latin typeface="Comic Sans MS"/>
                <a:cs typeface="Comic Sans MS"/>
              </a:rPr>
              <a:t> </a:t>
            </a:r>
            <a:r>
              <a:rPr sz="2400" b="1" dirty="0">
                <a:latin typeface="Comic Sans MS"/>
                <a:cs typeface="Comic Sans MS"/>
              </a:rPr>
              <a:t>lattice</a:t>
            </a:r>
            <a:r>
              <a:rPr sz="2400" dirty="0">
                <a:latin typeface="Comic Sans MS"/>
                <a:cs typeface="Comic Sans MS"/>
              </a:rPr>
              <a:t>.</a:t>
            </a:r>
            <a:endParaRPr sz="2400">
              <a:latin typeface="Comic Sans MS"/>
              <a:cs typeface="Comic Sans MS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2514600" y="2306320"/>
            <a:ext cx="3733800" cy="157987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78839" y="566420"/>
            <a:ext cx="206438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b="1" spc="-5" dirty="0">
                <a:solidFill>
                  <a:srgbClr val="FF0000"/>
                </a:solidFill>
                <a:latin typeface="Comic Sans MS"/>
                <a:cs typeface="Comic Sans MS"/>
              </a:rPr>
              <a:t>Space</a:t>
            </a:r>
            <a:r>
              <a:rPr b="1" spc="-70" dirty="0">
                <a:solidFill>
                  <a:srgbClr val="FF0000"/>
                </a:solidFill>
                <a:latin typeface="Comic Sans MS"/>
                <a:cs typeface="Comic Sans MS"/>
              </a:rPr>
              <a:t> </a:t>
            </a:r>
            <a:r>
              <a:rPr b="1" spc="-5" dirty="0">
                <a:solidFill>
                  <a:srgbClr val="FF0000"/>
                </a:solidFill>
                <a:latin typeface="Comic Sans MS"/>
                <a:cs typeface="Comic Sans MS"/>
              </a:rPr>
              <a:t>Lattice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878839" y="1008379"/>
            <a:ext cx="7729220" cy="4171950"/>
          </a:xfrm>
          <a:prstGeom prst="rect">
            <a:avLst/>
          </a:prstGeom>
        </p:spPr>
        <p:txBody>
          <a:bodyPr vert="horz" wrap="square" lIns="0" tIns="24765" rIns="0" bIns="0" rtlCol="0">
            <a:spAutoFit/>
          </a:bodyPr>
          <a:lstStyle/>
          <a:p>
            <a:pPr marL="12700" marR="5080" algn="just">
              <a:lnSpc>
                <a:spcPts val="2880"/>
              </a:lnSpc>
              <a:spcBef>
                <a:spcPts val="195"/>
              </a:spcBef>
            </a:pPr>
            <a:r>
              <a:rPr sz="2400" spc="-5" dirty="0">
                <a:latin typeface="Comic Sans MS"/>
                <a:cs typeface="Comic Sans MS"/>
              </a:rPr>
              <a:t>If this array of points is extended </a:t>
            </a:r>
            <a:r>
              <a:rPr sz="2400" spc="-10" dirty="0">
                <a:latin typeface="Comic Sans MS"/>
                <a:cs typeface="Comic Sans MS"/>
              </a:rPr>
              <a:t>to </a:t>
            </a:r>
            <a:r>
              <a:rPr sz="2400" spc="-5" dirty="0">
                <a:latin typeface="Comic Sans MS"/>
                <a:cs typeface="Comic Sans MS"/>
              </a:rPr>
              <a:t>three  dimensions then the array </a:t>
            </a:r>
            <a:r>
              <a:rPr sz="2400" spc="-10" dirty="0">
                <a:latin typeface="Comic Sans MS"/>
                <a:cs typeface="Comic Sans MS"/>
              </a:rPr>
              <a:t>of </a:t>
            </a:r>
            <a:r>
              <a:rPr sz="2400" spc="-5" dirty="0">
                <a:latin typeface="Comic Sans MS"/>
                <a:cs typeface="Comic Sans MS"/>
              </a:rPr>
              <a:t>points is called </a:t>
            </a:r>
            <a:r>
              <a:rPr sz="2400" b="1" spc="-5" dirty="0">
                <a:latin typeface="Comic Sans MS"/>
                <a:cs typeface="Comic Sans MS"/>
              </a:rPr>
              <a:t>space  lattice</a:t>
            </a:r>
            <a:r>
              <a:rPr sz="2400" spc="-5" dirty="0">
                <a:latin typeface="Comic Sans MS"/>
                <a:cs typeface="Comic Sans MS"/>
              </a:rPr>
              <a:t>. For constructing the space lattice the points  are arranged at equal intervals </a:t>
            </a:r>
            <a:r>
              <a:rPr sz="2450" i="1" spc="-30" dirty="0">
                <a:solidFill>
                  <a:srgbClr val="FF0000"/>
                </a:solidFill>
                <a:latin typeface="Comic Sans MS"/>
                <a:cs typeface="Comic Sans MS"/>
              </a:rPr>
              <a:t>c </a:t>
            </a:r>
            <a:r>
              <a:rPr sz="2400" dirty="0">
                <a:latin typeface="Comic Sans MS"/>
                <a:cs typeface="Comic Sans MS"/>
              </a:rPr>
              <a:t>in </a:t>
            </a:r>
            <a:r>
              <a:rPr sz="2400" spc="-5" dirty="0">
                <a:latin typeface="Comic Sans MS"/>
                <a:cs typeface="Comic Sans MS"/>
              </a:rPr>
              <a:t>the third  direction also. </a:t>
            </a:r>
            <a:r>
              <a:rPr sz="2400" dirty="0">
                <a:latin typeface="Comic Sans MS"/>
                <a:cs typeface="Comic Sans MS"/>
              </a:rPr>
              <a:t>There </a:t>
            </a:r>
            <a:r>
              <a:rPr sz="2400" spc="-5" dirty="0">
                <a:latin typeface="Comic Sans MS"/>
                <a:cs typeface="Comic Sans MS"/>
              </a:rPr>
              <a:t>are 14 space lattices in total,  called </a:t>
            </a:r>
            <a:r>
              <a:rPr sz="2400" b="1" spc="-5" dirty="0">
                <a:latin typeface="Comic Sans MS"/>
                <a:cs typeface="Comic Sans MS"/>
              </a:rPr>
              <a:t>Bravais Lattice.</a:t>
            </a:r>
            <a:endParaRPr sz="2400">
              <a:latin typeface="Comic Sans MS"/>
              <a:cs typeface="Comic Sans MS"/>
            </a:endParaRPr>
          </a:p>
          <a:p>
            <a:pPr>
              <a:lnSpc>
                <a:spcPct val="100000"/>
              </a:lnSpc>
              <a:spcBef>
                <a:spcPts val="60"/>
              </a:spcBef>
            </a:pPr>
            <a:endParaRPr sz="2650">
              <a:latin typeface="Comic Sans MS"/>
              <a:cs typeface="Comic Sans MS"/>
            </a:endParaRPr>
          </a:p>
          <a:p>
            <a:pPr marL="48895" marR="86360" algn="just">
              <a:lnSpc>
                <a:spcPct val="100000"/>
              </a:lnSpc>
            </a:pPr>
            <a:r>
              <a:rPr sz="2400" spc="-5" dirty="0">
                <a:solidFill>
                  <a:srgbClr val="FF0000"/>
                </a:solidFill>
                <a:latin typeface="Comic Sans MS"/>
                <a:cs typeface="Comic Sans MS"/>
              </a:rPr>
              <a:t>Thus </a:t>
            </a:r>
            <a:r>
              <a:rPr sz="2400" dirty="0">
                <a:solidFill>
                  <a:srgbClr val="FF0000"/>
                </a:solidFill>
                <a:latin typeface="Comic Sans MS"/>
                <a:cs typeface="Comic Sans MS"/>
              </a:rPr>
              <a:t>a </a:t>
            </a:r>
            <a:r>
              <a:rPr sz="2400" spc="-5" dirty="0">
                <a:solidFill>
                  <a:srgbClr val="FF0000"/>
                </a:solidFill>
                <a:latin typeface="Comic Sans MS"/>
                <a:cs typeface="Comic Sans MS"/>
              </a:rPr>
              <a:t>lattice may also </a:t>
            </a:r>
            <a:r>
              <a:rPr sz="2400" dirty="0">
                <a:solidFill>
                  <a:srgbClr val="FF0000"/>
                </a:solidFill>
                <a:latin typeface="Comic Sans MS"/>
                <a:cs typeface="Comic Sans MS"/>
              </a:rPr>
              <a:t>be </a:t>
            </a:r>
            <a:r>
              <a:rPr sz="2400" spc="-5" dirty="0">
                <a:solidFill>
                  <a:srgbClr val="FF0000"/>
                </a:solidFill>
                <a:latin typeface="Comic Sans MS"/>
                <a:cs typeface="Comic Sans MS"/>
              </a:rPr>
              <a:t>defined as </a:t>
            </a:r>
            <a:r>
              <a:rPr sz="2400" dirty="0">
                <a:solidFill>
                  <a:srgbClr val="FF0000"/>
                </a:solidFill>
                <a:latin typeface="Comic Sans MS"/>
                <a:cs typeface="Comic Sans MS"/>
              </a:rPr>
              <a:t>a </a:t>
            </a:r>
            <a:r>
              <a:rPr sz="2400" spc="-5" dirty="0">
                <a:solidFill>
                  <a:srgbClr val="FF0000"/>
                </a:solidFill>
                <a:latin typeface="Comic Sans MS"/>
                <a:cs typeface="Comic Sans MS"/>
              </a:rPr>
              <a:t>parallel </a:t>
            </a:r>
            <a:r>
              <a:rPr sz="2400" dirty="0">
                <a:solidFill>
                  <a:srgbClr val="FF0000"/>
                </a:solidFill>
                <a:latin typeface="Comic Sans MS"/>
                <a:cs typeface="Comic Sans MS"/>
              </a:rPr>
              <a:t>net  </a:t>
            </a:r>
            <a:r>
              <a:rPr sz="2400" spc="-5" dirty="0">
                <a:solidFill>
                  <a:srgbClr val="FF0000"/>
                </a:solidFill>
                <a:latin typeface="Comic Sans MS"/>
                <a:cs typeface="Comic Sans MS"/>
              </a:rPr>
              <a:t>like arrangement of points such that the  environment about </a:t>
            </a:r>
            <a:r>
              <a:rPr sz="2400" dirty="0">
                <a:solidFill>
                  <a:srgbClr val="FF0000"/>
                </a:solidFill>
                <a:latin typeface="Comic Sans MS"/>
                <a:cs typeface="Comic Sans MS"/>
              </a:rPr>
              <a:t>any </a:t>
            </a:r>
            <a:r>
              <a:rPr sz="2400" spc="-5" dirty="0">
                <a:solidFill>
                  <a:srgbClr val="FF0000"/>
                </a:solidFill>
                <a:latin typeface="Comic Sans MS"/>
                <a:cs typeface="Comic Sans MS"/>
              </a:rPr>
              <a:t>point is identical </a:t>
            </a:r>
            <a:r>
              <a:rPr sz="2400" spc="-10" dirty="0">
                <a:solidFill>
                  <a:srgbClr val="FF0000"/>
                </a:solidFill>
                <a:latin typeface="Comic Sans MS"/>
                <a:cs typeface="Comic Sans MS"/>
              </a:rPr>
              <a:t>with </a:t>
            </a:r>
            <a:r>
              <a:rPr sz="2400" spc="-5" dirty="0">
                <a:solidFill>
                  <a:srgbClr val="FF0000"/>
                </a:solidFill>
                <a:latin typeface="Comic Sans MS"/>
                <a:cs typeface="Comic Sans MS"/>
              </a:rPr>
              <a:t>the  environment about </a:t>
            </a:r>
            <a:r>
              <a:rPr sz="2400" dirty="0">
                <a:solidFill>
                  <a:srgbClr val="FF0000"/>
                </a:solidFill>
                <a:latin typeface="Comic Sans MS"/>
                <a:cs typeface="Comic Sans MS"/>
              </a:rPr>
              <a:t>any other</a:t>
            </a:r>
            <a:r>
              <a:rPr sz="2400" spc="-25" dirty="0">
                <a:solidFill>
                  <a:srgbClr val="FF0000"/>
                </a:solidFill>
                <a:latin typeface="Comic Sans MS"/>
                <a:cs typeface="Comic Sans MS"/>
              </a:rPr>
              <a:t> </a:t>
            </a:r>
            <a:r>
              <a:rPr sz="2400" spc="-5" dirty="0">
                <a:solidFill>
                  <a:srgbClr val="FF0000"/>
                </a:solidFill>
                <a:latin typeface="Comic Sans MS"/>
                <a:cs typeface="Comic Sans MS"/>
              </a:rPr>
              <a:t>point.</a:t>
            </a:r>
            <a:endParaRPr sz="2400">
              <a:latin typeface="Comic Sans MS"/>
              <a:cs typeface="Comic Sans MS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35940" y="340359"/>
            <a:ext cx="8307705" cy="501523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50800">
              <a:lnSpc>
                <a:spcPct val="100000"/>
              </a:lnSpc>
              <a:spcBef>
                <a:spcPts val="100"/>
              </a:spcBef>
            </a:pPr>
            <a:r>
              <a:rPr sz="2400" b="1" spc="-5" dirty="0">
                <a:solidFill>
                  <a:srgbClr val="FF0000"/>
                </a:solidFill>
                <a:latin typeface="Comic Sans MS"/>
                <a:cs typeface="Comic Sans MS"/>
              </a:rPr>
              <a:t>Basis</a:t>
            </a:r>
            <a:endParaRPr sz="2400">
              <a:latin typeface="Comic Sans MS"/>
              <a:cs typeface="Comic Sans MS"/>
            </a:endParaRPr>
          </a:p>
          <a:p>
            <a:pPr marL="50800">
              <a:lnSpc>
                <a:spcPts val="2590"/>
              </a:lnSpc>
              <a:spcBef>
                <a:spcPts val="20"/>
              </a:spcBef>
            </a:pPr>
            <a:r>
              <a:rPr sz="2400" b="1" dirty="0">
                <a:latin typeface="Comic Sans MS"/>
                <a:cs typeface="Comic Sans MS"/>
              </a:rPr>
              <a:t>A</a:t>
            </a:r>
            <a:r>
              <a:rPr sz="2400" b="1" spc="395" dirty="0">
                <a:latin typeface="Comic Sans MS"/>
                <a:cs typeface="Comic Sans MS"/>
              </a:rPr>
              <a:t> </a:t>
            </a:r>
            <a:r>
              <a:rPr sz="2400" b="1" spc="-5" dirty="0">
                <a:latin typeface="Comic Sans MS"/>
                <a:cs typeface="Comic Sans MS"/>
              </a:rPr>
              <a:t>basis</a:t>
            </a:r>
            <a:r>
              <a:rPr sz="2400" b="1" spc="390" dirty="0">
                <a:latin typeface="Comic Sans MS"/>
                <a:cs typeface="Comic Sans MS"/>
              </a:rPr>
              <a:t> </a:t>
            </a:r>
            <a:r>
              <a:rPr sz="2400" b="1" dirty="0">
                <a:latin typeface="Comic Sans MS"/>
                <a:cs typeface="Comic Sans MS"/>
              </a:rPr>
              <a:t>is</a:t>
            </a:r>
            <a:r>
              <a:rPr sz="2400" b="1" spc="390" dirty="0">
                <a:latin typeface="Comic Sans MS"/>
                <a:cs typeface="Comic Sans MS"/>
              </a:rPr>
              <a:t> </a:t>
            </a:r>
            <a:r>
              <a:rPr sz="2400" b="1" spc="-5" dirty="0">
                <a:latin typeface="Comic Sans MS"/>
                <a:cs typeface="Comic Sans MS"/>
              </a:rPr>
              <a:t>defined</a:t>
            </a:r>
            <a:r>
              <a:rPr sz="2400" b="1" spc="390" dirty="0">
                <a:latin typeface="Comic Sans MS"/>
                <a:cs typeface="Comic Sans MS"/>
              </a:rPr>
              <a:t> </a:t>
            </a:r>
            <a:r>
              <a:rPr sz="2400" b="1" dirty="0">
                <a:latin typeface="Comic Sans MS"/>
                <a:cs typeface="Comic Sans MS"/>
              </a:rPr>
              <a:t>as</a:t>
            </a:r>
            <a:r>
              <a:rPr sz="2400" b="1" spc="390" dirty="0">
                <a:latin typeface="Comic Sans MS"/>
                <a:cs typeface="Comic Sans MS"/>
              </a:rPr>
              <a:t> </a:t>
            </a:r>
            <a:r>
              <a:rPr sz="2400" b="1" spc="-5" dirty="0">
                <a:latin typeface="Comic Sans MS"/>
                <a:cs typeface="Comic Sans MS"/>
              </a:rPr>
              <a:t>an</a:t>
            </a:r>
            <a:r>
              <a:rPr sz="2400" b="1" spc="400" dirty="0">
                <a:latin typeface="Comic Sans MS"/>
                <a:cs typeface="Comic Sans MS"/>
              </a:rPr>
              <a:t> </a:t>
            </a:r>
            <a:r>
              <a:rPr sz="2400" b="1" spc="-5" dirty="0">
                <a:latin typeface="Comic Sans MS"/>
                <a:cs typeface="Comic Sans MS"/>
              </a:rPr>
              <a:t>assembly</a:t>
            </a:r>
            <a:r>
              <a:rPr sz="2400" b="1" spc="390" dirty="0">
                <a:latin typeface="Comic Sans MS"/>
                <a:cs typeface="Comic Sans MS"/>
              </a:rPr>
              <a:t> </a:t>
            </a:r>
            <a:r>
              <a:rPr sz="2400" b="1" spc="-5" dirty="0">
                <a:latin typeface="Comic Sans MS"/>
                <a:cs typeface="Comic Sans MS"/>
              </a:rPr>
              <a:t>of</a:t>
            </a:r>
            <a:r>
              <a:rPr sz="2400" b="1" spc="395" dirty="0">
                <a:latin typeface="Comic Sans MS"/>
                <a:cs typeface="Comic Sans MS"/>
              </a:rPr>
              <a:t> </a:t>
            </a:r>
            <a:r>
              <a:rPr sz="2400" b="1" spc="-5" dirty="0">
                <a:latin typeface="Comic Sans MS"/>
                <a:cs typeface="Comic Sans MS"/>
              </a:rPr>
              <a:t>atoms,</a:t>
            </a:r>
            <a:r>
              <a:rPr sz="2400" b="1" spc="400" dirty="0">
                <a:latin typeface="Comic Sans MS"/>
                <a:cs typeface="Comic Sans MS"/>
              </a:rPr>
              <a:t> </a:t>
            </a:r>
            <a:r>
              <a:rPr sz="2400" b="1" spc="-5" dirty="0">
                <a:latin typeface="Comic Sans MS"/>
                <a:cs typeface="Comic Sans MS"/>
              </a:rPr>
              <a:t>ions</a:t>
            </a:r>
            <a:r>
              <a:rPr sz="2400" b="1" spc="390" dirty="0">
                <a:latin typeface="Comic Sans MS"/>
                <a:cs typeface="Comic Sans MS"/>
              </a:rPr>
              <a:t> </a:t>
            </a:r>
            <a:r>
              <a:rPr sz="2400" b="1" spc="-5" dirty="0">
                <a:latin typeface="Comic Sans MS"/>
                <a:cs typeface="Comic Sans MS"/>
              </a:rPr>
              <a:t>or</a:t>
            </a:r>
            <a:endParaRPr sz="2400">
              <a:latin typeface="Comic Sans MS"/>
              <a:cs typeface="Comic Sans MS"/>
            </a:endParaRPr>
          </a:p>
          <a:p>
            <a:pPr marL="50800" marR="17780">
              <a:lnSpc>
                <a:spcPts val="2310"/>
              </a:lnSpc>
              <a:spcBef>
                <a:spcPts val="260"/>
              </a:spcBef>
              <a:tabLst>
                <a:tab pos="1669414" algn="l"/>
                <a:tab pos="3152775" algn="l"/>
                <a:tab pos="3649979" algn="l"/>
                <a:tab pos="5690235" algn="l"/>
                <a:tab pos="7773670" algn="l"/>
              </a:tabLst>
            </a:pPr>
            <a:r>
              <a:rPr sz="2400" b="1" spc="-5" dirty="0">
                <a:latin typeface="Comic Sans MS"/>
                <a:cs typeface="Comic Sans MS"/>
              </a:rPr>
              <a:t>mo</a:t>
            </a:r>
            <a:r>
              <a:rPr sz="2400" b="1" dirty="0">
                <a:latin typeface="Comic Sans MS"/>
                <a:cs typeface="Comic Sans MS"/>
              </a:rPr>
              <a:t>l</a:t>
            </a:r>
            <a:r>
              <a:rPr sz="2400" b="1" spc="-5" dirty="0">
                <a:latin typeface="Comic Sans MS"/>
                <a:cs typeface="Comic Sans MS"/>
              </a:rPr>
              <a:t>e</a:t>
            </a:r>
            <a:r>
              <a:rPr sz="2400" b="1" spc="5" dirty="0">
                <a:latin typeface="Comic Sans MS"/>
                <a:cs typeface="Comic Sans MS"/>
              </a:rPr>
              <a:t>c</a:t>
            </a:r>
            <a:r>
              <a:rPr sz="2400" b="1" dirty="0">
                <a:latin typeface="Comic Sans MS"/>
                <a:cs typeface="Comic Sans MS"/>
              </a:rPr>
              <a:t>ul</a:t>
            </a:r>
            <a:r>
              <a:rPr sz="2400" b="1" spc="-5" dirty="0">
                <a:latin typeface="Comic Sans MS"/>
                <a:cs typeface="Comic Sans MS"/>
              </a:rPr>
              <a:t>e</a:t>
            </a:r>
            <a:r>
              <a:rPr sz="2400" b="1" dirty="0">
                <a:latin typeface="Comic Sans MS"/>
                <a:cs typeface="Comic Sans MS"/>
              </a:rPr>
              <a:t>s	</a:t>
            </a:r>
            <a:r>
              <a:rPr sz="2400" b="1" spc="-5" dirty="0">
                <a:latin typeface="Comic Sans MS"/>
                <a:cs typeface="Comic Sans MS"/>
              </a:rPr>
              <a:t>i</a:t>
            </a:r>
            <a:r>
              <a:rPr sz="2400" b="1" spc="-15" dirty="0">
                <a:latin typeface="Comic Sans MS"/>
                <a:cs typeface="Comic Sans MS"/>
              </a:rPr>
              <a:t>d</a:t>
            </a:r>
            <a:r>
              <a:rPr sz="2400" b="1" spc="5" dirty="0">
                <a:latin typeface="Comic Sans MS"/>
                <a:cs typeface="Comic Sans MS"/>
              </a:rPr>
              <a:t>e</a:t>
            </a:r>
            <a:r>
              <a:rPr sz="2400" b="1" dirty="0">
                <a:latin typeface="Comic Sans MS"/>
                <a:cs typeface="Comic Sans MS"/>
              </a:rPr>
              <a:t>n</a:t>
            </a:r>
            <a:r>
              <a:rPr sz="2400" b="1" spc="-5" dirty="0">
                <a:latin typeface="Comic Sans MS"/>
                <a:cs typeface="Comic Sans MS"/>
              </a:rPr>
              <a:t>ti</a:t>
            </a:r>
            <a:r>
              <a:rPr sz="2400" b="1" spc="5" dirty="0">
                <a:latin typeface="Comic Sans MS"/>
                <a:cs typeface="Comic Sans MS"/>
              </a:rPr>
              <a:t>c</a:t>
            </a:r>
            <a:r>
              <a:rPr sz="2400" b="1" spc="-5" dirty="0">
                <a:latin typeface="Comic Sans MS"/>
                <a:cs typeface="Comic Sans MS"/>
              </a:rPr>
              <a:t>a</a:t>
            </a:r>
            <a:r>
              <a:rPr sz="2400" b="1" dirty="0">
                <a:latin typeface="Comic Sans MS"/>
                <a:cs typeface="Comic Sans MS"/>
              </a:rPr>
              <a:t>l	</a:t>
            </a:r>
            <a:r>
              <a:rPr sz="2400" b="1" spc="-5" dirty="0">
                <a:latin typeface="Comic Sans MS"/>
                <a:cs typeface="Comic Sans MS"/>
              </a:rPr>
              <a:t>i</a:t>
            </a:r>
            <a:r>
              <a:rPr sz="2400" b="1" dirty="0">
                <a:latin typeface="Comic Sans MS"/>
                <a:cs typeface="Comic Sans MS"/>
              </a:rPr>
              <a:t>n	</a:t>
            </a:r>
            <a:r>
              <a:rPr sz="2400" b="1" spc="-5" dirty="0">
                <a:latin typeface="Comic Sans MS"/>
                <a:cs typeface="Comic Sans MS"/>
              </a:rPr>
              <a:t>comp</a:t>
            </a:r>
            <a:r>
              <a:rPr sz="2400" b="1" spc="5" dirty="0">
                <a:latin typeface="Comic Sans MS"/>
                <a:cs typeface="Comic Sans MS"/>
              </a:rPr>
              <a:t>o</a:t>
            </a:r>
            <a:r>
              <a:rPr sz="2400" b="1" spc="-10" dirty="0">
                <a:latin typeface="Comic Sans MS"/>
                <a:cs typeface="Comic Sans MS"/>
              </a:rPr>
              <a:t>s</a:t>
            </a:r>
            <a:r>
              <a:rPr sz="2400" b="1" spc="-5" dirty="0">
                <a:latin typeface="Comic Sans MS"/>
                <a:cs typeface="Comic Sans MS"/>
              </a:rPr>
              <a:t>itio</a:t>
            </a:r>
            <a:r>
              <a:rPr sz="2400" b="1" dirty="0">
                <a:latin typeface="Comic Sans MS"/>
                <a:cs typeface="Comic Sans MS"/>
              </a:rPr>
              <a:t>n,	</a:t>
            </a:r>
            <a:r>
              <a:rPr sz="2400" b="1" spc="-5" dirty="0">
                <a:latin typeface="Comic Sans MS"/>
                <a:cs typeface="Comic Sans MS"/>
              </a:rPr>
              <a:t>arr</a:t>
            </a:r>
            <a:r>
              <a:rPr sz="2400" b="1" dirty="0">
                <a:latin typeface="Comic Sans MS"/>
                <a:cs typeface="Comic Sans MS"/>
              </a:rPr>
              <a:t>an</a:t>
            </a:r>
            <a:r>
              <a:rPr sz="2400" b="1" spc="-5" dirty="0">
                <a:latin typeface="Comic Sans MS"/>
                <a:cs typeface="Comic Sans MS"/>
              </a:rPr>
              <a:t>gem</a:t>
            </a:r>
            <a:r>
              <a:rPr sz="2400" b="1" spc="5" dirty="0">
                <a:latin typeface="Comic Sans MS"/>
                <a:cs typeface="Comic Sans MS"/>
              </a:rPr>
              <a:t>e</a:t>
            </a:r>
            <a:r>
              <a:rPr sz="2400" b="1" dirty="0">
                <a:latin typeface="Comic Sans MS"/>
                <a:cs typeface="Comic Sans MS"/>
              </a:rPr>
              <a:t>nt	</a:t>
            </a:r>
            <a:r>
              <a:rPr sz="2400" b="1" spc="-5" dirty="0">
                <a:latin typeface="Comic Sans MS"/>
                <a:cs typeface="Comic Sans MS"/>
              </a:rPr>
              <a:t>a</a:t>
            </a:r>
            <a:r>
              <a:rPr sz="2400" b="1" dirty="0">
                <a:latin typeface="Comic Sans MS"/>
                <a:cs typeface="Comic Sans MS"/>
              </a:rPr>
              <a:t>nd  </a:t>
            </a:r>
            <a:r>
              <a:rPr sz="2400" b="1" spc="-5" dirty="0">
                <a:latin typeface="Comic Sans MS"/>
                <a:cs typeface="Comic Sans MS"/>
              </a:rPr>
              <a:t>orientation.</a:t>
            </a:r>
            <a:endParaRPr sz="2400">
              <a:latin typeface="Comic Sans MS"/>
              <a:cs typeface="Comic Sans MS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2500">
              <a:latin typeface="Comic Sans MS"/>
              <a:cs typeface="Comic Sans MS"/>
            </a:endParaRPr>
          </a:p>
          <a:p>
            <a:pPr marL="50800" marR="17780" algn="just">
              <a:lnSpc>
                <a:spcPct val="80000"/>
              </a:lnSpc>
            </a:pPr>
            <a:r>
              <a:rPr sz="2400" spc="-5" dirty="0">
                <a:latin typeface="Comic Sans MS"/>
                <a:cs typeface="Comic Sans MS"/>
              </a:rPr>
              <a:t>Basis consists of the simplest arrangement of atoms  which is repeated </a:t>
            </a:r>
            <a:r>
              <a:rPr sz="2400" dirty="0">
                <a:latin typeface="Comic Sans MS"/>
                <a:cs typeface="Comic Sans MS"/>
              </a:rPr>
              <a:t>at </a:t>
            </a:r>
            <a:r>
              <a:rPr sz="2400" spc="-5" dirty="0">
                <a:latin typeface="Comic Sans MS"/>
                <a:cs typeface="Comic Sans MS"/>
              </a:rPr>
              <a:t>every point in the lattice to build </a:t>
            </a:r>
            <a:r>
              <a:rPr sz="2400" dirty="0">
                <a:latin typeface="Comic Sans MS"/>
                <a:cs typeface="Comic Sans MS"/>
              </a:rPr>
              <a:t>up  </a:t>
            </a:r>
            <a:r>
              <a:rPr sz="2400" spc="-5" dirty="0">
                <a:latin typeface="Comic Sans MS"/>
                <a:cs typeface="Comic Sans MS"/>
              </a:rPr>
              <a:t>the crystal</a:t>
            </a:r>
            <a:r>
              <a:rPr sz="2400" dirty="0">
                <a:latin typeface="Comic Sans MS"/>
                <a:cs typeface="Comic Sans MS"/>
              </a:rPr>
              <a:t> </a:t>
            </a:r>
            <a:r>
              <a:rPr sz="2400" spc="-5" dirty="0">
                <a:latin typeface="Comic Sans MS"/>
                <a:cs typeface="Comic Sans MS"/>
              </a:rPr>
              <a:t>structure.</a:t>
            </a:r>
            <a:endParaRPr sz="2400">
              <a:latin typeface="Comic Sans MS"/>
              <a:cs typeface="Comic Sans MS"/>
            </a:endParaRPr>
          </a:p>
          <a:p>
            <a:pPr marL="70485">
              <a:lnSpc>
                <a:spcPts val="2590"/>
              </a:lnSpc>
              <a:spcBef>
                <a:spcPts val="2920"/>
              </a:spcBef>
            </a:pPr>
            <a:r>
              <a:rPr sz="2400" dirty="0">
                <a:latin typeface="Comic Sans MS"/>
                <a:cs typeface="Comic Sans MS"/>
              </a:rPr>
              <a:t>The</a:t>
            </a:r>
            <a:r>
              <a:rPr sz="2400" spc="160" dirty="0">
                <a:latin typeface="Comic Sans MS"/>
                <a:cs typeface="Comic Sans MS"/>
              </a:rPr>
              <a:t> </a:t>
            </a:r>
            <a:r>
              <a:rPr sz="2400" spc="-5" dirty="0">
                <a:latin typeface="Comic Sans MS"/>
                <a:cs typeface="Comic Sans MS"/>
              </a:rPr>
              <a:t>number</a:t>
            </a:r>
            <a:r>
              <a:rPr sz="2400" spc="155" dirty="0">
                <a:latin typeface="Comic Sans MS"/>
                <a:cs typeface="Comic Sans MS"/>
              </a:rPr>
              <a:t> </a:t>
            </a:r>
            <a:r>
              <a:rPr sz="2400" spc="-5" dirty="0">
                <a:latin typeface="Comic Sans MS"/>
                <a:cs typeface="Comic Sans MS"/>
              </a:rPr>
              <a:t>of</a:t>
            </a:r>
            <a:r>
              <a:rPr sz="2400" spc="165" dirty="0">
                <a:latin typeface="Comic Sans MS"/>
                <a:cs typeface="Comic Sans MS"/>
              </a:rPr>
              <a:t> </a:t>
            </a:r>
            <a:r>
              <a:rPr sz="2400" spc="-5" dirty="0">
                <a:latin typeface="Comic Sans MS"/>
                <a:cs typeface="Comic Sans MS"/>
              </a:rPr>
              <a:t>atoms</a:t>
            </a:r>
            <a:r>
              <a:rPr sz="2400" spc="155" dirty="0">
                <a:latin typeface="Comic Sans MS"/>
                <a:cs typeface="Comic Sans MS"/>
              </a:rPr>
              <a:t> </a:t>
            </a:r>
            <a:r>
              <a:rPr sz="2400" spc="-5" dirty="0">
                <a:latin typeface="Comic Sans MS"/>
                <a:cs typeface="Comic Sans MS"/>
              </a:rPr>
              <a:t>in</a:t>
            </a:r>
            <a:r>
              <a:rPr sz="2400" spc="170" dirty="0">
                <a:latin typeface="Comic Sans MS"/>
                <a:cs typeface="Comic Sans MS"/>
              </a:rPr>
              <a:t> </a:t>
            </a:r>
            <a:r>
              <a:rPr sz="2400" dirty="0">
                <a:latin typeface="Comic Sans MS"/>
                <a:cs typeface="Comic Sans MS"/>
              </a:rPr>
              <a:t>a</a:t>
            </a:r>
            <a:r>
              <a:rPr sz="2400" spc="160" dirty="0">
                <a:latin typeface="Comic Sans MS"/>
                <a:cs typeface="Comic Sans MS"/>
              </a:rPr>
              <a:t> </a:t>
            </a:r>
            <a:r>
              <a:rPr sz="2400" spc="-5" dirty="0">
                <a:latin typeface="Comic Sans MS"/>
                <a:cs typeface="Comic Sans MS"/>
              </a:rPr>
              <a:t>basis</a:t>
            </a:r>
            <a:r>
              <a:rPr sz="2400" spc="155" dirty="0">
                <a:latin typeface="Comic Sans MS"/>
                <a:cs typeface="Comic Sans MS"/>
              </a:rPr>
              <a:t> </a:t>
            </a:r>
            <a:r>
              <a:rPr sz="2400" spc="-5" dirty="0">
                <a:latin typeface="Comic Sans MS"/>
                <a:cs typeface="Comic Sans MS"/>
              </a:rPr>
              <a:t>may</a:t>
            </a:r>
            <a:r>
              <a:rPr sz="2400" spc="160" dirty="0">
                <a:latin typeface="Comic Sans MS"/>
                <a:cs typeface="Comic Sans MS"/>
              </a:rPr>
              <a:t> </a:t>
            </a:r>
            <a:r>
              <a:rPr sz="2400" dirty="0">
                <a:latin typeface="Comic Sans MS"/>
                <a:cs typeface="Comic Sans MS"/>
              </a:rPr>
              <a:t>be</a:t>
            </a:r>
            <a:r>
              <a:rPr sz="2400" spc="160" dirty="0">
                <a:latin typeface="Comic Sans MS"/>
                <a:cs typeface="Comic Sans MS"/>
              </a:rPr>
              <a:t> </a:t>
            </a:r>
            <a:r>
              <a:rPr sz="2400" spc="-5" dirty="0">
                <a:latin typeface="Comic Sans MS"/>
                <a:cs typeface="Comic Sans MS"/>
              </a:rPr>
              <a:t>one</a:t>
            </a:r>
            <a:r>
              <a:rPr sz="2400" spc="170" dirty="0">
                <a:latin typeface="Comic Sans MS"/>
                <a:cs typeface="Comic Sans MS"/>
              </a:rPr>
              <a:t> </a:t>
            </a:r>
            <a:r>
              <a:rPr sz="2400" spc="-5" dirty="0">
                <a:latin typeface="Comic Sans MS"/>
                <a:cs typeface="Comic Sans MS"/>
              </a:rPr>
              <a:t>as</a:t>
            </a:r>
            <a:r>
              <a:rPr sz="2400" spc="155" dirty="0">
                <a:latin typeface="Comic Sans MS"/>
                <a:cs typeface="Comic Sans MS"/>
              </a:rPr>
              <a:t> </a:t>
            </a:r>
            <a:r>
              <a:rPr sz="2400" spc="-5" dirty="0">
                <a:latin typeface="Comic Sans MS"/>
                <a:cs typeface="Comic Sans MS"/>
              </a:rPr>
              <a:t>in</a:t>
            </a:r>
            <a:r>
              <a:rPr sz="2400" spc="160" dirty="0">
                <a:latin typeface="Comic Sans MS"/>
                <a:cs typeface="Comic Sans MS"/>
              </a:rPr>
              <a:t> </a:t>
            </a:r>
            <a:r>
              <a:rPr sz="2400" spc="-5" dirty="0">
                <a:latin typeface="Comic Sans MS"/>
                <a:cs typeface="Comic Sans MS"/>
              </a:rPr>
              <a:t>case</a:t>
            </a:r>
            <a:r>
              <a:rPr sz="2400" spc="160" dirty="0">
                <a:latin typeface="Comic Sans MS"/>
                <a:cs typeface="Comic Sans MS"/>
              </a:rPr>
              <a:t> </a:t>
            </a:r>
            <a:r>
              <a:rPr sz="2400" spc="-5" dirty="0">
                <a:latin typeface="Comic Sans MS"/>
                <a:cs typeface="Comic Sans MS"/>
              </a:rPr>
              <a:t>of</a:t>
            </a:r>
            <a:endParaRPr sz="2400">
              <a:latin typeface="Comic Sans MS"/>
              <a:cs typeface="Comic Sans MS"/>
            </a:endParaRPr>
          </a:p>
          <a:p>
            <a:pPr marL="50800" marR="19685" algn="just">
              <a:lnSpc>
                <a:spcPct val="79900"/>
              </a:lnSpc>
              <a:spcBef>
                <a:spcPts val="290"/>
              </a:spcBef>
            </a:pPr>
            <a:r>
              <a:rPr sz="2400" spc="-5" dirty="0">
                <a:latin typeface="Comic Sans MS"/>
                <a:cs typeface="Comic Sans MS"/>
              </a:rPr>
              <a:t>many metals </a:t>
            </a:r>
            <a:r>
              <a:rPr sz="2400" dirty="0">
                <a:latin typeface="Comic Sans MS"/>
                <a:cs typeface="Comic Sans MS"/>
              </a:rPr>
              <a:t>and </a:t>
            </a:r>
            <a:r>
              <a:rPr sz="2400" spc="-5" dirty="0">
                <a:latin typeface="Comic Sans MS"/>
                <a:cs typeface="Comic Sans MS"/>
              </a:rPr>
              <a:t>inert gases, but could </a:t>
            </a:r>
            <a:r>
              <a:rPr sz="2400" dirty="0">
                <a:latin typeface="Comic Sans MS"/>
                <a:cs typeface="Comic Sans MS"/>
              </a:rPr>
              <a:t>be as </a:t>
            </a:r>
            <a:r>
              <a:rPr sz="2400" spc="-5" dirty="0">
                <a:latin typeface="Comic Sans MS"/>
                <a:cs typeface="Comic Sans MS"/>
              </a:rPr>
              <a:t>large </a:t>
            </a:r>
            <a:r>
              <a:rPr sz="2400" dirty="0">
                <a:latin typeface="Comic Sans MS"/>
                <a:cs typeface="Comic Sans MS"/>
              </a:rPr>
              <a:t>as  </a:t>
            </a:r>
            <a:r>
              <a:rPr sz="2400" spc="-5" dirty="0">
                <a:latin typeface="Comic Sans MS"/>
                <a:cs typeface="Comic Sans MS"/>
              </a:rPr>
              <a:t>1000 in many</a:t>
            </a:r>
            <a:r>
              <a:rPr sz="2400" spc="-10" dirty="0">
                <a:latin typeface="Comic Sans MS"/>
                <a:cs typeface="Comic Sans MS"/>
              </a:rPr>
              <a:t> </a:t>
            </a:r>
            <a:r>
              <a:rPr sz="2400" spc="-5" dirty="0">
                <a:latin typeface="Comic Sans MS"/>
                <a:cs typeface="Comic Sans MS"/>
              </a:rPr>
              <a:t>structures.</a:t>
            </a:r>
            <a:endParaRPr sz="2400">
              <a:latin typeface="Comic Sans MS"/>
              <a:cs typeface="Comic Sans MS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2500">
              <a:latin typeface="Comic Sans MS"/>
              <a:cs typeface="Comic Sans MS"/>
            </a:endParaRPr>
          </a:p>
          <a:p>
            <a:pPr marL="50800" marR="19685" algn="just">
              <a:lnSpc>
                <a:spcPct val="79900"/>
              </a:lnSpc>
            </a:pPr>
            <a:r>
              <a:rPr sz="2400" spc="-10" dirty="0">
                <a:latin typeface="Comic Sans MS"/>
                <a:cs typeface="Comic Sans MS"/>
              </a:rPr>
              <a:t>In </a:t>
            </a:r>
            <a:r>
              <a:rPr sz="2400" spc="-5" dirty="0">
                <a:latin typeface="Comic Sans MS"/>
                <a:cs typeface="Comic Sans MS"/>
              </a:rPr>
              <a:t>ionic crystals, </a:t>
            </a:r>
            <a:r>
              <a:rPr sz="2400" dirty="0">
                <a:latin typeface="Comic Sans MS"/>
                <a:cs typeface="Comic Sans MS"/>
              </a:rPr>
              <a:t>a </a:t>
            </a:r>
            <a:r>
              <a:rPr sz="2400" spc="-5" dirty="0">
                <a:latin typeface="Comic Sans MS"/>
                <a:cs typeface="Comic Sans MS"/>
              </a:rPr>
              <a:t>basis is composed of </a:t>
            </a:r>
            <a:r>
              <a:rPr sz="2400" spc="-10" dirty="0">
                <a:latin typeface="Comic Sans MS"/>
                <a:cs typeface="Comic Sans MS"/>
              </a:rPr>
              <a:t>two </a:t>
            </a:r>
            <a:r>
              <a:rPr sz="2400" spc="-5" dirty="0">
                <a:latin typeface="Comic Sans MS"/>
                <a:cs typeface="Comic Sans MS"/>
              </a:rPr>
              <a:t>distinct  types of ions. For example, </a:t>
            </a:r>
            <a:r>
              <a:rPr sz="2400" spc="-90" dirty="0">
                <a:latin typeface="Comic Sans MS"/>
                <a:cs typeface="Comic Sans MS"/>
              </a:rPr>
              <a:t>Na</a:t>
            </a:r>
            <a:r>
              <a:rPr sz="2100" spc="-135" baseline="27777" dirty="0">
                <a:latin typeface="Comic Sans MS"/>
                <a:cs typeface="Comic Sans MS"/>
              </a:rPr>
              <a:t>+ </a:t>
            </a:r>
            <a:r>
              <a:rPr sz="2400" spc="-5" dirty="0">
                <a:latin typeface="Comic Sans MS"/>
                <a:cs typeface="Comic Sans MS"/>
              </a:rPr>
              <a:t>and </a:t>
            </a:r>
            <a:r>
              <a:rPr sz="2400" spc="-80" dirty="0">
                <a:latin typeface="Comic Sans MS"/>
                <a:cs typeface="Comic Sans MS"/>
              </a:rPr>
              <a:t>Cl</a:t>
            </a:r>
            <a:r>
              <a:rPr sz="2100" spc="-120" baseline="27777" dirty="0">
                <a:latin typeface="Comic Sans MS"/>
                <a:cs typeface="Comic Sans MS"/>
              </a:rPr>
              <a:t>- </a:t>
            </a:r>
            <a:r>
              <a:rPr sz="2400" spc="-5" dirty="0">
                <a:latin typeface="Comic Sans MS"/>
                <a:cs typeface="Comic Sans MS"/>
              </a:rPr>
              <a:t>in </a:t>
            </a:r>
            <a:r>
              <a:rPr sz="2400" dirty="0">
                <a:latin typeface="Comic Sans MS"/>
                <a:cs typeface="Comic Sans MS"/>
              </a:rPr>
              <a:t>a </a:t>
            </a:r>
            <a:r>
              <a:rPr sz="2400" spc="-5" dirty="0">
                <a:latin typeface="Comic Sans MS"/>
                <a:cs typeface="Comic Sans MS"/>
              </a:rPr>
              <a:t>NaCl</a:t>
            </a:r>
            <a:r>
              <a:rPr sz="2400" spc="75" dirty="0">
                <a:latin typeface="Comic Sans MS"/>
                <a:cs typeface="Comic Sans MS"/>
              </a:rPr>
              <a:t> </a:t>
            </a:r>
            <a:r>
              <a:rPr sz="2400" spc="-5" dirty="0">
                <a:latin typeface="Comic Sans MS"/>
                <a:cs typeface="Comic Sans MS"/>
              </a:rPr>
              <a:t>crystal.</a:t>
            </a:r>
            <a:endParaRPr sz="2400">
              <a:latin typeface="Comic Sans MS"/>
              <a:cs typeface="Comic Sans MS"/>
            </a:endParaRPr>
          </a:p>
        </p:txBody>
      </p:sp>
    </p:spTree>
  </p:cSld>
  <p:clrMapOvr>
    <a:masterClrMapping/>
  </p:clrMapOvr>
  <p:transition>
    <p:dissolv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74040" y="337820"/>
            <a:ext cx="8179434" cy="11226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just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When basis </a:t>
            </a:r>
            <a:r>
              <a:rPr dirty="0"/>
              <a:t>is </a:t>
            </a:r>
            <a:r>
              <a:rPr spc="-5" dirty="0"/>
              <a:t>attached identically to each lattice point,  the actual crystal structure is formed </a:t>
            </a:r>
            <a:r>
              <a:rPr dirty="0"/>
              <a:t>as </a:t>
            </a:r>
            <a:r>
              <a:rPr spc="-5" dirty="0"/>
              <a:t>shown in the  Fig.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87069" y="5368290"/>
            <a:ext cx="6233795" cy="7569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-5" dirty="0">
                <a:latin typeface="Comic Sans MS"/>
                <a:cs typeface="Comic Sans MS"/>
              </a:rPr>
              <a:t>The relation can be written</a:t>
            </a:r>
            <a:r>
              <a:rPr sz="2400" spc="15" dirty="0">
                <a:latin typeface="Comic Sans MS"/>
                <a:cs typeface="Comic Sans MS"/>
              </a:rPr>
              <a:t> </a:t>
            </a:r>
            <a:r>
              <a:rPr sz="2400" spc="-5" dirty="0">
                <a:latin typeface="Comic Sans MS"/>
                <a:cs typeface="Comic Sans MS"/>
              </a:rPr>
              <a:t>as</a:t>
            </a:r>
            <a:endParaRPr sz="2400">
              <a:latin typeface="Comic Sans MS"/>
              <a:cs typeface="Comic Sans MS"/>
            </a:endParaRPr>
          </a:p>
          <a:p>
            <a:pPr marL="927100">
              <a:lnSpc>
                <a:spcPct val="100000"/>
              </a:lnSpc>
            </a:pPr>
            <a:r>
              <a:rPr sz="2400" b="1" spc="-5" dirty="0">
                <a:latin typeface="Comic Sans MS"/>
                <a:cs typeface="Comic Sans MS"/>
              </a:rPr>
              <a:t>Lattice </a:t>
            </a:r>
            <a:r>
              <a:rPr sz="2400" b="1" dirty="0">
                <a:latin typeface="Comic Sans MS"/>
                <a:cs typeface="Comic Sans MS"/>
              </a:rPr>
              <a:t>+ </a:t>
            </a:r>
            <a:r>
              <a:rPr sz="2400" b="1" spc="-5" dirty="0">
                <a:latin typeface="Comic Sans MS"/>
                <a:cs typeface="Comic Sans MS"/>
              </a:rPr>
              <a:t>Basis </a:t>
            </a:r>
            <a:r>
              <a:rPr sz="2400" b="1" dirty="0">
                <a:latin typeface="Comic Sans MS"/>
                <a:cs typeface="Comic Sans MS"/>
              </a:rPr>
              <a:t>= </a:t>
            </a:r>
            <a:r>
              <a:rPr sz="2400" b="1" spc="-5" dirty="0">
                <a:latin typeface="Comic Sans MS"/>
                <a:cs typeface="Comic Sans MS"/>
              </a:rPr>
              <a:t>Crystal</a:t>
            </a:r>
            <a:r>
              <a:rPr sz="2400" b="1" spc="-55" dirty="0">
                <a:latin typeface="Comic Sans MS"/>
                <a:cs typeface="Comic Sans MS"/>
              </a:rPr>
              <a:t> </a:t>
            </a:r>
            <a:r>
              <a:rPr sz="2400" b="1" spc="-5" dirty="0">
                <a:latin typeface="Comic Sans MS"/>
                <a:cs typeface="Comic Sans MS"/>
              </a:rPr>
              <a:t>Structure</a:t>
            </a:r>
            <a:endParaRPr sz="2400">
              <a:latin typeface="Comic Sans MS"/>
              <a:cs typeface="Comic Sans MS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1371600" y="1442719"/>
            <a:ext cx="6324600" cy="351027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  <p:transition>
    <p:dissolv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5940" y="170179"/>
            <a:ext cx="2002789" cy="4521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b="1" spc="-5" dirty="0">
                <a:solidFill>
                  <a:srgbClr val="FF0000"/>
                </a:solidFill>
                <a:latin typeface="Comic Sans MS"/>
                <a:cs typeface="Comic Sans MS"/>
              </a:rPr>
              <a:t>UNIT</a:t>
            </a:r>
            <a:r>
              <a:rPr sz="2800" b="1" spc="-110" dirty="0">
                <a:solidFill>
                  <a:srgbClr val="FF0000"/>
                </a:solidFill>
                <a:latin typeface="Comic Sans MS"/>
                <a:cs typeface="Comic Sans MS"/>
              </a:rPr>
              <a:t> </a:t>
            </a:r>
            <a:r>
              <a:rPr sz="2800" b="1" spc="-5" dirty="0">
                <a:solidFill>
                  <a:srgbClr val="FF0000"/>
                </a:solidFill>
                <a:latin typeface="Comic Sans MS"/>
                <a:cs typeface="Comic Sans MS"/>
              </a:rPr>
              <a:t>CELL</a:t>
            </a:r>
            <a:endParaRPr sz="2800">
              <a:latin typeface="Comic Sans MS"/>
              <a:cs typeface="Comic Sans MS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97840" y="645159"/>
            <a:ext cx="8338820" cy="156083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just">
              <a:lnSpc>
                <a:spcPts val="2590"/>
              </a:lnSpc>
              <a:spcBef>
                <a:spcPts val="100"/>
              </a:spcBef>
            </a:pPr>
            <a:r>
              <a:rPr sz="2400" b="1" dirty="0">
                <a:latin typeface="Comic Sans MS"/>
                <a:cs typeface="Comic Sans MS"/>
              </a:rPr>
              <a:t>A</a:t>
            </a:r>
            <a:r>
              <a:rPr sz="2400" b="1" spc="370" dirty="0">
                <a:latin typeface="Comic Sans MS"/>
                <a:cs typeface="Comic Sans MS"/>
              </a:rPr>
              <a:t> </a:t>
            </a:r>
            <a:r>
              <a:rPr sz="2400" b="1" spc="-5" dirty="0">
                <a:latin typeface="Comic Sans MS"/>
                <a:cs typeface="Comic Sans MS"/>
              </a:rPr>
              <a:t>unit</a:t>
            </a:r>
            <a:r>
              <a:rPr sz="2400" b="1" spc="375" dirty="0">
                <a:latin typeface="Comic Sans MS"/>
                <a:cs typeface="Comic Sans MS"/>
              </a:rPr>
              <a:t> </a:t>
            </a:r>
            <a:r>
              <a:rPr sz="2400" b="1" dirty="0">
                <a:latin typeface="Comic Sans MS"/>
                <a:cs typeface="Comic Sans MS"/>
              </a:rPr>
              <a:t>cell</a:t>
            </a:r>
            <a:r>
              <a:rPr sz="2400" b="1" spc="385" dirty="0">
                <a:latin typeface="Comic Sans MS"/>
                <a:cs typeface="Comic Sans MS"/>
              </a:rPr>
              <a:t> </a:t>
            </a:r>
            <a:r>
              <a:rPr sz="2400" b="1" spc="-5" dirty="0">
                <a:latin typeface="Comic Sans MS"/>
                <a:cs typeface="Comic Sans MS"/>
              </a:rPr>
              <a:t>is</a:t>
            </a:r>
            <a:r>
              <a:rPr sz="2400" b="1" spc="375" dirty="0">
                <a:latin typeface="Comic Sans MS"/>
                <a:cs typeface="Comic Sans MS"/>
              </a:rPr>
              <a:t> </a:t>
            </a:r>
            <a:r>
              <a:rPr sz="2400" b="1" dirty="0">
                <a:latin typeface="Comic Sans MS"/>
                <a:cs typeface="Comic Sans MS"/>
              </a:rPr>
              <a:t>a</a:t>
            </a:r>
            <a:r>
              <a:rPr sz="2400" b="1" spc="370" dirty="0">
                <a:latin typeface="Comic Sans MS"/>
                <a:cs typeface="Comic Sans MS"/>
              </a:rPr>
              <a:t> </a:t>
            </a:r>
            <a:r>
              <a:rPr sz="2400" b="1" spc="-5" dirty="0">
                <a:latin typeface="Comic Sans MS"/>
                <a:cs typeface="Comic Sans MS"/>
              </a:rPr>
              <a:t>region</a:t>
            </a:r>
            <a:r>
              <a:rPr sz="2400" b="1" spc="370" dirty="0">
                <a:latin typeface="Comic Sans MS"/>
                <a:cs typeface="Comic Sans MS"/>
              </a:rPr>
              <a:t> </a:t>
            </a:r>
            <a:r>
              <a:rPr sz="2400" b="1" dirty="0">
                <a:latin typeface="Comic Sans MS"/>
                <a:cs typeface="Comic Sans MS"/>
              </a:rPr>
              <a:t>of</a:t>
            </a:r>
            <a:r>
              <a:rPr sz="2400" b="1" spc="375" dirty="0">
                <a:latin typeface="Comic Sans MS"/>
                <a:cs typeface="Comic Sans MS"/>
              </a:rPr>
              <a:t> </a:t>
            </a:r>
            <a:r>
              <a:rPr sz="2400" b="1" spc="-5" dirty="0">
                <a:latin typeface="Comic Sans MS"/>
                <a:cs typeface="Comic Sans MS"/>
              </a:rPr>
              <a:t>space</a:t>
            </a:r>
            <a:r>
              <a:rPr sz="2400" b="1" spc="375" dirty="0">
                <a:latin typeface="Comic Sans MS"/>
                <a:cs typeface="Comic Sans MS"/>
              </a:rPr>
              <a:t> </a:t>
            </a:r>
            <a:r>
              <a:rPr sz="2400" b="1" spc="-5" dirty="0">
                <a:latin typeface="Comic Sans MS"/>
                <a:cs typeface="Comic Sans MS"/>
              </a:rPr>
              <a:t>which</a:t>
            </a:r>
            <a:r>
              <a:rPr sz="2400" b="1" spc="385" dirty="0">
                <a:latin typeface="Comic Sans MS"/>
                <a:cs typeface="Comic Sans MS"/>
              </a:rPr>
              <a:t> </a:t>
            </a:r>
            <a:r>
              <a:rPr sz="2400" b="1" dirty="0">
                <a:latin typeface="Comic Sans MS"/>
                <a:cs typeface="Comic Sans MS"/>
              </a:rPr>
              <a:t>when</a:t>
            </a:r>
            <a:r>
              <a:rPr sz="2400" b="1" spc="380" dirty="0">
                <a:latin typeface="Comic Sans MS"/>
                <a:cs typeface="Comic Sans MS"/>
              </a:rPr>
              <a:t> </a:t>
            </a:r>
            <a:r>
              <a:rPr sz="2400" b="1" spc="-5" dirty="0">
                <a:latin typeface="Comic Sans MS"/>
                <a:cs typeface="Comic Sans MS"/>
              </a:rPr>
              <a:t>repeated</a:t>
            </a:r>
            <a:endParaRPr sz="2400">
              <a:latin typeface="Comic Sans MS"/>
              <a:cs typeface="Comic Sans MS"/>
            </a:endParaRPr>
          </a:p>
          <a:p>
            <a:pPr marL="12700" algn="just">
              <a:lnSpc>
                <a:spcPts val="2300"/>
              </a:lnSpc>
            </a:pPr>
            <a:r>
              <a:rPr sz="2400" b="1" dirty="0">
                <a:latin typeface="Comic Sans MS"/>
                <a:cs typeface="Comic Sans MS"/>
              </a:rPr>
              <a:t>by </a:t>
            </a:r>
            <a:r>
              <a:rPr sz="2400" b="1" spc="-5" dirty="0">
                <a:latin typeface="Comic Sans MS"/>
                <a:cs typeface="Comic Sans MS"/>
              </a:rPr>
              <a:t>primitive translation vectors fills all space.  </a:t>
            </a:r>
            <a:r>
              <a:rPr sz="2400" b="1" spc="120" dirty="0">
                <a:latin typeface="Comic Sans MS"/>
                <a:cs typeface="Comic Sans MS"/>
              </a:rPr>
              <a:t> </a:t>
            </a:r>
            <a:r>
              <a:rPr sz="2400" spc="-5" dirty="0">
                <a:latin typeface="Comic Sans MS"/>
                <a:cs typeface="Comic Sans MS"/>
              </a:rPr>
              <a:t>Thus  </a:t>
            </a:r>
            <a:r>
              <a:rPr sz="2400" dirty="0">
                <a:latin typeface="Comic Sans MS"/>
                <a:cs typeface="Comic Sans MS"/>
              </a:rPr>
              <a:t>a</a:t>
            </a:r>
            <a:endParaRPr sz="2400">
              <a:latin typeface="Comic Sans MS"/>
              <a:cs typeface="Comic Sans MS"/>
            </a:endParaRPr>
          </a:p>
          <a:p>
            <a:pPr marL="12700" marR="10160" algn="just">
              <a:lnSpc>
                <a:spcPct val="80000"/>
              </a:lnSpc>
              <a:spcBef>
                <a:spcPts val="285"/>
              </a:spcBef>
            </a:pPr>
            <a:r>
              <a:rPr sz="2400" spc="-5" dirty="0">
                <a:latin typeface="Comic Sans MS"/>
                <a:cs typeface="Comic Sans MS"/>
              </a:rPr>
              <a:t>unit </a:t>
            </a:r>
            <a:r>
              <a:rPr sz="2400" dirty="0">
                <a:latin typeface="Comic Sans MS"/>
                <a:cs typeface="Comic Sans MS"/>
              </a:rPr>
              <a:t>cell is </a:t>
            </a:r>
            <a:r>
              <a:rPr sz="2400" spc="-5" dirty="0">
                <a:latin typeface="Comic Sans MS"/>
                <a:cs typeface="Comic Sans MS"/>
              </a:rPr>
              <a:t>defined as </a:t>
            </a:r>
            <a:r>
              <a:rPr sz="2400" b="1" spc="-5" dirty="0">
                <a:latin typeface="Comic Sans MS"/>
                <a:cs typeface="Comic Sans MS"/>
              </a:rPr>
              <a:t>the smallest geometrical figure,  the repetitions of </a:t>
            </a:r>
            <a:r>
              <a:rPr sz="2400" b="1" dirty="0">
                <a:latin typeface="Comic Sans MS"/>
                <a:cs typeface="Comic Sans MS"/>
              </a:rPr>
              <a:t>which </a:t>
            </a:r>
            <a:r>
              <a:rPr sz="2400" b="1" spc="-5" dirty="0">
                <a:latin typeface="Comic Sans MS"/>
                <a:cs typeface="Comic Sans MS"/>
              </a:rPr>
              <a:t>give the actual crystal  structure.</a:t>
            </a:r>
            <a:endParaRPr sz="2400">
              <a:latin typeface="Comic Sans MS"/>
              <a:cs typeface="Comic Sans MS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54939" y="4024629"/>
            <a:ext cx="8673465" cy="251333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R="6985" algn="r">
              <a:lnSpc>
                <a:spcPts val="2590"/>
              </a:lnSpc>
              <a:spcBef>
                <a:spcPts val="100"/>
              </a:spcBef>
              <a:tabLst>
                <a:tab pos="783590" algn="l"/>
                <a:tab pos="1920239" algn="l"/>
                <a:tab pos="2467610" algn="l"/>
                <a:tab pos="3188335" algn="l"/>
                <a:tab pos="3967479" algn="l"/>
                <a:tab pos="4691380" algn="l"/>
                <a:tab pos="5158105" algn="l"/>
                <a:tab pos="5853430" algn="l"/>
                <a:tab pos="7049770" algn="l"/>
                <a:tab pos="7592695" algn="l"/>
                <a:tab pos="8296909" algn="l"/>
              </a:tabLst>
            </a:pPr>
            <a:r>
              <a:rPr sz="2400" spc="-5" dirty="0">
                <a:latin typeface="Comic Sans MS"/>
                <a:cs typeface="Comic Sans MS"/>
              </a:rPr>
              <a:t>T</a:t>
            </a:r>
            <a:r>
              <a:rPr sz="2400" dirty="0">
                <a:latin typeface="Comic Sans MS"/>
                <a:cs typeface="Comic Sans MS"/>
              </a:rPr>
              <a:t>he	</a:t>
            </a:r>
            <a:r>
              <a:rPr sz="2400" spc="5" dirty="0">
                <a:latin typeface="Comic Sans MS"/>
                <a:cs typeface="Comic Sans MS"/>
              </a:rPr>
              <a:t>c</a:t>
            </a:r>
            <a:r>
              <a:rPr sz="2400" dirty="0">
                <a:latin typeface="Comic Sans MS"/>
                <a:cs typeface="Comic Sans MS"/>
              </a:rPr>
              <a:t>h</a:t>
            </a:r>
            <a:r>
              <a:rPr sz="2400" spc="-5" dirty="0">
                <a:latin typeface="Comic Sans MS"/>
                <a:cs typeface="Comic Sans MS"/>
              </a:rPr>
              <a:t>oi</a:t>
            </a:r>
            <a:r>
              <a:rPr sz="2400" spc="5" dirty="0">
                <a:latin typeface="Comic Sans MS"/>
                <a:cs typeface="Comic Sans MS"/>
              </a:rPr>
              <a:t>c</a:t>
            </a:r>
            <a:r>
              <a:rPr sz="2400" dirty="0">
                <a:latin typeface="Comic Sans MS"/>
                <a:cs typeface="Comic Sans MS"/>
              </a:rPr>
              <a:t>e	</a:t>
            </a:r>
            <a:r>
              <a:rPr sz="2400" spc="-5" dirty="0">
                <a:latin typeface="Comic Sans MS"/>
                <a:cs typeface="Comic Sans MS"/>
              </a:rPr>
              <a:t>o</a:t>
            </a:r>
            <a:r>
              <a:rPr sz="2400" dirty="0">
                <a:latin typeface="Comic Sans MS"/>
                <a:cs typeface="Comic Sans MS"/>
              </a:rPr>
              <a:t>f	</a:t>
            </a:r>
            <a:r>
              <a:rPr sz="2400" spc="-5" dirty="0">
                <a:latin typeface="Comic Sans MS"/>
                <a:cs typeface="Comic Sans MS"/>
              </a:rPr>
              <a:t>t</a:t>
            </a:r>
            <a:r>
              <a:rPr sz="2400" dirty="0">
                <a:latin typeface="Comic Sans MS"/>
                <a:cs typeface="Comic Sans MS"/>
              </a:rPr>
              <a:t>he	</a:t>
            </a:r>
            <a:r>
              <a:rPr sz="2400" spc="-10" dirty="0">
                <a:latin typeface="Comic Sans MS"/>
                <a:cs typeface="Comic Sans MS"/>
              </a:rPr>
              <a:t>u</a:t>
            </a:r>
            <a:r>
              <a:rPr sz="2400" dirty="0">
                <a:latin typeface="Comic Sans MS"/>
                <a:cs typeface="Comic Sans MS"/>
              </a:rPr>
              <a:t>nit	</a:t>
            </a:r>
            <a:r>
              <a:rPr sz="2400" spc="5" dirty="0">
                <a:latin typeface="Comic Sans MS"/>
                <a:cs typeface="Comic Sans MS"/>
              </a:rPr>
              <a:t>c</a:t>
            </a:r>
            <a:r>
              <a:rPr sz="2400" dirty="0">
                <a:latin typeface="Comic Sans MS"/>
                <a:cs typeface="Comic Sans MS"/>
              </a:rPr>
              <a:t>ell	</a:t>
            </a:r>
            <a:r>
              <a:rPr sz="2400" spc="-5" dirty="0">
                <a:latin typeface="Comic Sans MS"/>
                <a:cs typeface="Comic Sans MS"/>
              </a:rPr>
              <a:t>i</a:t>
            </a:r>
            <a:r>
              <a:rPr sz="2400" dirty="0">
                <a:latin typeface="Comic Sans MS"/>
                <a:cs typeface="Comic Sans MS"/>
              </a:rPr>
              <a:t>s	n</a:t>
            </a:r>
            <a:r>
              <a:rPr sz="2400" spc="-5" dirty="0">
                <a:latin typeface="Comic Sans MS"/>
                <a:cs typeface="Comic Sans MS"/>
              </a:rPr>
              <a:t>o</a:t>
            </a:r>
            <a:r>
              <a:rPr sz="2400" dirty="0">
                <a:latin typeface="Comic Sans MS"/>
                <a:cs typeface="Comic Sans MS"/>
              </a:rPr>
              <a:t>t	un</a:t>
            </a:r>
            <a:r>
              <a:rPr sz="2400" spc="-5" dirty="0">
                <a:latin typeface="Comic Sans MS"/>
                <a:cs typeface="Comic Sans MS"/>
              </a:rPr>
              <a:t>i</a:t>
            </a:r>
            <a:r>
              <a:rPr sz="2400" dirty="0">
                <a:latin typeface="Comic Sans MS"/>
                <a:cs typeface="Comic Sans MS"/>
              </a:rPr>
              <a:t>que.	</a:t>
            </a:r>
            <a:r>
              <a:rPr sz="2400" spc="-5" dirty="0">
                <a:latin typeface="Comic Sans MS"/>
                <a:cs typeface="Comic Sans MS"/>
              </a:rPr>
              <a:t>I</a:t>
            </a:r>
            <a:r>
              <a:rPr sz="2400" dirty="0">
                <a:latin typeface="Comic Sans MS"/>
                <a:cs typeface="Comic Sans MS"/>
              </a:rPr>
              <a:t>t	</a:t>
            </a:r>
            <a:r>
              <a:rPr sz="2400" spc="-5" dirty="0">
                <a:latin typeface="Comic Sans MS"/>
                <a:cs typeface="Comic Sans MS"/>
              </a:rPr>
              <a:t>c</a:t>
            </a:r>
            <a:r>
              <a:rPr sz="2400" spc="-10" dirty="0">
                <a:latin typeface="Comic Sans MS"/>
                <a:cs typeface="Comic Sans MS"/>
              </a:rPr>
              <a:t>a</a:t>
            </a:r>
            <a:r>
              <a:rPr sz="2400" dirty="0">
                <a:latin typeface="Comic Sans MS"/>
                <a:cs typeface="Comic Sans MS"/>
              </a:rPr>
              <a:t>n	be</a:t>
            </a:r>
            <a:endParaRPr sz="2400">
              <a:latin typeface="Comic Sans MS"/>
              <a:cs typeface="Comic Sans MS"/>
            </a:endParaRPr>
          </a:p>
          <a:p>
            <a:pPr marR="5715" algn="r">
              <a:lnSpc>
                <a:spcPts val="2300"/>
              </a:lnSpc>
            </a:pPr>
            <a:r>
              <a:rPr sz="2400" spc="-5" dirty="0">
                <a:latin typeface="Comic Sans MS"/>
                <a:cs typeface="Comic Sans MS"/>
              </a:rPr>
              <a:t>constructed</a:t>
            </a:r>
            <a:r>
              <a:rPr sz="2400" spc="185" dirty="0">
                <a:latin typeface="Comic Sans MS"/>
                <a:cs typeface="Comic Sans MS"/>
              </a:rPr>
              <a:t> </a:t>
            </a:r>
            <a:r>
              <a:rPr sz="2400" spc="-5" dirty="0">
                <a:latin typeface="Comic Sans MS"/>
                <a:cs typeface="Comic Sans MS"/>
              </a:rPr>
              <a:t>in</a:t>
            </a:r>
            <a:r>
              <a:rPr sz="2400" spc="204" dirty="0">
                <a:latin typeface="Comic Sans MS"/>
                <a:cs typeface="Comic Sans MS"/>
              </a:rPr>
              <a:t> </a:t>
            </a:r>
            <a:r>
              <a:rPr sz="2400" dirty="0">
                <a:latin typeface="Comic Sans MS"/>
                <a:cs typeface="Comic Sans MS"/>
              </a:rPr>
              <a:t>a</a:t>
            </a:r>
            <a:r>
              <a:rPr sz="2400" spc="190" dirty="0">
                <a:latin typeface="Comic Sans MS"/>
                <a:cs typeface="Comic Sans MS"/>
              </a:rPr>
              <a:t> </a:t>
            </a:r>
            <a:r>
              <a:rPr sz="2400" spc="-5" dirty="0">
                <a:latin typeface="Comic Sans MS"/>
                <a:cs typeface="Comic Sans MS"/>
              </a:rPr>
              <a:t>number</a:t>
            </a:r>
            <a:r>
              <a:rPr sz="2400" spc="200" dirty="0">
                <a:latin typeface="Comic Sans MS"/>
                <a:cs typeface="Comic Sans MS"/>
              </a:rPr>
              <a:t> </a:t>
            </a:r>
            <a:r>
              <a:rPr sz="2400" spc="-5" dirty="0">
                <a:latin typeface="Comic Sans MS"/>
                <a:cs typeface="Comic Sans MS"/>
              </a:rPr>
              <a:t>of</a:t>
            </a:r>
            <a:r>
              <a:rPr sz="2400" spc="190" dirty="0">
                <a:latin typeface="Comic Sans MS"/>
                <a:cs typeface="Comic Sans MS"/>
              </a:rPr>
              <a:t> </a:t>
            </a:r>
            <a:r>
              <a:rPr sz="2400" spc="-10" dirty="0">
                <a:latin typeface="Comic Sans MS"/>
                <a:cs typeface="Comic Sans MS"/>
              </a:rPr>
              <a:t>ways,</a:t>
            </a:r>
            <a:r>
              <a:rPr sz="2400" spc="185" dirty="0">
                <a:latin typeface="Comic Sans MS"/>
                <a:cs typeface="Comic Sans MS"/>
              </a:rPr>
              <a:t> </a:t>
            </a:r>
            <a:r>
              <a:rPr sz="2400" spc="-5" dirty="0">
                <a:latin typeface="Comic Sans MS"/>
                <a:cs typeface="Comic Sans MS"/>
              </a:rPr>
              <a:t>but</a:t>
            </a:r>
            <a:r>
              <a:rPr sz="2400" spc="190" dirty="0">
                <a:latin typeface="Comic Sans MS"/>
                <a:cs typeface="Comic Sans MS"/>
              </a:rPr>
              <a:t> </a:t>
            </a:r>
            <a:r>
              <a:rPr sz="2400" spc="-5" dirty="0">
                <a:latin typeface="Comic Sans MS"/>
                <a:cs typeface="Comic Sans MS"/>
              </a:rPr>
              <a:t>the</a:t>
            </a:r>
            <a:r>
              <a:rPr sz="2400" spc="190" dirty="0">
                <a:latin typeface="Comic Sans MS"/>
                <a:cs typeface="Comic Sans MS"/>
              </a:rPr>
              <a:t> </a:t>
            </a:r>
            <a:r>
              <a:rPr sz="2400" spc="-5" dirty="0">
                <a:latin typeface="Comic Sans MS"/>
                <a:cs typeface="Comic Sans MS"/>
              </a:rPr>
              <a:t>unit</a:t>
            </a:r>
            <a:r>
              <a:rPr sz="2400" spc="190" dirty="0">
                <a:latin typeface="Comic Sans MS"/>
                <a:cs typeface="Comic Sans MS"/>
              </a:rPr>
              <a:t> </a:t>
            </a:r>
            <a:r>
              <a:rPr sz="2400" dirty="0">
                <a:latin typeface="Comic Sans MS"/>
                <a:cs typeface="Comic Sans MS"/>
              </a:rPr>
              <a:t>cell</a:t>
            </a:r>
            <a:r>
              <a:rPr sz="2400" spc="195" dirty="0">
                <a:latin typeface="Comic Sans MS"/>
                <a:cs typeface="Comic Sans MS"/>
              </a:rPr>
              <a:t> </a:t>
            </a:r>
            <a:r>
              <a:rPr sz="2400" spc="-5" dirty="0">
                <a:latin typeface="Comic Sans MS"/>
                <a:cs typeface="Comic Sans MS"/>
              </a:rPr>
              <a:t>should</a:t>
            </a:r>
            <a:endParaRPr sz="2400">
              <a:latin typeface="Comic Sans MS"/>
              <a:cs typeface="Comic Sans MS"/>
            </a:endParaRPr>
          </a:p>
          <a:p>
            <a:pPr marR="6350" algn="r">
              <a:lnSpc>
                <a:spcPts val="2300"/>
              </a:lnSpc>
            </a:pPr>
            <a:r>
              <a:rPr sz="2400" dirty="0">
                <a:latin typeface="Comic Sans MS"/>
                <a:cs typeface="Comic Sans MS"/>
              </a:rPr>
              <a:t>be</a:t>
            </a:r>
            <a:r>
              <a:rPr sz="2400" spc="190" dirty="0">
                <a:latin typeface="Comic Sans MS"/>
                <a:cs typeface="Comic Sans MS"/>
              </a:rPr>
              <a:t> </a:t>
            </a:r>
            <a:r>
              <a:rPr sz="2400" spc="-5" dirty="0">
                <a:latin typeface="Comic Sans MS"/>
                <a:cs typeface="Comic Sans MS"/>
              </a:rPr>
              <a:t>chosen</a:t>
            </a:r>
            <a:r>
              <a:rPr sz="2400" spc="200" dirty="0">
                <a:latin typeface="Comic Sans MS"/>
                <a:cs typeface="Comic Sans MS"/>
              </a:rPr>
              <a:t> </a:t>
            </a:r>
            <a:r>
              <a:rPr sz="2400" dirty="0">
                <a:latin typeface="Comic Sans MS"/>
                <a:cs typeface="Comic Sans MS"/>
              </a:rPr>
              <a:t>in</a:t>
            </a:r>
            <a:r>
              <a:rPr sz="2400" spc="185" dirty="0">
                <a:latin typeface="Comic Sans MS"/>
                <a:cs typeface="Comic Sans MS"/>
              </a:rPr>
              <a:t> </a:t>
            </a:r>
            <a:r>
              <a:rPr sz="2400" spc="-5" dirty="0">
                <a:latin typeface="Comic Sans MS"/>
                <a:cs typeface="Comic Sans MS"/>
              </a:rPr>
              <a:t>such</a:t>
            </a:r>
            <a:r>
              <a:rPr sz="2400" spc="200" dirty="0">
                <a:latin typeface="Comic Sans MS"/>
                <a:cs typeface="Comic Sans MS"/>
              </a:rPr>
              <a:t> </a:t>
            </a:r>
            <a:r>
              <a:rPr sz="2400" dirty="0">
                <a:latin typeface="Comic Sans MS"/>
                <a:cs typeface="Comic Sans MS"/>
              </a:rPr>
              <a:t>a</a:t>
            </a:r>
            <a:r>
              <a:rPr sz="2400" spc="190" dirty="0">
                <a:latin typeface="Comic Sans MS"/>
                <a:cs typeface="Comic Sans MS"/>
              </a:rPr>
              <a:t> </a:t>
            </a:r>
            <a:r>
              <a:rPr sz="2400" spc="-5" dirty="0">
                <a:latin typeface="Comic Sans MS"/>
                <a:cs typeface="Comic Sans MS"/>
              </a:rPr>
              <a:t>way</a:t>
            </a:r>
            <a:r>
              <a:rPr sz="2400" spc="190" dirty="0">
                <a:latin typeface="Comic Sans MS"/>
                <a:cs typeface="Comic Sans MS"/>
              </a:rPr>
              <a:t> </a:t>
            </a:r>
            <a:r>
              <a:rPr sz="2400" spc="-5" dirty="0">
                <a:latin typeface="Comic Sans MS"/>
                <a:cs typeface="Comic Sans MS"/>
              </a:rPr>
              <a:t>that</a:t>
            </a:r>
            <a:r>
              <a:rPr sz="2400" spc="195" dirty="0">
                <a:latin typeface="Comic Sans MS"/>
                <a:cs typeface="Comic Sans MS"/>
              </a:rPr>
              <a:t> </a:t>
            </a:r>
            <a:r>
              <a:rPr sz="2400" spc="-5" dirty="0">
                <a:latin typeface="Comic Sans MS"/>
                <a:cs typeface="Comic Sans MS"/>
              </a:rPr>
              <a:t>it</a:t>
            </a:r>
            <a:r>
              <a:rPr sz="2400" spc="195" dirty="0">
                <a:latin typeface="Comic Sans MS"/>
                <a:cs typeface="Comic Sans MS"/>
              </a:rPr>
              <a:t> </a:t>
            </a:r>
            <a:r>
              <a:rPr sz="2400" spc="-5" dirty="0">
                <a:latin typeface="Comic Sans MS"/>
                <a:cs typeface="Comic Sans MS"/>
              </a:rPr>
              <a:t>conveys</a:t>
            </a:r>
            <a:r>
              <a:rPr sz="2400" spc="185" dirty="0">
                <a:latin typeface="Comic Sans MS"/>
                <a:cs typeface="Comic Sans MS"/>
              </a:rPr>
              <a:t> </a:t>
            </a:r>
            <a:r>
              <a:rPr sz="2400" dirty="0">
                <a:latin typeface="Comic Sans MS"/>
                <a:cs typeface="Comic Sans MS"/>
              </a:rPr>
              <a:t>all</a:t>
            </a:r>
            <a:r>
              <a:rPr sz="2400" spc="190" dirty="0">
                <a:latin typeface="Comic Sans MS"/>
                <a:cs typeface="Comic Sans MS"/>
              </a:rPr>
              <a:t> </a:t>
            </a:r>
            <a:r>
              <a:rPr sz="2400" spc="-5" dirty="0">
                <a:latin typeface="Comic Sans MS"/>
                <a:cs typeface="Comic Sans MS"/>
              </a:rPr>
              <a:t>the</a:t>
            </a:r>
            <a:r>
              <a:rPr sz="2400" spc="200" dirty="0">
                <a:latin typeface="Comic Sans MS"/>
                <a:cs typeface="Comic Sans MS"/>
              </a:rPr>
              <a:t> </a:t>
            </a:r>
            <a:r>
              <a:rPr sz="2400" spc="-5" dirty="0">
                <a:latin typeface="Comic Sans MS"/>
                <a:cs typeface="Comic Sans MS"/>
              </a:rPr>
              <a:t>symmetry</a:t>
            </a:r>
            <a:endParaRPr sz="2400">
              <a:latin typeface="Comic Sans MS"/>
              <a:cs typeface="Comic Sans MS"/>
            </a:endParaRPr>
          </a:p>
          <a:p>
            <a:pPr marL="355600" marR="5715">
              <a:lnSpc>
                <a:spcPct val="79900"/>
              </a:lnSpc>
              <a:spcBef>
                <a:spcPts val="285"/>
              </a:spcBef>
              <a:tabLst>
                <a:tab pos="867410" algn="l"/>
                <a:tab pos="1221105" algn="l"/>
                <a:tab pos="2409825" algn="l"/>
                <a:tab pos="3626485" algn="l"/>
                <a:tab pos="4163695" algn="l"/>
                <a:tab pos="5247005" algn="l"/>
                <a:tab pos="6677025" algn="l"/>
                <a:tab pos="8010525" algn="l"/>
              </a:tabLst>
            </a:pPr>
            <a:r>
              <a:rPr sz="2400" spc="-5" dirty="0">
                <a:latin typeface="Comic Sans MS"/>
                <a:cs typeface="Comic Sans MS"/>
              </a:rPr>
              <a:t>o</a:t>
            </a:r>
            <a:r>
              <a:rPr sz="2400" dirty="0">
                <a:latin typeface="Comic Sans MS"/>
                <a:cs typeface="Comic Sans MS"/>
              </a:rPr>
              <a:t>f	a	</a:t>
            </a:r>
            <a:r>
              <a:rPr sz="2400" spc="-5" dirty="0">
                <a:latin typeface="Comic Sans MS"/>
                <a:cs typeface="Comic Sans MS"/>
              </a:rPr>
              <a:t>c</a:t>
            </a:r>
            <a:r>
              <a:rPr sz="2400" dirty="0">
                <a:latin typeface="Comic Sans MS"/>
                <a:cs typeface="Comic Sans MS"/>
              </a:rPr>
              <a:t>r</a:t>
            </a:r>
            <a:r>
              <a:rPr sz="2400" spc="-5" dirty="0">
                <a:latin typeface="Comic Sans MS"/>
                <a:cs typeface="Comic Sans MS"/>
              </a:rPr>
              <a:t>y</a:t>
            </a:r>
            <a:r>
              <a:rPr sz="2400" spc="-10" dirty="0">
                <a:latin typeface="Comic Sans MS"/>
                <a:cs typeface="Comic Sans MS"/>
              </a:rPr>
              <a:t>s</a:t>
            </a:r>
            <a:r>
              <a:rPr sz="2400" spc="-5" dirty="0">
                <a:latin typeface="Comic Sans MS"/>
                <a:cs typeface="Comic Sans MS"/>
              </a:rPr>
              <a:t>t</a:t>
            </a:r>
            <a:r>
              <a:rPr sz="2400" spc="-10" dirty="0">
                <a:latin typeface="Comic Sans MS"/>
                <a:cs typeface="Comic Sans MS"/>
              </a:rPr>
              <a:t>a</a:t>
            </a:r>
            <a:r>
              <a:rPr sz="2400" dirty="0">
                <a:latin typeface="Comic Sans MS"/>
                <a:cs typeface="Comic Sans MS"/>
              </a:rPr>
              <a:t>l	la</a:t>
            </a:r>
            <a:r>
              <a:rPr sz="2400" spc="-5" dirty="0">
                <a:latin typeface="Comic Sans MS"/>
                <a:cs typeface="Comic Sans MS"/>
              </a:rPr>
              <a:t>t</a:t>
            </a:r>
            <a:r>
              <a:rPr sz="2400" spc="-15" dirty="0">
                <a:latin typeface="Comic Sans MS"/>
                <a:cs typeface="Comic Sans MS"/>
              </a:rPr>
              <a:t>t</a:t>
            </a:r>
            <a:r>
              <a:rPr sz="2400" dirty="0">
                <a:latin typeface="Comic Sans MS"/>
                <a:cs typeface="Comic Sans MS"/>
              </a:rPr>
              <a:t>i</a:t>
            </a:r>
            <a:r>
              <a:rPr sz="2400" spc="-5" dirty="0">
                <a:latin typeface="Comic Sans MS"/>
                <a:cs typeface="Comic Sans MS"/>
              </a:rPr>
              <a:t>c</a:t>
            </a:r>
            <a:r>
              <a:rPr sz="2400" dirty="0">
                <a:latin typeface="Comic Sans MS"/>
                <a:cs typeface="Comic Sans MS"/>
              </a:rPr>
              <a:t>e,	by	h</a:t>
            </a:r>
            <a:r>
              <a:rPr sz="2400" spc="-10" dirty="0">
                <a:latin typeface="Comic Sans MS"/>
                <a:cs typeface="Comic Sans MS"/>
              </a:rPr>
              <a:t>a</a:t>
            </a:r>
            <a:r>
              <a:rPr sz="2400" dirty="0">
                <a:latin typeface="Comic Sans MS"/>
                <a:cs typeface="Comic Sans MS"/>
              </a:rPr>
              <a:t>v</a:t>
            </a:r>
            <a:r>
              <a:rPr sz="2400" spc="-5" dirty="0">
                <a:latin typeface="Comic Sans MS"/>
                <a:cs typeface="Comic Sans MS"/>
              </a:rPr>
              <a:t>i</a:t>
            </a:r>
            <a:r>
              <a:rPr sz="2400" dirty="0">
                <a:latin typeface="Comic Sans MS"/>
                <a:cs typeface="Comic Sans MS"/>
              </a:rPr>
              <a:t>ng	sh</a:t>
            </a:r>
            <a:r>
              <a:rPr sz="2400" spc="-5" dirty="0">
                <a:latin typeface="Comic Sans MS"/>
                <a:cs typeface="Comic Sans MS"/>
              </a:rPr>
              <a:t>ort</a:t>
            </a:r>
            <a:r>
              <a:rPr sz="2400" dirty="0">
                <a:latin typeface="Comic Sans MS"/>
                <a:cs typeface="Comic Sans MS"/>
              </a:rPr>
              <a:t>e</a:t>
            </a:r>
            <a:r>
              <a:rPr sz="2400" spc="-10" dirty="0">
                <a:latin typeface="Comic Sans MS"/>
                <a:cs typeface="Comic Sans MS"/>
              </a:rPr>
              <a:t>s</a:t>
            </a:r>
            <a:r>
              <a:rPr sz="2400" dirty="0">
                <a:latin typeface="Comic Sans MS"/>
                <a:cs typeface="Comic Sans MS"/>
              </a:rPr>
              <a:t>t	</a:t>
            </a:r>
            <a:r>
              <a:rPr sz="2400" spc="-5" dirty="0">
                <a:latin typeface="Comic Sans MS"/>
                <a:cs typeface="Comic Sans MS"/>
              </a:rPr>
              <a:t>po</a:t>
            </a:r>
            <a:r>
              <a:rPr sz="2400" dirty="0">
                <a:latin typeface="Comic Sans MS"/>
                <a:cs typeface="Comic Sans MS"/>
              </a:rPr>
              <a:t>s</a:t>
            </a:r>
            <a:r>
              <a:rPr sz="2400" spc="-10" dirty="0">
                <a:latin typeface="Comic Sans MS"/>
                <a:cs typeface="Comic Sans MS"/>
              </a:rPr>
              <a:t>s</a:t>
            </a:r>
            <a:r>
              <a:rPr sz="2400" spc="-5" dirty="0">
                <a:latin typeface="Comic Sans MS"/>
                <a:cs typeface="Comic Sans MS"/>
              </a:rPr>
              <a:t>i</a:t>
            </a:r>
            <a:r>
              <a:rPr sz="2400" dirty="0">
                <a:latin typeface="Comic Sans MS"/>
                <a:cs typeface="Comic Sans MS"/>
              </a:rPr>
              <a:t>ble	</a:t>
            </a:r>
            <a:r>
              <a:rPr sz="2400" spc="-10" dirty="0">
                <a:latin typeface="Comic Sans MS"/>
                <a:cs typeface="Comic Sans MS"/>
              </a:rPr>
              <a:t>s</a:t>
            </a:r>
            <a:r>
              <a:rPr sz="2400" spc="-5" dirty="0">
                <a:latin typeface="Comic Sans MS"/>
                <a:cs typeface="Comic Sans MS"/>
              </a:rPr>
              <a:t>i</a:t>
            </a:r>
            <a:r>
              <a:rPr sz="2400" spc="5" dirty="0">
                <a:latin typeface="Comic Sans MS"/>
                <a:cs typeface="Comic Sans MS"/>
              </a:rPr>
              <a:t>z</a:t>
            </a:r>
            <a:r>
              <a:rPr sz="2400" dirty="0">
                <a:latin typeface="Comic Sans MS"/>
                <a:cs typeface="Comic Sans MS"/>
              </a:rPr>
              <a:t>e,  </a:t>
            </a:r>
            <a:r>
              <a:rPr sz="2400" spc="-5" dirty="0">
                <a:latin typeface="Comic Sans MS"/>
                <a:cs typeface="Comic Sans MS"/>
              </a:rPr>
              <a:t>which makes the mathematical calculations</a:t>
            </a:r>
            <a:r>
              <a:rPr sz="2400" spc="5" dirty="0">
                <a:latin typeface="Comic Sans MS"/>
                <a:cs typeface="Comic Sans MS"/>
              </a:rPr>
              <a:t> </a:t>
            </a:r>
            <a:r>
              <a:rPr sz="2400" spc="-5" dirty="0">
                <a:latin typeface="Comic Sans MS"/>
                <a:cs typeface="Comic Sans MS"/>
              </a:rPr>
              <a:t>easy.</a:t>
            </a:r>
            <a:endParaRPr sz="2400">
              <a:latin typeface="Comic Sans MS"/>
              <a:cs typeface="Comic Sans MS"/>
            </a:endParaRPr>
          </a:p>
          <a:p>
            <a:pPr marL="12700">
              <a:lnSpc>
                <a:spcPts val="2590"/>
              </a:lnSpc>
              <a:spcBef>
                <a:spcPts val="20"/>
              </a:spcBef>
              <a:tabLst>
                <a:tab pos="864869" algn="l"/>
                <a:tab pos="1732280" algn="l"/>
                <a:tab pos="2211705" algn="l"/>
                <a:tab pos="3597910" algn="l"/>
                <a:tab pos="4016375" algn="l"/>
                <a:tab pos="4345305" algn="l"/>
                <a:tab pos="5064760" algn="l"/>
                <a:tab pos="5729605" algn="l"/>
                <a:tab pos="6136005" algn="l"/>
                <a:tab pos="7854315" algn="l"/>
                <a:tab pos="8503920" algn="l"/>
              </a:tabLst>
            </a:pPr>
            <a:r>
              <a:rPr sz="2400" spc="-5" dirty="0">
                <a:latin typeface="Comic Sans MS"/>
                <a:cs typeface="Comic Sans MS"/>
              </a:rPr>
              <a:t>E</a:t>
            </a:r>
            <a:r>
              <a:rPr sz="2400" spc="-10" dirty="0">
                <a:latin typeface="Comic Sans MS"/>
                <a:cs typeface="Comic Sans MS"/>
              </a:rPr>
              <a:t>a</a:t>
            </a:r>
            <a:r>
              <a:rPr sz="2400" spc="5" dirty="0">
                <a:latin typeface="Comic Sans MS"/>
                <a:cs typeface="Comic Sans MS"/>
              </a:rPr>
              <a:t>c</a:t>
            </a:r>
            <a:r>
              <a:rPr sz="2400" dirty="0">
                <a:latin typeface="Comic Sans MS"/>
                <a:cs typeface="Comic Sans MS"/>
              </a:rPr>
              <a:t>h	</a:t>
            </a:r>
            <a:r>
              <a:rPr sz="2400" spc="-10" dirty="0">
                <a:latin typeface="Comic Sans MS"/>
                <a:cs typeface="Comic Sans MS"/>
              </a:rPr>
              <a:t>a</a:t>
            </a:r>
            <a:r>
              <a:rPr sz="2400" spc="-5" dirty="0">
                <a:latin typeface="Comic Sans MS"/>
                <a:cs typeface="Comic Sans MS"/>
              </a:rPr>
              <a:t>to</a:t>
            </a:r>
            <a:r>
              <a:rPr sz="2400" dirty="0">
                <a:latin typeface="Comic Sans MS"/>
                <a:cs typeface="Comic Sans MS"/>
              </a:rPr>
              <a:t>m	</a:t>
            </a:r>
            <a:r>
              <a:rPr sz="2400" spc="-5" dirty="0">
                <a:latin typeface="Comic Sans MS"/>
                <a:cs typeface="Comic Sans MS"/>
              </a:rPr>
              <a:t>o</a:t>
            </a:r>
            <a:r>
              <a:rPr sz="2400" dirty="0">
                <a:latin typeface="Comic Sans MS"/>
                <a:cs typeface="Comic Sans MS"/>
              </a:rPr>
              <a:t>r	</a:t>
            </a:r>
            <a:r>
              <a:rPr sz="2400" spc="-5" dirty="0">
                <a:latin typeface="Comic Sans MS"/>
                <a:cs typeface="Comic Sans MS"/>
              </a:rPr>
              <a:t>mo</a:t>
            </a:r>
            <a:r>
              <a:rPr sz="2400" dirty="0">
                <a:latin typeface="Comic Sans MS"/>
                <a:cs typeface="Comic Sans MS"/>
              </a:rPr>
              <a:t>le</a:t>
            </a:r>
            <a:r>
              <a:rPr sz="2400" spc="5" dirty="0">
                <a:latin typeface="Comic Sans MS"/>
                <a:cs typeface="Comic Sans MS"/>
              </a:rPr>
              <a:t>c</a:t>
            </a:r>
            <a:r>
              <a:rPr sz="2400" dirty="0">
                <a:latin typeface="Comic Sans MS"/>
                <a:cs typeface="Comic Sans MS"/>
              </a:rPr>
              <a:t>ule	</a:t>
            </a:r>
            <a:r>
              <a:rPr sz="2400" spc="-5" dirty="0">
                <a:latin typeface="Comic Sans MS"/>
                <a:cs typeface="Comic Sans MS"/>
              </a:rPr>
              <a:t>i</a:t>
            </a:r>
            <a:r>
              <a:rPr sz="2400" dirty="0">
                <a:latin typeface="Comic Sans MS"/>
                <a:cs typeface="Comic Sans MS"/>
              </a:rPr>
              <a:t>n	a	un</a:t>
            </a:r>
            <a:r>
              <a:rPr sz="2400" spc="-5" dirty="0">
                <a:latin typeface="Comic Sans MS"/>
                <a:cs typeface="Comic Sans MS"/>
              </a:rPr>
              <a:t>i</a:t>
            </a:r>
            <a:r>
              <a:rPr sz="2400" dirty="0">
                <a:latin typeface="Comic Sans MS"/>
                <a:cs typeface="Comic Sans MS"/>
              </a:rPr>
              <a:t>t	</a:t>
            </a:r>
            <a:r>
              <a:rPr sz="2400" spc="5" dirty="0">
                <a:latin typeface="Comic Sans MS"/>
                <a:cs typeface="Comic Sans MS"/>
              </a:rPr>
              <a:t>c</a:t>
            </a:r>
            <a:r>
              <a:rPr sz="2400" dirty="0">
                <a:latin typeface="Comic Sans MS"/>
                <a:cs typeface="Comic Sans MS"/>
              </a:rPr>
              <a:t>ell	</a:t>
            </a:r>
            <a:r>
              <a:rPr sz="2400" spc="-5" dirty="0">
                <a:latin typeface="Comic Sans MS"/>
                <a:cs typeface="Comic Sans MS"/>
              </a:rPr>
              <a:t>i</a:t>
            </a:r>
            <a:r>
              <a:rPr sz="2400" dirty="0">
                <a:latin typeface="Comic Sans MS"/>
                <a:cs typeface="Comic Sans MS"/>
              </a:rPr>
              <a:t>s	</a:t>
            </a:r>
            <a:r>
              <a:rPr sz="2400" spc="-5" dirty="0">
                <a:latin typeface="Comic Sans MS"/>
                <a:cs typeface="Comic Sans MS"/>
              </a:rPr>
              <a:t>co</a:t>
            </a:r>
            <a:r>
              <a:rPr sz="2400" dirty="0">
                <a:latin typeface="Comic Sans MS"/>
                <a:cs typeface="Comic Sans MS"/>
              </a:rPr>
              <a:t>n</a:t>
            </a:r>
            <a:r>
              <a:rPr sz="2400" spc="-10" dirty="0">
                <a:latin typeface="Comic Sans MS"/>
                <a:cs typeface="Comic Sans MS"/>
              </a:rPr>
              <a:t>s</a:t>
            </a:r>
            <a:r>
              <a:rPr sz="2400" dirty="0">
                <a:latin typeface="Comic Sans MS"/>
                <a:cs typeface="Comic Sans MS"/>
              </a:rPr>
              <a:t>i</a:t>
            </a:r>
            <a:r>
              <a:rPr sz="2400" spc="-15" dirty="0">
                <a:latin typeface="Comic Sans MS"/>
                <a:cs typeface="Comic Sans MS"/>
              </a:rPr>
              <a:t>d</a:t>
            </a:r>
            <a:r>
              <a:rPr sz="2400" dirty="0">
                <a:latin typeface="Comic Sans MS"/>
                <a:cs typeface="Comic Sans MS"/>
              </a:rPr>
              <a:t>e</a:t>
            </a:r>
            <a:r>
              <a:rPr sz="2400" spc="-5" dirty="0">
                <a:latin typeface="Comic Sans MS"/>
                <a:cs typeface="Comic Sans MS"/>
              </a:rPr>
              <a:t>r</a:t>
            </a:r>
            <a:r>
              <a:rPr sz="2400" dirty="0">
                <a:latin typeface="Comic Sans MS"/>
                <a:cs typeface="Comic Sans MS"/>
              </a:rPr>
              <a:t>ed	</a:t>
            </a:r>
            <a:r>
              <a:rPr sz="2400" spc="-10" dirty="0">
                <a:latin typeface="Comic Sans MS"/>
                <a:cs typeface="Comic Sans MS"/>
              </a:rPr>
              <a:t>a</a:t>
            </a:r>
            <a:r>
              <a:rPr sz="2400" dirty="0">
                <a:latin typeface="Comic Sans MS"/>
                <a:cs typeface="Comic Sans MS"/>
              </a:rPr>
              <a:t>s	a</a:t>
            </a:r>
            <a:endParaRPr sz="2400">
              <a:latin typeface="Comic Sans MS"/>
              <a:cs typeface="Comic Sans MS"/>
            </a:endParaRPr>
          </a:p>
          <a:p>
            <a:pPr marL="355600" marR="5080">
              <a:lnSpc>
                <a:spcPts val="2310"/>
              </a:lnSpc>
              <a:spcBef>
                <a:spcPts val="265"/>
              </a:spcBef>
              <a:tabLst>
                <a:tab pos="3853179" algn="l"/>
              </a:tabLst>
            </a:pPr>
            <a:r>
              <a:rPr sz="2400" spc="-5" dirty="0">
                <a:latin typeface="Comic Sans MS"/>
                <a:cs typeface="Comic Sans MS"/>
              </a:rPr>
              <a:t>lattice point. The distance between the </a:t>
            </a:r>
            <a:r>
              <a:rPr sz="2400" spc="-10" dirty="0">
                <a:latin typeface="Comic Sans MS"/>
                <a:cs typeface="Comic Sans MS"/>
              </a:rPr>
              <a:t>two </a:t>
            </a:r>
            <a:r>
              <a:rPr sz="2400" spc="-5" dirty="0">
                <a:latin typeface="Comic Sans MS"/>
                <a:cs typeface="Comic Sans MS"/>
              </a:rPr>
              <a:t>atoms or ions  of the same type</a:t>
            </a:r>
            <a:r>
              <a:rPr sz="2400" spc="35" dirty="0">
                <a:latin typeface="Comic Sans MS"/>
                <a:cs typeface="Comic Sans MS"/>
              </a:rPr>
              <a:t> </a:t>
            </a:r>
            <a:r>
              <a:rPr sz="2400" spc="-5" dirty="0">
                <a:latin typeface="Comic Sans MS"/>
                <a:cs typeface="Comic Sans MS"/>
              </a:rPr>
              <a:t>is</a:t>
            </a:r>
            <a:r>
              <a:rPr sz="2400" spc="5" dirty="0">
                <a:latin typeface="Comic Sans MS"/>
                <a:cs typeface="Comic Sans MS"/>
              </a:rPr>
              <a:t> </a:t>
            </a:r>
            <a:r>
              <a:rPr sz="2400" spc="-5" dirty="0">
                <a:latin typeface="Comic Sans MS"/>
                <a:cs typeface="Comic Sans MS"/>
              </a:rPr>
              <a:t>the	‘length of the unit </a:t>
            </a:r>
            <a:r>
              <a:rPr sz="2400" dirty="0">
                <a:latin typeface="Comic Sans MS"/>
                <a:cs typeface="Comic Sans MS"/>
              </a:rPr>
              <a:t>cell’.</a:t>
            </a:r>
            <a:endParaRPr sz="2400">
              <a:latin typeface="Comic Sans MS"/>
              <a:cs typeface="Comic Sans MS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1757679" y="1962150"/>
            <a:ext cx="5628640" cy="161925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5940" y="619759"/>
            <a:ext cx="6294120" cy="4521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689100" algn="l"/>
              </a:tabLst>
            </a:pPr>
            <a:r>
              <a:rPr sz="2800" spc="-5" dirty="0">
                <a:solidFill>
                  <a:srgbClr val="FF0000"/>
                </a:solidFill>
              </a:rPr>
              <a:t>Primitive	and </a:t>
            </a:r>
            <a:r>
              <a:rPr sz="2800" dirty="0">
                <a:solidFill>
                  <a:srgbClr val="FF0000"/>
                </a:solidFill>
              </a:rPr>
              <a:t>Non - </a:t>
            </a:r>
            <a:r>
              <a:rPr sz="2800" spc="-5" dirty="0">
                <a:solidFill>
                  <a:srgbClr val="FF0000"/>
                </a:solidFill>
              </a:rPr>
              <a:t>primitive </a:t>
            </a:r>
            <a:r>
              <a:rPr sz="2800" spc="-10" dirty="0">
                <a:solidFill>
                  <a:srgbClr val="FF0000"/>
                </a:solidFill>
              </a:rPr>
              <a:t>unit</a:t>
            </a:r>
            <a:r>
              <a:rPr sz="2800" spc="-50" dirty="0">
                <a:solidFill>
                  <a:srgbClr val="FF0000"/>
                </a:solidFill>
              </a:rPr>
              <a:t> </a:t>
            </a:r>
            <a:r>
              <a:rPr sz="2800" spc="-5" dirty="0">
                <a:solidFill>
                  <a:srgbClr val="FF0000"/>
                </a:solidFill>
              </a:rPr>
              <a:t>cell</a:t>
            </a:r>
            <a:endParaRPr sz="2800"/>
          </a:p>
        </p:txBody>
      </p:sp>
      <p:sp>
        <p:nvSpPr>
          <p:cNvPr id="3" name="object 3"/>
          <p:cNvSpPr txBox="1"/>
          <p:nvPr/>
        </p:nvSpPr>
        <p:spPr>
          <a:xfrm>
            <a:off x="993139" y="1633220"/>
            <a:ext cx="7613015" cy="29514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98450" marR="5080" indent="-285750" algn="just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latin typeface="Comic Sans MS"/>
                <a:cs typeface="Comic Sans MS"/>
              </a:rPr>
              <a:t>A </a:t>
            </a:r>
            <a:r>
              <a:rPr sz="2400" spc="-5" dirty="0">
                <a:latin typeface="Comic Sans MS"/>
                <a:cs typeface="Comic Sans MS"/>
              </a:rPr>
              <a:t>unit cell which contain just one lattice point is  called primitive unit </a:t>
            </a:r>
            <a:r>
              <a:rPr sz="2400" dirty="0">
                <a:latin typeface="Comic Sans MS"/>
                <a:cs typeface="Comic Sans MS"/>
              </a:rPr>
              <a:t>cell. </a:t>
            </a:r>
            <a:r>
              <a:rPr sz="2400" spc="-5" dirty="0">
                <a:latin typeface="Comic Sans MS"/>
                <a:cs typeface="Comic Sans MS"/>
              </a:rPr>
              <a:t>This cell is the smallest  part of the lattice which when repeated would  reconstruct the entire crystal structure. It is </a:t>
            </a:r>
            <a:r>
              <a:rPr sz="2400" dirty="0">
                <a:latin typeface="Comic Sans MS"/>
                <a:cs typeface="Comic Sans MS"/>
              </a:rPr>
              <a:t>a  </a:t>
            </a:r>
            <a:r>
              <a:rPr sz="2400" spc="-5" dirty="0">
                <a:latin typeface="Comic Sans MS"/>
                <a:cs typeface="Comic Sans MS"/>
              </a:rPr>
              <a:t>minimum volume unit </a:t>
            </a:r>
            <a:r>
              <a:rPr sz="2400" dirty="0">
                <a:latin typeface="Comic Sans MS"/>
                <a:cs typeface="Comic Sans MS"/>
              </a:rPr>
              <a:t>cell </a:t>
            </a:r>
            <a:r>
              <a:rPr sz="2400" spc="-5" dirty="0">
                <a:latin typeface="Comic Sans MS"/>
                <a:cs typeface="Comic Sans MS"/>
              </a:rPr>
              <a:t>and </a:t>
            </a:r>
            <a:r>
              <a:rPr sz="2400" dirty="0">
                <a:latin typeface="Comic Sans MS"/>
                <a:cs typeface="Comic Sans MS"/>
              </a:rPr>
              <a:t>is </a:t>
            </a:r>
            <a:r>
              <a:rPr sz="2400" spc="-5" dirty="0">
                <a:latin typeface="Comic Sans MS"/>
                <a:cs typeface="Comic Sans MS"/>
              </a:rPr>
              <a:t>denoted </a:t>
            </a:r>
            <a:r>
              <a:rPr sz="2400" dirty="0">
                <a:latin typeface="Comic Sans MS"/>
                <a:cs typeface="Comic Sans MS"/>
              </a:rPr>
              <a:t>by </a:t>
            </a:r>
            <a:r>
              <a:rPr sz="2400" spc="-5" dirty="0">
                <a:latin typeface="Comic Sans MS"/>
                <a:cs typeface="Comic Sans MS"/>
              </a:rPr>
              <a:t>the  letter </a:t>
            </a:r>
            <a:r>
              <a:rPr sz="2400" dirty="0">
                <a:latin typeface="Comic Sans MS"/>
                <a:cs typeface="Comic Sans MS"/>
              </a:rPr>
              <a:t>p. A </a:t>
            </a:r>
            <a:r>
              <a:rPr sz="2400" spc="-5" dirty="0">
                <a:latin typeface="Comic Sans MS"/>
                <a:cs typeface="Comic Sans MS"/>
              </a:rPr>
              <a:t>unit </a:t>
            </a:r>
            <a:r>
              <a:rPr sz="2400" dirty="0">
                <a:latin typeface="Comic Sans MS"/>
                <a:cs typeface="Comic Sans MS"/>
              </a:rPr>
              <a:t>cell </a:t>
            </a:r>
            <a:r>
              <a:rPr sz="2400" spc="-5" dirty="0">
                <a:latin typeface="Comic Sans MS"/>
                <a:cs typeface="Comic Sans MS"/>
              </a:rPr>
              <a:t>which contain more than one  lattice point is called non </a:t>
            </a:r>
            <a:r>
              <a:rPr sz="2400" dirty="0">
                <a:latin typeface="Comic Sans MS"/>
                <a:cs typeface="Comic Sans MS"/>
              </a:rPr>
              <a:t>- </a:t>
            </a:r>
            <a:r>
              <a:rPr sz="2400" spc="-5" dirty="0">
                <a:latin typeface="Comic Sans MS"/>
                <a:cs typeface="Comic Sans MS"/>
              </a:rPr>
              <a:t>primitive unit cell.  These </a:t>
            </a:r>
            <a:r>
              <a:rPr sz="2400" spc="-10" dirty="0">
                <a:latin typeface="Comic Sans MS"/>
                <a:cs typeface="Comic Sans MS"/>
              </a:rPr>
              <a:t>two </a:t>
            </a:r>
            <a:r>
              <a:rPr sz="2400" spc="-5" dirty="0">
                <a:latin typeface="Comic Sans MS"/>
                <a:cs typeface="Comic Sans MS"/>
              </a:rPr>
              <a:t>cells are shown in the</a:t>
            </a:r>
            <a:r>
              <a:rPr sz="2400" spc="30" dirty="0">
                <a:latin typeface="Comic Sans MS"/>
                <a:cs typeface="Comic Sans MS"/>
              </a:rPr>
              <a:t> </a:t>
            </a:r>
            <a:r>
              <a:rPr sz="2400" spc="-5" dirty="0">
                <a:latin typeface="Comic Sans MS"/>
                <a:cs typeface="Comic Sans MS"/>
              </a:rPr>
              <a:t>Fig.</a:t>
            </a:r>
            <a:endParaRPr sz="2400">
              <a:latin typeface="Comic Sans MS"/>
              <a:cs typeface="Comic Sans MS"/>
            </a:endParaRPr>
          </a:p>
        </p:txBody>
      </p:sp>
    </p:spTree>
  </p:cSld>
  <p:clrMapOvr>
    <a:masterClrMapping/>
  </p:clrMapOvr>
  <p:transition>
    <p:dissolv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447800" y="914400"/>
            <a:ext cx="6320790" cy="458089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</TotalTime>
  <Words>684</Words>
  <Application>Microsoft Office PowerPoint</Application>
  <PresentationFormat>On-screen Show (4:3)</PresentationFormat>
  <Paragraphs>101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3" baseType="lpstr">
      <vt:lpstr>Arial</vt:lpstr>
      <vt:lpstr>Calibri</vt:lpstr>
      <vt:lpstr>Comic Sans MS</vt:lpstr>
      <vt:lpstr>Symbol</vt:lpstr>
      <vt:lpstr>Times New Roman</vt:lpstr>
      <vt:lpstr>Office Theme</vt:lpstr>
      <vt:lpstr>PowerPoint Presentation</vt:lpstr>
      <vt:lpstr>PowerPoint Presentation</vt:lpstr>
      <vt:lpstr>Plane Lattice</vt:lpstr>
      <vt:lpstr>Space Lattice</vt:lpstr>
      <vt:lpstr>PowerPoint Presentation</vt:lpstr>
      <vt:lpstr>When basis is attached identically to each lattice point,  the actual crystal structure is formed as shown in the  Fig.</vt:lpstr>
      <vt:lpstr>UNIT CELL</vt:lpstr>
      <vt:lpstr>Primitive and Non - primitive unit cell</vt:lpstr>
      <vt:lpstr>PowerPoint Presentation</vt:lpstr>
      <vt:lpstr>PowerPoint Presentation</vt:lpstr>
      <vt:lpstr>PowerPoint Presentation</vt:lpstr>
      <vt:lpstr>Thus, in general, a unit cell may be defined as the smallest  volume of a solid from which the entire crystal may be  constructed by translational repetitions in 3-dimension and which  represent fully all the characteristics of a particular crystal. In  Fig. a three dimensional unit cell is shown by the shaded portion.</vt:lpstr>
      <vt:lpstr>PowerPoint Presentation</vt:lpstr>
      <vt:lpstr>CRYSTAL SYSTEMS AND BRAVAIS LATTICES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1</dc:title>
  <cp:lastModifiedBy>cit</cp:lastModifiedBy>
  <cp:revision>4</cp:revision>
  <dcterms:created xsi:type="dcterms:W3CDTF">2020-06-18T10:24:43Z</dcterms:created>
  <dcterms:modified xsi:type="dcterms:W3CDTF">2020-06-18T10:41:55Z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2017-02-27T00:00:00Z</vt:filetime>
  </property>
  <property fmtid="{D5CDD505-2E9C-101B-9397-08002B2CF9AE}" pid="3" name="Creator">
    <vt:lpwstr>pdftk 1.44 - www.pdftk.com</vt:lpwstr>
  </property>
  <property fmtid="{D5CDD505-2E9C-101B-9397-08002B2CF9AE}" pid="4" name="LastSaved">
    <vt:filetime>2020-06-18T00:00:00Z</vt:filetime>
  </property>
</Properties>
</file>