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9" r:id="rId3"/>
    <p:sldId id="264" r:id="rId4"/>
    <p:sldId id="268" r:id="rId5"/>
    <p:sldId id="265" r:id="rId6"/>
    <p:sldId id="26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B9AC-40BA-40FE-A13F-49E312AF5064}" type="datetimeFigureOut">
              <a:rPr lang="en-US" smtClean="0"/>
              <a:t>28-Mar-23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E04A-8071-40C8-B162-7AB95D639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9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B9AC-40BA-40FE-A13F-49E312AF5064}" type="datetimeFigureOut">
              <a:rPr lang="en-US" smtClean="0"/>
              <a:t>28-Mar-23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E04A-8071-40C8-B162-7AB95D639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B9AC-40BA-40FE-A13F-49E312AF5064}" type="datetimeFigureOut">
              <a:rPr lang="en-US" smtClean="0"/>
              <a:t>28-Mar-23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E04A-8071-40C8-B162-7AB95D639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0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B9AC-40BA-40FE-A13F-49E312AF5064}" type="datetimeFigureOut">
              <a:rPr lang="en-US" smtClean="0"/>
              <a:t>28-Mar-23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E04A-8071-40C8-B162-7AB95D639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8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B9AC-40BA-40FE-A13F-49E312AF5064}" type="datetimeFigureOut">
              <a:rPr lang="en-US" smtClean="0"/>
              <a:t>28-Mar-23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E04A-8071-40C8-B162-7AB95D639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5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B9AC-40BA-40FE-A13F-49E312AF5064}" type="datetimeFigureOut">
              <a:rPr lang="en-US" smtClean="0"/>
              <a:t>28-Mar-23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E04A-8071-40C8-B162-7AB95D639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6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B9AC-40BA-40FE-A13F-49E312AF5064}" type="datetimeFigureOut">
              <a:rPr lang="en-US" smtClean="0"/>
              <a:t>28-Mar-23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E04A-8071-40C8-B162-7AB95D639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3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B9AC-40BA-40FE-A13F-49E312AF5064}" type="datetimeFigureOut">
              <a:rPr lang="en-US" smtClean="0"/>
              <a:t>28-Mar-23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E04A-8071-40C8-B162-7AB95D639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8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B9AC-40BA-40FE-A13F-49E312AF5064}" type="datetimeFigureOut">
              <a:rPr lang="en-US" smtClean="0"/>
              <a:t>28-Mar-23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E04A-8071-40C8-B162-7AB95D639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B9AC-40BA-40FE-A13F-49E312AF5064}" type="datetimeFigureOut">
              <a:rPr lang="en-US" smtClean="0"/>
              <a:t>28-Mar-23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E04A-8071-40C8-B162-7AB95D639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0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B9AC-40BA-40FE-A13F-49E312AF5064}" type="datetimeFigureOut">
              <a:rPr lang="en-US" smtClean="0"/>
              <a:t>28-Mar-23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E04A-8071-40C8-B162-7AB95D639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6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2B9AC-40BA-40FE-A13F-49E312AF5064}" type="datetimeFigureOut">
              <a:rPr lang="en-US" smtClean="0"/>
              <a:t>28-Mar-23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6E04A-8071-40C8-B162-7AB95D639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7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2223" y="5080217"/>
            <a:ext cx="4424920" cy="696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Dr. Pratap </a:t>
            </a:r>
            <a:r>
              <a:rPr lang="en-US" sz="2400" dirty="0" err="1" smtClean="0"/>
              <a:t>Chhotaray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888534" y="179649"/>
            <a:ext cx="58425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Deep Eutectic Solvents: Classification, Synthesis and Application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80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73120" y="8382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Systems formed by mixing Lewis or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Bronsted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acids and bases</a:t>
            </a:r>
          </a:p>
          <a:p>
            <a:pPr marL="287338" indent="-287338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One component is known as hydrogen bond acceptor (HBA) and other hydrogen bond donor (HBD)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46744" y="228600"/>
            <a:ext cx="4297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 Eutectic Solvent (DES)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357257"/>
            <a:ext cx="533400" cy="381000"/>
          </a:xfrm>
        </p:spPr>
        <p:txBody>
          <a:bodyPr/>
          <a:lstStyle/>
          <a:p>
            <a:fld id="{F2511F35-EB74-4B80-9722-3F1D51A93D7E}" type="slidenum">
              <a:rPr lang="en-US"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US" b="0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0" y="828020"/>
            <a:ext cx="9144000" cy="1018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0" y="882868"/>
            <a:ext cx="9144000" cy="1018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212" y="2869590"/>
            <a:ext cx="5397388" cy="3487667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484495" y="3033553"/>
            <a:ext cx="29547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DES is composed of neutral as well as ionic species </a:t>
            </a:r>
          </a:p>
        </p:txBody>
      </p:sp>
    </p:spTree>
    <p:extLst>
      <p:ext uri="{BB962C8B-B14F-4D97-AF65-F5344CB8AC3E}">
        <p14:creationId xmlns:p14="http://schemas.microsoft.com/office/powerpoint/2010/main" val="295471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87006" y="228600"/>
            <a:ext cx="261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Synthesis of DES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357257"/>
            <a:ext cx="533400" cy="381000"/>
          </a:xfrm>
        </p:spPr>
        <p:txBody>
          <a:bodyPr/>
          <a:lstStyle/>
          <a:p>
            <a:fld id="{F2511F35-EB74-4B80-9722-3F1D51A93D7E}" type="slidenum">
              <a:rPr lang="en-US"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 b="0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0" y="828020"/>
            <a:ext cx="9144000" cy="1018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0" y="882868"/>
            <a:ext cx="9144000" cy="1018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90800" y="3131249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+</a:t>
            </a:r>
            <a:endParaRPr lang="en-US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4746447" y="2914264"/>
            <a:ext cx="2340153" cy="504372"/>
            <a:chOff x="4746447" y="2819400"/>
            <a:chExt cx="2340153" cy="504372"/>
          </a:xfrm>
        </p:grpSpPr>
        <p:sp>
          <p:nvSpPr>
            <p:cNvPr id="25" name="Right Arrow 24"/>
            <p:cNvSpPr/>
            <p:nvPr/>
          </p:nvSpPr>
          <p:spPr>
            <a:xfrm>
              <a:off x="4876800" y="3104426"/>
              <a:ext cx="1942500" cy="21934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46447" y="2819400"/>
              <a:ext cx="2340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1:2 molar ratio @ 50 ℃</a:t>
              </a:r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086600" y="2402016"/>
            <a:ext cx="1310519" cy="1992544"/>
            <a:chOff x="7086600" y="2307152"/>
            <a:chExt cx="1310519" cy="1992544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93" r="11111"/>
            <a:stretch/>
          </p:blipFill>
          <p:spPr>
            <a:xfrm rot="5400000">
              <a:off x="6944586" y="2449166"/>
              <a:ext cx="1594548" cy="1310519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7187867" y="3961142"/>
              <a:ext cx="1187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Reline DES</a:t>
              </a:r>
              <a:endParaRPr lang="en-US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81000" y="4314976"/>
            <a:ext cx="8358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MP:                302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℃                              133 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℃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12 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℃</a:t>
            </a:r>
            <a:endParaRPr lang="en-US" sz="16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054883" y="2868736"/>
            <a:ext cx="1669517" cy="1374682"/>
            <a:chOff x="3054883" y="2773872"/>
            <a:chExt cx="1669517" cy="1374682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4883" y="2773872"/>
              <a:ext cx="1593317" cy="896241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3536918" y="3810000"/>
              <a:ext cx="1187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Urea</a:t>
              </a:r>
              <a:endParaRPr lang="en-US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00104" y="2868736"/>
            <a:ext cx="1438296" cy="1374682"/>
            <a:chOff x="1000104" y="2773872"/>
            <a:chExt cx="1438296" cy="1374682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0" t="21200" b="21200"/>
            <a:stretch/>
          </p:blipFill>
          <p:spPr>
            <a:xfrm>
              <a:off x="1000104" y="2773872"/>
              <a:ext cx="1431497" cy="896241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1250918" y="3810000"/>
              <a:ext cx="1187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Choline</a:t>
              </a:r>
              <a:endParaRPr lang="en-US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79440" y="843737"/>
            <a:ext cx="7344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Generally, M.P of DES is lower than individual components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491" y="4494844"/>
            <a:ext cx="2842940" cy="22742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6179" y="5472990"/>
            <a:ext cx="3176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Professor Andrew P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Abbott</a:t>
            </a:r>
          </a:p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University of Leicester, UK</a:t>
            </a: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149" y="1452146"/>
            <a:ext cx="8699895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202122"/>
                </a:solidFill>
              </a:rPr>
              <a:t>The parent components of </a:t>
            </a:r>
            <a:r>
              <a:rPr lang="en-US" dirty="0" smtClean="0">
                <a:solidFill>
                  <a:srgbClr val="202122"/>
                </a:solidFill>
              </a:rPr>
              <a:t>DES </a:t>
            </a:r>
            <a:r>
              <a:rPr lang="en-US" dirty="0">
                <a:solidFill>
                  <a:srgbClr val="202122"/>
                </a:solidFill>
              </a:rPr>
              <a:t>engage in a complex hydrogen bonding network which results in significant freezing point depression as compared to the parent 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2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/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3203218" y="228600"/>
            <a:ext cx="30345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Advantages of DES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0" y="828020"/>
            <a:ext cx="9144000" cy="1018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0" y="882868"/>
            <a:ext cx="9144000" cy="1018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eep eutectic solvents: syntheses, properties and applications - Chemical  Society Reviews (RSC Publishing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346" y="1603784"/>
            <a:ext cx="4349298" cy="461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3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008212" y="228600"/>
            <a:ext cx="3174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Classification of DES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357257"/>
            <a:ext cx="533400" cy="381000"/>
          </a:xfrm>
        </p:spPr>
        <p:txBody>
          <a:bodyPr/>
          <a:lstStyle/>
          <a:p>
            <a:fld id="{F2511F35-EB74-4B80-9722-3F1D51A93D7E}" type="slidenum">
              <a:rPr lang="en-US"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US" b="0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0" y="828020"/>
            <a:ext cx="9144000" cy="1018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0" y="882868"/>
            <a:ext cx="9144000" cy="1018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2000" y="1011067"/>
            <a:ext cx="2774918" cy="56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DES are of four types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9184"/>
            <a:ext cx="9144000" cy="3159631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762000" y="5278187"/>
            <a:ext cx="22462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Hydrophobic DES 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Hydrophilic DES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242" y="5334651"/>
            <a:ext cx="3395479" cy="121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51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484" y="5278327"/>
            <a:ext cx="3352116" cy="1426771"/>
          </a:xfrm>
          <a:prstGeom prst="rect">
            <a:avLst/>
          </a:prstGeom>
        </p:spPr>
      </p:pic>
      <p:sp>
        <p:nvSpPr>
          <p:cNvPr id="3" name="Freeform 5"/>
          <p:cNvSpPr>
            <a:spLocks noEditPoints="1"/>
          </p:cNvSpPr>
          <p:nvPr/>
        </p:nvSpPr>
        <p:spPr bwMode="gray">
          <a:xfrm rot="-1358056">
            <a:off x="1214393" y="2487237"/>
            <a:ext cx="6853237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3631448" y="3568896"/>
            <a:ext cx="2362200" cy="46166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dirty="0" smtClean="0">
                <a:latin typeface="Constantia" pitchFamily="18" charset="0"/>
              </a:rPr>
              <a:t>DES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3188344" y="228600"/>
            <a:ext cx="3064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Applications of DES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171083" y="1625225"/>
            <a:ext cx="1354772" cy="1066799"/>
            <a:chOff x="3810000" y="1447801"/>
            <a:chExt cx="1354772" cy="1066799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gray">
            <a:xfrm>
              <a:off x="3810000" y="1447801"/>
              <a:ext cx="1354772" cy="106679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gray">
            <a:xfrm>
              <a:off x="3874824" y="1828800"/>
              <a:ext cx="12194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Extraction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14530" y="5091926"/>
            <a:ext cx="1493198" cy="1046162"/>
            <a:chOff x="2178050" y="4668838"/>
            <a:chExt cx="1493198" cy="1046162"/>
          </a:xfrm>
        </p:grpSpPr>
        <p:sp>
          <p:nvSpPr>
            <p:cNvPr id="11" name="Oval 13"/>
            <p:cNvSpPr>
              <a:spLocks noChangeArrowheads="1"/>
            </p:cNvSpPr>
            <p:nvPr/>
          </p:nvSpPr>
          <p:spPr bwMode="gray">
            <a:xfrm>
              <a:off x="2178050" y="4668838"/>
              <a:ext cx="1493198" cy="1046162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gray">
            <a:xfrm>
              <a:off x="2389496" y="4892720"/>
              <a:ext cx="104900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Pharma-</a:t>
              </a:r>
            </a:p>
            <a:p>
              <a:pPr eaLnBrk="0" hangingPunct="0"/>
              <a:r>
                <a:rPr lang="en-U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ceuticals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85959" y="4145527"/>
            <a:ext cx="1869066" cy="1066799"/>
            <a:chOff x="1295399" y="2971801"/>
            <a:chExt cx="1869066" cy="1066799"/>
          </a:xfrm>
        </p:grpSpPr>
        <p:sp>
          <p:nvSpPr>
            <p:cNvPr id="15" name="Oval 10"/>
            <p:cNvSpPr>
              <a:spLocks noChangeArrowheads="1"/>
            </p:cNvSpPr>
            <p:nvPr/>
          </p:nvSpPr>
          <p:spPr bwMode="gray">
            <a:xfrm>
              <a:off x="1295399" y="2971801"/>
              <a:ext cx="1869066" cy="106679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gray">
            <a:xfrm>
              <a:off x="1319280" y="3216320"/>
              <a:ext cx="184518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Electrochemical </a:t>
              </a:r>
            </a:p>
            <a:p>
              <a:pPr eaLnBrk="0" hangingPunct="0"/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Detection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200634" y="3286849"/>
            <a:ext cx="1680944" cy="1066800"/>
            <a:chOff x="6705600" y="1676401"/>
            <a:chExt cx="1680944" cy="1066800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gray">
            <a:xfrm>
              <a:off x="6705600" y="1676401"/>
              <a:ext cx="1634162" cy="1066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gray">
            <a:xfrm>
              <a:off x="6803408" y="1852680"/>
              <a:ext cx="158313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Biomass </a:t>
              </a:r>
            </a:p>
            <a:p>
              <a:pPr eaLnBrk="0" hangingPunct="0"/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Pretreatment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543563" y="4461688"/>
            <a:ext cx="1475096" cy="1066800"/>
            <a:chOff x="4953000" y="4038600"/>
            <a:chExt cx="1475096" cy="1066800"/>
          </a:xfrm>
        </p:grpSpPr>
        <p:sp>
          <p:nvSpPr>
            <p:cNvPr id="26" name="Oval 16"/>
            <p:cNvSpPr>
              <a:spLocks noChangeArrowheads="1"/>
            </p:cNvSpPr>
            <p:nvPr/>
          </p:nvSpPr>
          <p:spPr bwMode="gray">
            <a:xfrm>
              <a:off x="4953000" y="4038600"/>
              <a:ext cx="1475096" cy="10668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gray">
            <a:xfrm>
              <a:off x="5181600" y="4242176"/>
              <a:ext cx="1106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Nano-</a:t>
              </a:r>
            </a:p>
            <a:p>
              <a:pPr eaLnBrk="0" hangingPunct="0"/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materials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sp>
        <p:nvSpPr>
          <p:cNvPr id="31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8594680" y="6578224"/>
            <a:ext cx="533400" cy="381000"/>
          </a:xfrm>
        </p:spPr>
        <p:txBody>
          <a:bodyPr>
            <a:normAutofit/>
          </a:bodyPr>
          <a:lstStyle/>
          <a:p>
            <a:fld id="{F2511F35-EB74-4B80-9722-3F1D51A93D7E}" type="slidenum">
              <a:rPr lang="en-US"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en-US" sz="1200" b="0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0" y="828020"/>
            <a:ext cx="9144000" cy="1018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0" y="882868"/>
            <a:ext cx="9144000" cy="1018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098883" y="1914102"/>
            <a:ext cx="1560378" cy="1066799"/>
            <a:chOff x="3810000" y="1447801"/>
            <a:chExt cx="1560378" cy="1066799"/>
          </a:xfrm>
        </p:grpSpPr>
        <p:sp>
          <p:nvSpPr>
            <p:cNvPr id="35" name="Oval 7"/>
            <p:cNvSpPr>
              <a:spLocks noChangeArrowheads="1"/>
            </p:cNvSpPr>
            <p:nvPr/>
          </p:nvSpPr>
          <p:spPr bwMode="gray">
            <a:xfrm>
              <a:off x="3810000" y="1447801"/>
              <a:ext cx="1551304" cy="106679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6" name="Text Box 23"/>
            <p:cNvSpPr txBox="1">
              <a:spLocks noChangeArrowheads="1"/>
            </p:cNvSpPr>
            <p:nvPr/>
          </p:nvSpPr>
          <p:spPr bwMode="gray">
            <a:xfrm>
              <a:off x="3943064" y="1828800"/>
              <a:ext cx="14273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Bio-catalysis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857232" y="2701124"/>
            <a:ext cx="1750764" cy="1066799"/>
            <a:chOff x="1295399" y="2971801"/>
            <a:chExt cx="1750764" cy="1066799"/>
          </a:xfrm>
        </p:grpSpPr>
        <p:sp>
          <p:nvSpPr>
            <p:cNvPr id="39" name="Oval 10"/>
            <p:cNvSpPr>
              <a:spLocks noChangeArrowheads="1"/>
            </p:cNvSpPr>
            <p:nvPr/>
          </p:nvSpPr>
          <p:spPr bwMode="gray">
            <a:xfrm>
              <a:off x="1295399" y="2971801"/>
              <a:ext cx="1750764" cy="106679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B050"/>
              </a:solidFill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0" name="Text Box 22"/>
            <p:cNvSpPr txBox="1">
              <a:spLocks noChangeArrowheads="1"/>
            </p:cNvSpPr>
            <p:nvPr/>
          </p:nvSpPr>
          <p:spPr bwMode="gray">
            <a:xfrm>
              <a:off x="1319280" y="3311856"/>
              <a:ext cx="172688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itchFamily="18" charset="0"/>
                </a:rPr>
                <a:t>Gas Absorption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8" y="1003464"/>
            <a:ext cx="3367703" cy="167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073911">
            <a:off x="2667417" y="2409598"/>
            <a:ext cx="3280065" cy="784830"/>
          </a:xfrm>
          <a:prstGeom prst="rect">
            <a:avLst/>
          </a:prstGeom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sz="4500" dirty="0">
                <a:solidFill>
                  <a:srgbClr val="008000"/>
                </a:solidFill>
                <a:latin typeface="Algerian" panose="04020705040A02060702" pitchFamily="82" charset="0"/>
              </a:rPr>
              <a:t>Thank You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61696" y="3476579"/>
            <a:ext cx="222160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700" b="1" dirty="0">
                <a:solidFill>
                  <a:srgbClr val="FF0000"/>
                </a:solidFill>
                <a:latin typeface="Agency FB" panose="020B0503020202020204" pitchFamily="34" charset="0"/>
              </a:rPr>
              <a:t>Any Queries ??... </a:t>
            </a:r>
          </a:p>
        </p:txBody>
      </p:sp>
    </p:spTree>
    <p:extLst>
      <p:ext uri="{BB962C8B-B14F-4D97-AF65-F5344CB8AC3E}">
        <p14:creationId xmlns:p14="http://schemas.microsoft.com/office/powerpoint/2010/main" val="40814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5327</TotalTime>
  <Words>164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Agency FB</vt:lpstr>
      <vt:lpstr>Algerian</vt:lpstr>
      <vt:lpstr>Arial</vt:lpstr>
      <vt:lpstr>Calibri</vt:lpstr>
      <vt:lpstr>Calibri Light</vt:lpstr>
      <vt:lpstr>Constantia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Chemistry</dc:title>
  <dc:creator>pratap</dc:creator>
  <cp:lastModifiedBy>pratap</cp:lastModifiedBy>
  <cp:revision>115</cp:revision>
  <dcterms:created xsi:type="dcterms:W3CDTF">2020-11-09T05:10:50Z</dcterms:created>
  <dcterms:modified xsi:type="dcterms:W3CDTF">2023-03-28T08:55:51Z</dcterms:modified>
</cp:coreProperties>
</file>