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60" r:id="rId3"/>
    <p:sldId id="258" r:id="rId4"/>
    <p:sldId id="263" r:id="rId5"/>
    <p:sldId id="261" r:id="rId6"/>
    <p:sldId id="262" r:id="rId7"/>
    <p:sldId id="264" r:id="rId8"/>
    <p:sldId id="265" r:id="rId9"/>
    <p:sldId id="266" r:id="rId10"/>
    <p:sldId id="282" r:id="rId11"/>
    <p:sldId id="277" r:id="rId12"/>
    <p:sldId id="25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rabhadra Rout" initials="BR" lastIdx="1" clrIdx="0">
    <p:extLst>
      <p:ext uri="{19B8F6BF-5375-455C-9EA6-DF929625EA0E}">
        <p15:presenceInfo xmlns:p15="http://schemas.microsoft.com/office/powerpoint/2012/main" userId="2d68a623145acf6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99"/>
    <a:srgbClr val="0000FF"/>
    <a:srgbClr val="FF33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6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5-06T20:08:59.167" idx="1">
    <p:pos x="4902" y="2004"/>
    <p:text>The common procedure followed in applying fertilizer by the batch method consists of three timed intervals. 
During the first interval, the system operates normally, wetting the foliage and soil. During the second interval, the fertilizer is injected into the system. This application should rarely be less than 30 minutes and preferably an hour or longer. This eliminates the possibility of poor distribution due to slow or uneven rotation of sprinklers. The last time interval should be long enough for the system to be completely rinsed with clear water and all fertilizer removed from plant foliage and moved down into the crop rootzone.</p:text>
    <p:extLst>
      <p:ext uri="{C676402C-5697-4E1C-873F-D02D1690AC5C}">
        <p15:threadingInfo xmlns:p15="http://schemas.microsoft.com/office/powerpoint/2012/main" timeZoneBias="-33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CF719A-6182-4F37-8911-F6FDD447CC60}" type="datetimeFigureOut">
              <a:rPr lang="en-IN" smtClean="0"/>
              <a:t>31/05/2020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A154A6-54E6-400B-9431-26DCF5C37EAA}" type="slidenum">
              <a:rPr lang="en-IN" smtClean="0"/>
              <a:t>‹#›</a:t>
            </a:fld>
            <a:endParaRPr lang="en-IN"/>
          </a:p>
        </p:txBody>
      </p:sp>
    </p:spTree>
    <p:extLst>
      <p:ext uri="{BB962C8B-B14F-4D97-AF65-F5344CB8AC3E}">
        <p14:creationId xmlns:p14="http://schemas.microsoft.com/office/powerpoint/2010/main" val="1781325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41BA0F6-6378-4BDE-A8E5-A6E5EF59E651}" type="datetime1">
              <a:rPr lang="en-IN" smtClean="0"/>
              <a:t>31/05/2020</a:t>
            </a:fld>
            <a:endParaRPr lang="en-IN"/>
          </a:p>
        </p:txBody>
      </p:sp>
      <p:sp>
        <p:nvSpPr>
          <p:cNvPr id="5" name="Footer Placeholder 4"/>
          <p:cNvSpPr>
            <a:spLocks noGrp="1"/>
          </p:cNvSpPr>
          <p:nvPr>
            <p:ph type="ftr" sz="quarter" idx="11"/>
          </p:nvPr>
        </p:nvSpPr>
        <p:spPr/>
        <p:txBody>
          <a:bodyPr/>
          <a:lstStyle/>
          <a:p>
            <a:r>
              <a:rPr lang="en-IN" smtClean="0"/>
              <a:t>Mr. Birabhadra Rout [Dept. of Agril. Engg.]</a:t>
            </a:r>
            <a:endParaRPr lang="en-IN"/>
          </a:p>
        </p:txBody>
      </p:sp>
      <p:sp>
        <p:nvSpPr>
          <p:cNvPr id="6" name="Slide Number Placeholder 5"/>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3925044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4E72925-1F14-4DCD-8A80-6845CE097AAD}" type="datetime1">
              <a:rPr lang="en-IN" smtClean="0"/>
              <a:t>31/05/2020</a:t>
            </a:fld>
            <a:endParaRPr lang="en-IN"/>
          </a:p>
        </p:txBody>
      </p:sp>
      <p:sp>
        <p:nvSpPr>
          <p:cNvPr id="5" name="Footer Placeholder 4"/>
          <p:cNvSpPr>
            <a:spLocks noGrp="1"/>
          </p:cNvSpPr>
          <p:nvPr>
            <p:ph type="ftr" sz="quarter" idx="11"/>
          </p:nvPr>
        </p:nvSpPr>
        <p:spPr/>
        <p:txBody>
          <a:bodyPr/>
          <a:lstStyle/>
          <a:p>
            <a:r>
              <a:rPr lang="en-IN" smtClean="0"/>
              <a:t>Mr. Birabhadra Rout [Dept. of Agril. Engg.]</a:t>
            </a:r>
            <a:endParaRPr lang="en-IN"/>
          </a:p>
        </p:txBody>
      </p:sp>
      <p:sp>
        <p:nvSpPr>
          <p:cNvPr id="6" name="Slide Number Placeholder 5"/>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269308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03F38A8-A571-4F7B-AB95-E95547BAA421}" type="datetime1">
              <a:rPr lang="en-IN" smtClean="0"/>
              <a:t>31/05/2020</a:t>
            </a:fld>
            <a:endParaRPr lang="en-IN"/>
          </a:p>
        </p:txBody>
      </p:sp>
      <p:sp>
        <p:nvSpPr>
          <p:cNvPr id="5" name="Footer Placeholder 4"/>
          <p:cNvSpPr>
            <a:spLocks noGrp="1"/>
          </p:cNvSpPr>
          <p:nvPr>
            <p:ph type="ftr" sz="quarter" idx="11"/>
          </p:nvPr>
        </p:nvSpPr>
        <p:spPr/>
        <p:txBody>
          <a:bodyPr/>
          <a:lstStyle/>
          <a:p>
            <a:r>
              <a:rPr lang="en-IN" smtClean="0"/>
              <a:t>Mr. Birabhadra Rout [Dept. of Agril. Engg.]</a:t>
            </a:r>
            <a:endParaRPr lang="en-IN"/>
          </a:p>
        </p:txBody>
      </p:sp>
      <p:sp>
        <p:nvSpPr>
          <p:cNvPr id="6" name="Slide Number Placeholder 5"/>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315405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A5E407A-1015-4178-B48C-51F293AACD43}" type="datetime1">
              <a:rPr lang="en-IN" smtClean="0"/>
              <a:t>31/05/2020</a:t>
            </a:fld>
            <a:endParaRPr lang="en-IN"/>
          </a:p>
        </p:txBody>
      </p:sp>
      <p:sp>
        <p:nvSpPr>
          <p:cNvPr id="5" name="Footer Placeholder 4"/>
          <p:cNvSpPr>
            <a:spLocks noGrp="1"/>
          </p:cNvSpPr>
          <p:nvPr>
            <p:ph type="ftr" sz="quarter" idx="11"/>
          </p:nvPr>
        </p:nvSpPr>
        <p:spPr/>
        <p:txBody>
          <a:bodyPr/>
          <a:lstStyle/>
          <a:p>
            <a:r>
              <a:rPr lang="en-IN" smtClean="0"/>
              <a:t>Mr. Birabhadra Rout [Dept. of Agril. Engg.]</a:t>
            </a:r>
            <a:endParaRPr lang="en-IN"/>
          </a:p>
        </p:txBody>
      </p:sp>
      <p:sp>
        <p:nvSpPr>
          <p:cNvPr id="6" name="Slide Number Placeholder 5"/>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1308606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7633DFF-D6C6-4339-B92A-70854FFBCF6D}" type="datetime1">
              <a:rPr lang="en-IN" smtClean="0"/>
              <a:t>31/05/2020</a:t>
            </a:fld>
            <a:endParaRPr lang="en-IN"/>
          </a:p>
        </p:txBody>
      </p:sp>
      <p:sp>
        <p:nvSpPr>
          <p:cNvPr id="5" name="Footer Placeholder 4"/>
          <p:cNvSpPr>
            <a:spLocks noGrp="1"/>
          </p:cNvSpPr>
          <p:nvPr>
            <p:ph type="ftr" sz="quarter" idx="11"/>
          </p:nvPr>
        </p:nvSpPr>
        <p:spPr/>
        <p:txBody>
          <a:bodyPr/>
          <a:lstStyle/>
          <a:p>
            <a:r>
              <a:rPr lang="en-IN" smtClean="0"/>
              <a:t>Mr. Birabhadra Rout [Dept. of Agril. Engg.]</a:t>
            </a:r>
            <a:endParaRPr lang="en-IN"/>
          </a:p>
        </p:txBody>
      </p:sp>
      <p:sp>
        <p:nvSpPr>
          <p:cNvPr id="6" name="Slide Number Placeholder 5"/>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44389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02D7A64B-4584-4B76-82AD-4C193D37CF90}" type="datetime1">
              <a:rPr lang="en-IN" smtClean="0"/>
              <a:t>31/05/2020</a:t>
            </a:fld>
            <a:endParaRPr lang="en-IN"/>
          </a:p>
        </p:txBody>
      </p:sp>
      <p:sp>
        <p:nvSpPr>
          <p:cNvPr id="6" name="Footer Placeholder 5"/>
          <p:cNvSpPr>
            <a:spLocks noGrp="1"/>
          </p:cNvSpPr>
          <p:nvPr>
            <p:ph type="ftr" sz="quarter" idx="11"/>
          </p:nvPr>
        </p:nvSpPr>
        <p:spPr/>
        <p:txBody>
          <a:bodyPr/>
          <a:lstStyle/>
          <a:p>
            <a:r>
              <a:rPr lang="en-IN" smtClean="0"/>
              <a:t>Mr. Birabhadra Rout [Dept. of Agril. Engg.]</a:t>
            </a:r>
            <a:endParaRPr lang="en-IN"/>
          </a:p>
        </p:txBody>
      </p:sp>
      <p:sp>
        <p:nvSpPr>
          <p:cNvPr id="7" name="Slide Number Placeholder 6"/>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2085054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817AA783-5CE3-4AC6-8090-A3EF92E3EC83}" type="datetime1">
              <a:rPr lang="en-IN" smtClean="0"/>
              <a:t>31/05/2020</a:t>
            </a:fld>
            <a:endParaRPr lang="en-IN"/>
          </a:p>
        </p:txBody>
      </p:sp>
      <p:sp>
        <p:nvSpPr>
          <p:cNvPr id="8" name="Footer Placeholder 7"/>
          <p:cNvSpPr>
            <a:spLocks noGrp="1"/>
          </p:cNvSpPr>
          <p:nvPr>
            <p:ph type="ftr" sz="quarter" idx="11"/>
          </p:nvPr>
        </p:nvSpPr>
        <p:spPr/>
        <p:txBody>
          <a:bodyPr/>
          <a:lstStyle/>
          <a:p>
            <a:r>
              <a:rPr lang="en-IN" smtClean="0"/>
              <a:t>Mr. Birabhadra Rout [Dept. of Agril. Engg.]</a:t>
            </a:r>
            <a:endParaRPr lang="en-IN"/>
          </a:p>
        </p:txBody>
      </p:sp>
      <p:sp>
        <p:nvSpPr>
          <p:cNvPr id="9" name="Slide Number Placeholder 8"/>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3743419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D782F65-1A2D-4017-A8DD-768455507319}" type="datetime1">
              <a:rPr lang="en-IN" smtClean="0"/>
              <a:t>31/05/2020</a:t>
            </a:fld>
            <a:endParaRPr lang="en-IN"/>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420729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0F462D-87AB-4864-A68D-EEEAE1EE0723}" type="datetime1">
              <a:rPr lang="en-IN" smtClean="0"/>
              <a:t>31/05/2020</a:t>
            </a:fld>
            <a:endParaRPr lang="en-IN"/>
          </a:p>
        </p:txBody>
      </p:sp>
      <p:sp>
        <p:nvSpPr>
          <p:cNvPr id="3" name="Footer Placeholder 2"/>
          <p:cNvSpPr>
            <a:spLocks noGrp="1"/>
          </p:cNvSpPr>
          <p:nvPr>
            <p:ph type="ftr" sz="quarter" idx="11"/>
          </p:nvPr>
        </p:nvSpPr>
        <p:spPr/>
        <p:txBody>
          <a:bodyPr/>
          <a:lstStyle/>
          <a:p>
            <a:r>
              <a:rPr lang="en-IN" smtClean="0"/>
              <a:t>Mr. Birabhadra Rout [Dept. of Agril. Engg.]</a:t>
            </a:r>
            <a:endParaRPr lang="en-IN"/>
          </a:p>
        </p:txBody>
      </p:sp>
      <p:sp>
        <p:nvSpPr>
          <p:cNvPr id="4" name="Slide Number Placeholder 3"/>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1288921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7455DA0-B4E3-492A-AADA-8651C4E232FB}" type="datetime1">
              <a:rPr lang="en-IN" smtClean="0"/>
              <a:t>31/05/2020</a:t>
            </a:fld>
            <a:endParaRPr lang="en-IN"/>
          </a:p>
        </p:txBody>
      </p:sp>
      <p:sp>
        <p:nvSpPr>
          <p:cNvPr id="6" name="Footer Placeholder 5"/>
          <p:cNvSpPr>
            <a:spLocks noGrp="1"/>
          </p:cNvSpPr>
          <p:nvPr>
            <p:ph type="ftr" sz="quarter" idx="11"/>
          </p:nvPr>
        </p:nvSpPr>
        <p:spPr/>
        <p:txBody>
          <a:bodyPr/>
          <a:lstStyle/>
          <a:p>
            <a:r>
              <a:rPr lang="en-IN" smtClean="0"/>
              <a:t>Mr. Birabhadra Rout [Dept. of Agril. Engg.]</a:t>
            </a:r>
            <a:endParaRPr lang="en-IN"/>
          </a:p>
        </p:txBody>
      </p:sp>
      <p:sp>
        <p:nvSpPr>
          <p:cNvPr id="7" name="Slide Number Placeholder 6"/>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2132695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AEBF94-CBBD-4DD4-9C0D-DEA768F02877}" type="datetime1">
              <a:rPr lang="en-IN" smtClean="0"/>
              <a:t>31/05/2020</a:t>
            </a:fld>
            <a:endParaRPr lang="en-IN"/>
          </a:p>
        </p:txBody>
      </p:sp>
      <p:sp>
        <p:nvSpPr>
          <p:cNvPr id="6" name="Footer Placeholder 5"/>
          <p:cNvSpPr>
            <a:spLocks noGrp="1"/>
          </p:cNvSpPr>
          <p:nvPr>
            <p:ph type="ftr" sz="quarter" idx="11"/>
          </p:nvPr>
        </p:nvSpPr>
        <p:spPr/>
        <p:txBody>
          <a:bodyPr/>
          <a:lstStyle/>
          <a:p>
            <a:r>
              <a:rPr lang="en-IN" smtClean="0"/>
              <a:t>Mr. Birabhadra Rout [Dept. of Agril. Engg.]</a:t>
            </a:r>
            <a:endParaRPr lang="en-IN"/>
          </a:p>
        </p:txBody>
      </p:sp>
      <p:sp>
        <p:nvSpPr>
          <p:cNvPr id="7" name="Slide Number Placeholder 6"/>
          <p:cNvSpPr>
            <a:spLocks noGrp="1"/>
          </p:cNvSpPr>
          <p:nvPr>
            <p:ph type="sldNum" sz="quarter" idx="12"/>
          </p:nvPr>
        </p:nvSpPr>
        <p:spPr/>
        <p:txBody>
          <a:bodyPr/>
          <a:lstStyle/>
          <a:p>
            <a:fld id="{E157CEDB-0F25-45D2-8BA6-B6B0F6BB4ED5}" type="slidenum">
              <a:rPr lang="en-IN" smtClean="0"/>
              <a:t>‹#›</a:t>
            </a:fld>
            <a:endParaRPr lang="en-IN"/>
          </a:p>
        </p:txBody>
      </p:sp>
    </p:spTree>
    <p:extLst>
      <p:ext uri="{BB962C8B-B14F-4D97-AF65-F5344CB8AC3E}">
        <p14:creationId xmlns:p14="http://schemas.microsoft.com/office/powerpoint/2010/main" val="1084673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31AA84-BE43-4082-AF55-38CF24374FF1}" type="datetime1">
              <a:rPr lang="en-IN" smtClean="0"/>
              <a:t>31/05/2020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Mr. Birabhadra Rout [Dept. of Agril. Engg.]</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57CEDB-0F25-45D2-8BA6-B6B0F6BB4ED5}" type="slidenum">
              <a:rPr lang="en-IN" smtClean="0"/>
              <a:t>‹#›</a:t>
            </a:fld>
            <a:endParaRPr lang="en-IN"/>
          </a:p>
        </p:txBody>
      </p:sp>
    </p:spTree>
    <p:extLst>
      <p:ext uri="{BB962C8B-B14F-4D97-AF65-F5344CB8AC3E}">
        <p14:creationId xmlns:p14="http://schemas.microsoft.com/office/powerpoint/2010/main" val="635972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zhT3Fd751j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33525" y="1855788"/>
            <a:ext cx="9144000" cy="2340000"/>
          </a:xfrm>
        </p:spPr>
        <p:txBody>
          <a:bodyPr>
            <a:normAutofit/>
          </a:bodyPr>
          <a:lstStyle/>
          <a:p>
            <a:r>
              <a:rPr lang="en-IN" sz="4000" dirty="0" smtClean="0">
                <a:solidFill>
                  <a:srgbClr val="0000FF"/>
                </a:solidFill>
                <a:latin typeface="Comic Sans MS" panose="030F0702030302020204" pitchFamily="66" charset="0"/>
              </a:rPr>
              <a:t>Sprinkler Irrigation – Adaptability, Problems and Prospects</a:t>
            </a:r>
            <a:endParaRPr lang="en-IN" sz="4000" dirty="0">
              <a:solidFill>
                <a:srgbClr val="0000FF"/>
              </a:solidFill>
              <a:latin typeface="Comic Sans MS" panose="030F0702030302020204" pitchFamily="66" charset="0"/>
            </a:endParaRPr>
          </a:p>
        </p:txBody>
      </p:sp>
      <p:sp>
        <p:nvSpPr>
          <p:cNvPr id="3" name="Subtitle 2"/>
          <p:cNvSpPr>
            <a:spLocks noGrp="1"/>
          </p:cNvSpPr>
          <p:nvPr>
            <p:ph type="subTitle" idx="1"/>
          </p:nvPr>
        </p:nvSpPr>
        <p:spPr>
          <a:xfrm>
            <a:off x="1533525" y="4335463"/>
            <a:ext cx="9144000" cy="1620000"/>
          </a:xfrm>
        </p:spPr>
        <p:txBody>
          <a:bodyPr>
            <a:normAutofit/>
          </a:bodyPr>
          <a:lstStyle/>
          <a:p>
            <a:r>
              <a:rPr lang="en-IN" sz="2000" dirty="0">
                <a:solidFill>
                  <a:srgbClr val="C00000"/>
                </a:solidFill>
                <a:latin typeface="Lucida Bright" panose="02040602050505020304" pitchFamily="18" charset="0"/>
              </a:rPr>
              <a:t>Sprinkler and Micro  irrigation </a:t>
            </a:r>
            <a:r>
              <a:rPr lang="en-IN" sz="2000" dirty="0" smtClean="0">
                <a:solidFill>
                  <a:srgbClr val="C00000"/>
                </a:solidFill>
                <a:latin typeface="Lucida Bright" panose="02040602050505020304" pitchFamily="18" charset="0"/>
              </a:rPr>
              <a:t>Systems</a:t>
            </a:r>
          </a:p>
          <a:p>
            <a:r>
              <a:rPr lang="en-IN" sz="2000" dirty="0" smtClean="0">
                <a:solidFill>
                  <a:srgbClr val="C00000"/>
                </a:solidFill>
                <a:latin typeface="Lucida Bright" panose="02040602050505020304" pitchFamily="18" charset="0"/>
              </a:rPr>
              <a:t>[BTAI 31]</a:t>
            </a:r>
            <a:endParaRPr lang="en-IN" sz="2000" dirty="0">
              <a:solidFill>
                <a:srgbClr val="C00000"/>
              </a:solidFill>
              <a:latin typeface="Lucida Bright" panose="020406020505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16000" y="266700"/>
            <a:ext cx="2160000" cy="2160000"/>
          </a:xfrm>
          <a:prstGeom prst="rect">
            <a:avLst/>
          </a:prstGeom>
        </p:spPr>
      </p:pic>
    </p:spTree>
    <p:extLst>
      <p:ext uri="{BB962C8B-B14F-4D97-AF65-F5344CB8AC3E}">
        <p14:creationId xmlns:p14="http://schemas.microsoft.com/office/powerpoint/2010/main" val="33725889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IN" smtClean="0"/>
              <a:t>Mr. Birabhadra Rout [Dept. of Agril. Engg.]</a:t>
            </a:r>
            <a:endParaRPr lang="en-IN"/>
          </a:p>
        </p:txBody>
      </p:sp>
      <p:sp>
        <p:nvSpPr>
          <p:cNvPr id="3" name="Slide Number Placeholder 2"/>
          <p:cNvSpPr>
            <a:spLocks noGrp="1"/>
          </p:cNvSpPr>
          <p:nvPr>
            <p:ph type="sldNum" sz="quarter" idx="12"/>
          </p:nvPr>
        </p:nvSpPr>
        <p:spPr/>
        <p:txBody>
          <a:bodyPr/>
          <a:lstStyle/>
          <a:p>
            <a:fld id="{E157CEDB-0F25-45D2-8BA6-B6B0F6BB4ED5}" type="slidenum">
              <a:rPr lang="en-IN" smtClean="0"/>
              <a:t>10</a:t>
            </a:fld>
            <a:endParaRPr lang="en-IN"/>
          </a:p>
        </p:txBody>
      </p:sp>
      <p:sp>
        <p:nvSpPr>
          <p:cNvPr id="4" name="TextBox 3"/>
          <p:cNvSpPr txBox="1"/>
          <p:nvPr/>
        </p:nvSpPr>
        <p:spPr>
          <a:xfrm rot="20043647">
            <a:off x="3067050" y="3075057"/>
            <a:ext cx="6057900" cy="707886"/>
          </a:xfrm>
          <a:prstGeom prst="rect">
            <a:avLst/>
          </a:prstGeom>
          <a:noFill/>
        </p:spPr>
        <p:txBody>
          <a:bodyPr wrap="square" rtlCol="0">
            <a:spAutoFit/>
          </a:bodyPr>
          <a:lstStyle/>
          <a:p>
            <a:pPr algn="ctr"/>
            <a:r>
              <a:rPr lang="en-IN" sz="4000" dirty="0" smtClean="0">
                <a:solidFill>
                  <a:srgbClr val="C00000"/>
                </a:solidFill>
                <a:latin typeface="Comic Sans MS" panose="030F0702030302020204" pitchFamily="66" charset="0"/>
              </a:rPr>
              <a:t>!!!-Thank You-!!!</a:t>
            </a:r>
            <a:endParaRPr lang="en-IN" sz="4000" dirty="0">
              <a:solidFill>
                <a:srgbClr val="C00000"/>
              </a:solidFill>
              <a:latin typeface="Comic Sans MS" panose="030F0702030302020204" pitchFamily="66" charset="0"/>
            </a:endParaRPr>
          </a:p>
        </p:txBody>
      </p:sp>
    </p:spTree>
    <p:extLst>
      <p:ext uri="{BB962C8B-B14F-4D97-AF65-F5344CB8AC3E}">
        <p14:creationId xmlns:p14="http://schemas.microsoft.com/office/powerpoint/2010/main" val="1856638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endParaRPr lang="en-IN" sz="3200" dirty="0">
              <a:solidFill>
                <a:srgbClr val="0000FF"/>
              </a:solidFill>
              <a:latin typeface="Comic Sans MS" panose="030F0702030302020204" pitchFamily="66" charset="0"/>
            </a:endParaRPr>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11</a:t>
            </a:fld>
            <a:endParaRPr lang="en-IN"/>
          </a:p>
        </p:txBody>
      </p:sp>
      <p:sp>
        <p:nvSpPr>
          <p:cNvPr id="3" name="Content Placeholder 2"/>
          <p:cNvSpPr>
            <a:spLocks noGrp="1"/>
          </p:cNvSpPr>
          <p:nvPr>
            <p:ph idx="1"/>
          </p:nvPr>
        </p:nvSpPr>
        <p:spPr>
          <a:xfrm>
            <a:off x="838200" y="1254737"/>
            <a:ext cx="10515600" cy="4932000"/>
          </a:xfrm>
        </p:spPr>
        <p:txBody>
          <a:bodyPr>
            <a:normAutofit/>
          </a:bodyPr>
          <a:lstStyle/>
          <a:p>
            <a:endParaRPr lang="en-IN" sz="2400" dirty="0">
              <a:latin typeface="Lucida Bright" panose="02040602050505020304" pitchFamily="18" charset="0"/>
            </a:endParaRPr>
          </a:p>
        </p:txBody>
      </p:sp>
    </p:spTree>
    <p:extLst>
      <p:ext uri="{BB962C8B-B14F-4D97-AF65-F5344CB8AC3E}">
        <p14:creationId xmlns:p14="http://schemas.microsoft.com/office/powerpoint/2010/main" val="2487934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720000"/>
          </a:xfrm>
        </p:spPr>
        <p:txBody>
          <a:bodyPr/>
          <a:lstStyle/>
          <a:p>
            <a:endParaRPr lang="en-IN" dirty="0">
              <a:solidFill>
                <a:srgbClr val="0000FF"/>
              </a:solidFill>
              <a:latin typeface="Comic Sans MS" panose="030F0702030302020204" pitchFamily="66" charset="0"/>
            </a:endParaRPr>
          </a:p>
        </p:txBody>
      </p:sp>
      <p:sp>
        <p:nvSpPr>
          <p:cNvPr id="3" name="Content Placeholder 2"/>
          <p:cNvSpPr>
            <a:spLocks noGrp="1"/>
          </p:cNvSpPr>
          <p:nvPr>
            <p:ph idx="1"/>
          </p:nvPr>
        </p:nvSpPr>
        <p:spPr>
          <a:xfrm>
            <a:off x="5181600" y="1426775"/>
            <a:ext cx="6172200" cy="4680000"/>
          </a:xfrm>
        </p:spPr>
        <p:txBody>
          <a:bodyPr/>
          <a:lstStyle/>
          <a:p>
            <a:endParaRPr lang="en-IN"/>
          </a:p>
        </p:txBody>
      </p:sp>
      <p:sp>
        <p:nvSpPr>
          <p:cNvPr id="4" name="Text Placeholder 3"/>
          <p:cNvSpPr>
            <a:spLocks noGrp="1"/>
          </p:cNvSpPr>
          <p:nvPr>
            <p:ph type="body" sz="half" idx="2"/>
          </p:nvPr>
        </p:nvSpPr>
        <p:spPr>
          <a:xfrm>
            <a:off x="839788" y="1426775"/>
            <a:ext cx="3932237" cy="4680000"/>
          </a:xfrm>
        </p:spPr>
        <p:txBody>
          <a:bodyPr/>
          <a:lstStyle/>
          <a:p>
            <a:endParaRPr lang="en-IN" dirty="0"/>
          </a:p>
        </p:txBody>
      </p:sp>
      <p:sp>
        <p:nvSpPr>
          <p:cNvPr id="5" name="Footer Placeholder 4"/>
          <p:cNvSpPr>
            <a:spLocks noGrp="1"/>
          </p:cNvSpPr>
          <p:nvPr>
            <p:ph type="ftr" sz="quarter" idx="11"/>
          </p:nvPr>
        </p:nvSpPr>
        <p:spPr/>
        <p:txBody>
          <a:bodyPr/>
          <a:lstStyle/>
          <a:p>
            <a:r>
              <a:rPr lang="en-IN" smtClean="0"/>
              <a:t>Mr. Birabhadra Rout [Dept. of Agril. Engg.]</a:t>
            </a:r>
            <a:endParaRPr lang="en-IN"/>
          </a:p>
        </p:txBody>
      </p:sp>
      <p:sp>
        <p:nvSpPr>
          <p:cNvPr id="6" name="Slide Number Placeholder 5"/>
          <p:cNvSpPr>
            <a:spLocks noGrp="1"/>
          </p:cNvSpPr>
          <p:nvPr>
            <p:ph type="sldNum" sz="quarter" idx="12"/>
          </p:nvPr>
        </p:nvSpPr>
        <p:spPr/>
        <p:txBody>
          <a:bodyPr/>
          <a:lstStyle/>
          <a:p>
            <a:fld id="{E157CEDB-0F25-45D2-8BA6-B6B0F6BB4ED5}" type="slidenum">
              <a:rPr lang="en-IN" smtClean="0"/>
              <a:t>12</a:t>
            </a:fld>
            <a:endParaRPr lang="en-IN"/>
          </a:p>
        </p:txBody>
      </p:sp>
    </p:spTree>
    <p:extLst>
      <p:ext uri="{BB962C8B-B14F-4D97-AF65-F5344CB8AC3E}">
        <p14:creationId xmlns:p14="http://schemas.microsoft.com/office/powerpoint/2010/main" val="3389343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Sprinkler Irrigation</a:t>
            </a:r>
            <a:endParaRPr lang="en-IN" sz="3200" dirty="0">
              <a:solidFill>
                <a:srgbClr val="0000FF"/>
              </a:solidFill>
              <a:latin typeface="Comic Sans MS" panose="030F0702030302020204" pitchFamily="66" charset="0"/>
            </a:endParaRPr>
          </a:p>
        </p:txBody>
      </p:sp>
      <p:sp>
        <p:nvSpPr>
          <p:cNvPr id="3" name="Content Placeholder 2"/>
          <p:cNvSpPr>
            <a:spLocks noGrp="1"/>
          </p:cNvSpPr>
          <p:nvPr>
            <p:ph idx="1"/>
          </p:nvPr>
        </p:nvSpPr>
        <p:spPr>
          <a:xfrm>
            <a:off x="838200" y="1254737"/>
            <a:ext cx="10515600" cy="4932000"/>
          </a:xfrm>
        </p:spPr>
        <p:txBody>
          <a:bodyPr>
            <a:normAutofit/>
          </a:bodyPr>
          <a:lstStyle/>
          <a:p>
            <a:r>
              <a:rPr lang="en-IN" sz="2400" dirty="0" smtClean="0">
                <a:latin typeface="Lucida Bright" panose="02040602050505020304" pitchFamily="18" charset="0"/>
              </a:rPr>
              <a:t>It is a method of </a:t>
            </a:r>
            <a:r>
              <a:rPr lang="en-IN" sz="2400" dirty="0" smtClean="0">
                <a:solidFill>
                  <a:srgbClr val="C00000"/>
                </a:solidFill>
                <a:latin typeface="Lucida Bright" panose="02040602050505020304" pitchFamily="18" charset="0"/>
              </a:rPr>
              <a:t>overhead irrigation</a:t>
            </a:r>
            <a:r>
              <a:rPr lang="en-IN" sz="2400" dirty="0" smtClean="0">
                <a:latin typeface="Lucida Bright" panose="02040602050505020304" pitchFamily="18" charset="0"/>
              </a:rPr>
              <a:t> that imitate natural rainfall.</a:t>
            </a:r>
          </a:p>
          <a:p>
            <a:r>
              <a:rPr lang="en-IN" sz="2400" dirty="0" smtClean="0">
                <a:latin typeface="Lucida Bright" panose="02040602050505020304" pitchFamily="18" charset="0"/>
              </a:rPr>
              <a:t>Water is pumped and sprayed into air through sprinklers.</a:t>
            </a:r>
          </a:p>
          <a:p>
            <a:r>
              <a:rPr lang="en-IN" sz="2400" dirty="0" smtClean="0">
                <a:latin typeface="Lucida Bright" panose="02040602050505020304" pitchFamily="18" charset="0"/>
              </a:rPr>
              <a:t>Water breaks up into </a:t>
            </a:r>
            <a:r>
              <a:rPr lang="en-IN" sz="2400" dirty="0" smtClean="0">
                <a:solidFill>
                  <a:srgbClr val="00B0F0"/>
                </a:solidFill>
                <a:latin typeface="Lucida Bright" panose="02040602050505020304" pitchFamily="18" charset="0"/>
              </a:rPr>
              <a:t>small water drops</a:t>
            </a:r>
            <a:r>
              <a:rPr lang="en-IN" sz="2400" dirty="0" smtClean="0">
                <a:latin typeface="Lucida Bright" panose="02040602050505020304" pitchFamily="18" charset="0"/>
              </a:rPr>
              <a:t>, which fall to the ground.</a:t>
            </a:r>
            <a:endParaRPr lang="en-IN" sz="2400" dirty="0">
              <a:latin typeface="Lucida Bright" panose="02040602050505020304" pitchFamily="18" charset="0"/>
            </a:endParaRPr>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2</a:t>
            </a:fld>
            <a:endParaRPr lang="en-IN"/>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5950" y="3658539"/>
            <a:ext cx="5657850" cy="2528198"/>
          </a:xfrm>
          <a:prstGeom prst="rect">
            <a:avLst/>
          </a:prstGeom>
        </p:spPr>
      </p:pic>
    </p:spTree>
    <p:extLst>
      <p:ext uri="{BB962C8B-B14F-4D97-AF65-F5344CB8AC3E}">
        <p14:creationId xmlns:p14="http://schemas.microsoft.com/office/powerpoint/2010/main" val="35856546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Adaptability of Sprinkler Irrigation System</a:t>
            </a:r>
            <a:endParaRPr lang="en-IN" sz="3200" dirty="0">
              <a:solidFill>
                <a:srgbClr val="0000FF"/>
              </a:solidFill>
              <a:latin typeface="Comic Sans MS" panose="030F0702030302020204" pitchFamily="66" charset="0"/>
            </a:endParaRPr>
          </a:p>
        </p:txBody>
      </p:sp>
      <p:sp>
        <p:nvSpPr>
          <p:cNvPr id="3" name="Content Placeholder 2"/>
          <p:cNvSpPr>
            <a:spLocks noGrp="1"/>
          </p:cNvSpPr>
          <p:nvPr>
            <p:ph idx="1"/>
          </p:nvPr>
        </p:nvSpPr>
        <p:spPr>
          <a:xfrm>
            <a:off x="838200" y="1254737"/>
            <a:ext cx="10515600" cy="4932000"/>
          </a:xfrm>
        </p:spPr>
        <p:txBody>
          <a:bodyPr>
            <a:normAutofit/>
          </a:bodyPr>
          <a:lstStyle/>
          <a:p>
            <a:pPr algn="just"/>
            <a:r>
              <a:rPr lang="en-IN" sz="2400" dirty="0" smtClean="0">
                <a:latin typeface="Lucida Bright" panose="02040602050505020304" pitchFamily="18" charset="0"/>
              </a:rPr>
              <a:t>It is suitable for most row, field and tree crops.</a:t>
            </a:r>
          </a:p>
          <a:p>
            <a:pPr algn="just"/>
            <a:r>
              <a:rPr lang="en-IN" sz="2400" dirty="0" smtClean="0">
                <a:latin typeface="Lucida Bright" panose="02040602050505020304" pitchFamily="18" charset="0"/>
              </a:rPr>
              <a:t>Water can be sprayed over and under the crop canopy.</a:t>
            </a:r>
          </a:p>
          <a:p>
            <a:pPr algn="just"/>
            <a:r>
              <a:rPr lang="en-IN" sz="2400" dirty="0" smtClean="0">
                <a:latin typeface="Lucida Bright" panose="02040602050505020304" pitchFamily="18" charset="0"/>
              </a:rPr>
              <a:t>Adaptable to any farmable slope whether uniform or undulating, which only subject to </a:t>
            </a:r>
            <a:r>
              <a:rPr lang="en-IN" sz="2400" dirty="0" smtClean="0">
                <a:solidFill>
                  <a:srgbClr val="FF0000"/>
                </a:solidFill>
                <a:latin typeface="Lucida Bright" panose="02040602050505020304" pitchFamily="18" charset="0"/>
              </a:rPr>
              <a:t>limitations</a:t>
            </a:r>
            <a:r>
              <a:rPr lang="en-IN" sz="2400" dirty="0" smtClean="0">
                <a:latin typeface="Lucida Bright" panose="02040602050505020304" pitchFamily="18" charset="0"/>
              </a:rPr>
              <a:t> imposed by </a:t>
            </a:r>
            <a:r>
              <a:rPr lang="en-IN" sz="2400" dirty="0" smtClean="0">
                <a:solidFill>
                  <a:srgbClr val="00B050"/>
                </a:solidFill>
                <a:latin typeface="Lucida Bright" panose="02040602050505020304" pitchFamily="18" charset="0"/>
              </a:rPr>
              <a:t>land use capability</a:t>
            </a:r>
            <a:r>
              <a:rPr lang="en-IN" sz="2400" dirty="0" smtClean="0">
                <a:latin typeface="Lucida Bright" panose="02040602050505020304" pitchFamily="18" charset="0"/>
              </a:rPr>
              <a:t> and </a:t>
            </a:r>
            <a:r>
              <a:rPr lang="en-IN" sz="2400" dirty="0" smtClean="0">
                <a:solidFill>
                  <a:srgbClr val="00B050"/>
                </a:solidFill>
                <a:latin typeface="Lucida Bright" panose="02040602050505020304" pitchFamily="18" charset="0"/>
              </a:rPr>
              <a:t>economics</a:t>
            </a:r>
            <a:r>
              <a:rPr lang="en-IN" sz="2400" dirty="0" smtClean="0">
                <a:latin typeface="Lucida Bright" panose="02040602050505020304" pitchFamily="18" charset="0"/>
              </a:rPr>
              <a:t>.</a:t>
            </a:r>
          </a:p>
          <a:p>
            <a:pPr algn="just"/>
            <a:r>
              <a:rPr lang="en-IN" sz="2400" dirty="0" smtClean="0">
                <a:solidFill>
                  <a:srgbClr val="C00000"/>
                </a:solidFill>
                <a:latin typeface="Lucida Bright" panose="02040602050505020304" pitchFamily="18" charset="0"/>
              </a:rPr>
              <a:t>Periodic–move systems</a:t>
            </a:r>
            <a:r>
              <a:rPr lang="en-IN" sz="2400" dirty="0" smtClean="0">
                <a:latin typeface="Lucida Bright" panose="02040602050505020304" pitchFamily="18" charset="0"/>
              </a:rPr>
              <a:t> are well suited for irrigation in areas where </a:t>
            </a:r>
            <a:r>
              <a:rPr lang="en-IN" sz="2400" dirty="0" smtClean="0">
                <a:solidFill>
                  <a:srgbClr val="0070C0"/>
                </a:solidFill>
                <a:latin typeface="Lucida Bright" panose="02040602050505020304" pitchFamily="18" charset="0"/>
              </a:rPr>
              <a:t>crop-soil-climate</a:t>
            </a:r>
            <a:r>
              <a:rPr lang="en-IN" sz="2400" dirty="0" smtClean="0">
                <a:latin typeface="Lucida Bright" panose="02040602050505020304" pitchFamily="18" charset="0"/>
              </a:rPr>
              <a:t> situation doesn’t require irrigations more often than every 5 – 6 days.</a:t>
            </a:r>
          </a:p>
          <a:p>
            <a:pPr algn="just"/>
            <a:endParaRPr lang="en-IN" sz="2400" dirty="0" smtClean="0">
              <a:latin typeface="Lucida Bright" panose="02040602050505020304" pitchFamily="18" charset="0"/>
            </a:endParaRPr>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3</a:t>
            </a:fld>
            <a:endParaRPr lang="en-IN"/>
          </a:p>
        </p:txBody>
      </p:sp>
      <p:pic>
        <p:nvPicPr>
          <p:cNvPr id="6" name="Picture 5"/>
          <p:cNvPicPr>
            <a:picLocks noChangeAspect="1"/>
          </p:cNvPicPr>
          <p:nvPr/>
        </p:nvPicPr>
        <p:blipFill>
          <a:blip r:embed="rId2"/>
          <a:stretch>
            <a:fillRect/>
          </a:stretch>
        </p:blipFill>
        <p:spPr>
          <a:xfrm>
            <a:off x="8963024" y="3996738"/>
            <a:ext cx="2390776" cy="2359611"/>
          </a:xfrm>
          <a:prstGeom prst="rect">
            <a:avLst/>
          </a:prstGeom>
        </p:spPr>
      </p:pic>
    </p:spTree>
    <p:extLst>
      <p:ext uri="{BB962C8B-B14F-4D97-AF65-F5344CB8AC3E}">
        <p14:creationId xmlns:p14="http://schemas.microsoft.com/office/powerpoint/2010/main" val="1658598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Adaptability of Sprinkler Irrigation System</a:t>
            </a:r>
            <a:endParaRPr lang="en-IN" sz="3200" dirty="0">
              <a:solidFill>
                <a:srgbClr val="0000FF"/>
              </a:solidFill>
              <a:latin typeface="Comic Sans MS" panose="030F0702030302020204" pitchFamily="66" charset="0"/>
            </a:endParaRPr>
          </a:p>
        </p:txBody>
      </p:sp>
      <p:sp>
        <p:nvSpPr>
          <p:cNvPr id="3" name="Content Placeholder 2"/>
          <p:cNvSpPr>
            <a:spLocks noGrp="1"/>
          </p:cNvSpPr>
          <p:nvPr>
            <p:ph idx="1"/>
          </p:nvPr>
        </p:nvSpPr>
        <p:spPr>
          <a:xfrm>
            <a:off x="838200" y="1254737"/>
            <a:ext cx="10515600" cy="4932000"/>
          </a:xfrm>
        </p:spPr>
        <p:txBody>
          <a:bodyPr>
            <a:normAutofit/>
          </a:bodyPr>
          <a:lstStyle/>
          <a:p>
            <a:pPr algn="just"/>
            <a:r>
              <a:rPr lang="en-IN" sz="2400" dirty="0" smtClean="0">
                <a:latin typeface="Lucida Bright" panose="02040602050505020304" pitchFamily="18" charset="0"/>
              </a:rPr>
              <a:t>Soils with </a:t>
            </a:r>
            <a:r>
              <a:rPr lang="en-IN" sz="2400" dirty="0" smtClean="0">
                <a:solidFill>
                  <a:srgbClr val="C00000"/>
                </a:solidFill>
                <a:latin typeface="Lucida Bright" panose="02040602050505020304" pitchFamily="18" charset="0"/>
              </a:rPr>
              <a:t>low </a:t>
            </a:r>
            <a:r>
              <a:rPr lang="en-IN" sz="2400" i="1" dirty="0" smtClean="0">
                <a:solidFill>
                  <a:srgbClr val="C00000"/>
                </a:solidFill>
                <a:latin typeface="Lucida Bright" panose="02040602050505020304" pitchFamily="18" charset="0"/>
              </a:rPr>
              <a:t>WHC</a:t>
            </a:r>
            <a:r>
              <a:rPr lang="en-IN" sz="2400" dirty="0" smtClean="0">
                <a:latin typeface="Lucida Bright" panose="02040602050505020304" pitchFamily="18" charset="0"/>
              </a:rPr>
              <a:t> and </a:t>
            </a:r>
            <a:r>
              <a:rPr lang="en-IN" sz="2400" dirty="0" smtClean="0">
                <a:solidFill>
                  <a:srgbClr val="C00000"/>
                </a:solidFill>
                <a:latin typeface="Lucida Bright" panose="02040602050505020304" pitchFamily="18" charset="0"/>
              </a:rPr>
              <a:t>shallow rooted crops</a:t>
            </a:r>
            <a:r>
              <a:rPr lang="en-IN" sz="2400" dirty="0" smtClean="0">
                <a:latin typeface="Lucida Bright" panose="02040602050505020304" pitchFamily="18" charset="0"/>
              </a:rPr>
              <a:t> require </a:t>
            </a:r>
            <a:r>
              <a:rPr lang="en-IN" sz="2400" dirty="0" smtClean="0">
                <a:solidFill>
                  <a:srgbClr val="0070C0"/>
                </a:solidFill>
                <a:latin typeface="Lucida Bright" panose="02040602050505020304" pitchFamily="18" charset="0"/>
              </a:rPr>
              <a:t>light and frequent irrigation</a:t>
            </a:r>
            <a:r>
              <a:rPr lang="en-IN" sz="2400" dirty="0" smtClean="0">
                <a:latin typeface="Lucida Bright" panose="02040602050505020304" pitchFamily="18" charset="0"/>
              </a:rPr>
              <a:t>. For these fixed or continuously moving systems are suitable.</a:t>
            </a:r>
            <a:endParaRPr lang="en-IN" sz="2400" i="1" dirty="0" smtClean="0">
              <a:latin typeface="Lucida Bright" panose="02040602050505020304" pitchFamily="18" charset="0"/>
            </a:endParaRPr>
          </a:p>
          <a:p>
            <a:pPr algn="just"/>
            <a:r>
              <a:rPr lang="en-IN" sz="2400" dirty="0" smtClean="0">
                <a:latin typeface="Lucida Bright" panose="02040602050505020304" pitchFamily="18" charset="0"/>
              </a:rPr>
              <a:t>Fixed systems can also be designed and operated for </a:t>
            </a:r>
            <a:r>
              <a:rPr lang="en-IN" sz="2400" dirty="0" smtClean="0">
                <a:solidFill>
                  <a:schemeClr val="accent2">
                    <a:lumMod val="75000"/>
                  </a:schemeClr>
                </a:solidFill>
                <a:latin typeface="Lucida Bright" panose="02040602050505020304" pitchFamily="18" charset="0"/>
              </a:rPr>
              <a:t>frost and freeze protection</a:t>
            </a:r>
            <a:r>
              <a:rPr lang="en-IN" sz="2400" dirty="0" smtClean="0">
                <a:latin typeface="Lucida Bright" panose="02040602050505020304" pitchFamily="18" charset="0"/>
              </a:rPr>
              <a:t>, </a:t>
            </a:r>
            <a:r>
              <a:rPr lang="en-IN" sz="2400" dirty="0" smtClean="0">
                <a:solidFill>
                  <a:schemeClr val="accent4">
                    <a:lumMod val="75000"/>
                  </a:schemeClr>
                </a:solidFill>
                <a:latin typeface="Lucida Bright" panose="02040602050505020304" pitchFamily="18" charset="0"/>
              </a:rPr>
              <a:t>blossom delay </a:t>
            </a:r>
            <a:r>
              <a:rPr lang="en-IN" sz="2400" dirty="0" smtClean="0">
                <a:latin typeface="Lucida Bright" panose="02040602050505020304" pitchFamily="18" charset="0"/>
              </a:rPr>
              <a:t>and </a:t>
            </a:r>
            <a:r>
              <a:rPr lang="en-IN" sz="2400" dirty="0" smtClean="0">
                <a:solidFill>
                  <a:schemeClr val="accent6">
                    <a:lumMod val="75000"/>
                  </a:schemeClr>
                </a:solidFill>
                <a:latin typeface="Lucida Bright" panose="02040602050505020304" pitchFamily="18" charset="0"/>
              </a:rPr>
              <a:t>crop cooling</a:t>
            </a:r>
            <a:r>
              <a:rPr lang="en-IN" sz="2400" dirty="0" smtClean="0">
                <a:latin typeface="Lucida Bright" panose="02040602050505020304" pitchFamily="18" charset="0"/>
              </a:rPr>
              <a:t>.</a:t>
            </a:r>
          </a:p>
          <a:p>
            <a:pPr algn="just"/>
            <a:r>
              <a:rPr lang="en-IN" sz="2400" dirty="0" smtClean="0">
                <a:latin typeface="Lucida Bright" panose="02040602050505020304" pitchFamily="18" charset="0"/>
              </a:rPr>
              <a:t>An application of sprinkler for frost control</a:t>
            </a:r>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4</a:t>
            </a:fld>
            <a:endParaRPr lang="en-IN"/>
          </a:p>
        </p:txBody>
      </p:sp>
      <p:pic>
        <p:nvPicPr>
          <p:cNvPr id="6" name="zhT3Fd751jM"/>
          <p:cNvPicPr>
            <a:picLocks noRot="1" noChangeAspect="1"/>
          </p:cNvPicPr>
          <p:nvPr>
            <a:videoFile r:link="rId1"/>
          </p:nvPr>
        </p:nvPicPr>
        <p:blipFill>
          <a:blip r:embed="rId3"/>
          <a:stretch>
            <a:fillRect/>
          </a:stretch>
        </p:blipFill>
        <p:spPr>
          <a:xfrm>
            <a:off x="3795712" y="3683720"/>
            <a:ext cx="4600575" cy="2587823"/>
          </a:xfrm>
          <a:prstGeom prst="rect">
            <a:avLst/>
          </a:prstGeom>
        </p:spPr>
      </p:pic>
    </p:spTree>
    <p:extLst>
      <p:ext uri="{BB962C8B-B14F-4D97-AF65-F5344CB8AC3E}">
        <p14:creationId xmlns:p14="http://schemas.microsoft.com/office/powerpoint/2010/main" val="1574610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Problems of Sprinkler </a:t>
            </a:r>
            <a:r>
              <a:rPr lang="en-IN" sz="3200" dirty="0">
                <a:solidFill>
                  <a:srgbClr val="0000FF"/>
                </a:solidFill>
                <a:latin typeface="Comic Sans MS" panose="030F0702030302020204" pitchFamily="66" charset="0"/>
              </a:rPr>
              <a:t>I</a:t>
            </a:r>
            <a:r>
              <a:rPr lang="en-IN" sz="3200" dirty="0" smtClean="0">
                <a:solidFill>
                  <a:srgbClr val="0000FF"/>
                </a:solidFill>
                <a:latin typeface="Comic Sans MS" panose="030F0702030302020204" pitchFamily="66" charset="0"/>
              </a:rPr>
              <a:t>rrigation </a:t>
            </a:r>
            <a:r>
              <a:rPr lang="en-IN" sz="3200" dirty="0">
                <a:solidFill>
                  <a:srgbClr val="0000FF"/>
                </a:solidFill>
                <a:latin typeface="Comic Sans MS" panose="030F0702030302020204" pitchFamily="66" charset="0"/>
              </a:rPr>
              <a:t>S</a:t>
            </a:r>
            <a:r>
              <a:rPr lang="en-IN" sz="3200" dirty="0" smtClean="0">
                <a:solidFill>
                  <a:srgbClr val="0000FF"/>
                </a:solidFill>
                <a:latin typeface="Comic Sans MS" panose="030F0702030302020204" pitchFamily="66" charset="0"/>
              </a:rPr>
              <a:t>ystem</a:t>
            </a:r>
            <a:endParaRPr lang="en-IN" sz="3200" dirty="0">
              <a:solidFill>
                <a:srgbClr val="0000FF"/>
              </a:solidFill>
              <a:latin typeface="Comic Sans MS" panose="030F0702030302020204" pitchFamily="66" charset="0"/>
            </a:endParaRPr>
          </a:p>
        </p:txBody>
      </p:sp>
      <p:sp>
        <p:nvSpPr>
          <p:cNvPr id="3" name="Content Placeholder 2"/>
          <p:cNvSpPr>
            <a:spLocks noGrp="1"/>
          </p:cNvSpPr>
          <p:nvPr>
            <p:ph idx="1"/>
          </p:nvPr>
        </p:nvSpPr>
        <p:spPr>
          <a:xfrm>
            <a:off x="838200" y="1254737"/>
            <a:ext cx="10515600" cy="4932000"/>
          </a:xfrm>
        </p:spPr>
        <p:txBody>
          <a:bodyPr>
            <a:normAutofit/>
          </a:bodyPr>
          <a:lstStyle/>
          <a:p>
            <a:pPr algn="just"/>
            <a:r>
              <a:rPr lang="en-IN" sz="2400" dirty="0" smtClean="0">
                <a:solidFill>
                  <a:srgbClr val="FF33CC"/>
                </a:solidFill>
                <a:latin typeface="Lucida Bright" panose="02040602050505020304" pitchFamily="18" charset="0"/>
              </a:rPr>
              <a:t>Salinity Problems:</a:t>
            </a:r>
            <a:r>
              <a:rPr lang="en-IN" sz="2400" dirty="0" smtClean="0">
                <a:latin typeface="Lucida Bright" panose="02040602050505020304" pitchFamily="18" charset="0"/>
              </a:rPr>
              <a:t> under low humidity crops may absorb toxic amount of salts from irrigation water falling on the leaves.</a:t>
            </a:r>
          </a:p>
          <a:p>
            <a:pPr algn="just"/>
            <a:r>
              <a:rPr lang="en-IN" sz="2400" dirty="0" smtClean="0">
                <a:latin typeface="Lucida Bright" panose="02040602050505020304" pitchFamily="18" charset="0"/>
              </a:rPr>
              <a:t>Certain water are corrosive to metal pipes typically used in many sprinkle irrigation system.</a:t>
            </a:r>
          </a:p>
          <a:p>
            <a:pPr algn="just"/>
            <a:r>
              <a:rPr lang="en-IN" sz="2400" dirty="0" smtClean="0">
                <a:latin typeface="Lucida Bright" panose="02040602050505020304" pitchFamily="18" charset="0"/>
              </a:rPr>
              <a:t>Sprinkling is </a:t>
            </a:r>
            <a:r>
              <a:rPr lang="en-IN" sz="2400" dirty="0" smtClean="0">
                <a:solidFill>
                  <a:srgbClr val="C00000"/>
                </a:solidFill>
                <a:latin typeface="Lucida Bright" panose="02040602050505020304" pitchFamily="18" charset="0"/>
              </a:rPr>
              <a:t>not well adapted</a:t>
            </a:r>
            <a:r>
              <a:rPr lang="en-IN" sz="2400" dirty="0" smtClean="0">
                <a:latin typeface="Lucida Bright" panose="02040602050505020304" pitchFamily="18" charset="0"/>
              </a:rPr>
              <a:t> to soils having an </a:t>
            </a:r>
            <a:r>
              <a:rPr lang="en-IN" sz="2400" dirty="0" smtClean="0">
                <a:solidFill>
                  <a:schemeClr val="accent4">
                    <a:lumMod val="75000"/>
                  </a:schemeClr>
                </a:solidFill>
                <a:latin typeface="Lucida Bright" panose="02040602050505020304" pitchFamily="18" charset="0"/>
              </a:rPr>
              <a:t>intake rate of less than 3 mm hour</a:t>
            </a:r>
            <a:r>
              <a:rPr lang="en-IN" sz="2400" baseline="30000" dirty="0" smtClean="0">
                <a:solidFill>
                  <a:schemeClr val="accent4">
                    <a:lumMod val="75000"/>
                  </a:schemeClr>
                </a:solidFill>
                <a:latin typeface="Lucida Bright" panose="02040602050505020304" pitchFamily="18" charset="0"/>
              </a:rPr>
              <a:t>-1</a:t>
            </a:r>
            <a:r>
              <a:rPr lang="en-IN" sz="2400" dirty="0" smtClean="0">
                <a:latin typeface="Lucida Bright" panose="02040602050505020304" pitchFamily="18" charset="0"/>
              </a:rPr>
              <a:t>.</a:t>
            </a:r>
          </a:p>
          <a:p>
            <a:pPr algn="just"/>
            <a:r>
              <a:rPr lang="en-IN" sz="2400" dirty="0" smtClean="0">
                <a:latin typeface="Lucida Bright" panose="02040602050505020304" pitchFamily="18" charset="0"/>
              </a:rPr>
              <a:t>Extremely high temperature and windy conditions are unfavourable for sprinkle irrigation system.</a:t>
            </a:r>
          </a:p>
          <a:p>
            <a:pPr algn="just"/>
            <a:r>
              <a:rPr lang="en-IN" sz="2400" dirty="0" smtClean="0">
                <a:latin typeface="Lucida Bright" panose="02040602050505020304" pitchFamily="18" charset="0"/>
              </a:rPr>
              <a:t>Both initial and pumping costs for sprinkle irrigation system are higher than for surface irrigation system.</a:t>
            </a:r>
            <a:endParaRPr lang="en-IN" sz="2400" dirty="0">
              <a:latin typeface="Lucida Bright" panose="02040602050505020304" pitchFamily="18" charset="0"/>
            </a:endParaRPr>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5</a:t>
            </a:fld>
            <a:endParaRPr lang="en-IN"/>
          </a:p>
        </p:txBody>
      </p:sp>
    </p:spTree>
    <p:extLst>
      <p:ext uri="{BB962C8B-B14F-4D97-AF65-F5344CB8AC3E}">
        <p14:creationId xmlns:p14="http://schemas.microsoft.com/office/powerpoint/2010/main" val="2000982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smtClean="0">
                <a:solidFill>
                  <a:srgbClr val="0000FF"/>
                </a:solidFill>
                <a:latin typeface="Comic Sans MS" panose="030F0702030302020204" pitchFamily="66" charset="0"/>
              </a:rPr>
              <a:t>Special Uses:</a:t>
            </a:r>
            <a:endParaRPr lang="en-IN" sz="3200" dirty="0">
              <a:solidFill>
                <a:srgbClr val="0000FF"/>
              </a:solidFill>
              <a:latin typeface="Comic Sans MS" panose="030F0702030302020204" pitchFamily="66" charset="0"/>
            </a:endParaRPr>
          </a:p>
        </p:txBody>
      </p:sp>
      <p:sp>
        <p:nvSpPr>
          <p:cNvPr id="3" name="Content Placeholder 2"/>
          <p:cNvSpPr>
            <a:spLocks noGrp="1"/>
          </p:cNvSpPr>
          <p:nvPr>
            <p:ph idx="1"/>
          </p:nvPr>
        </p:nvSpPr>
        <p:spPr>
          <a:xfrm>
            <a:off x="838200" y="1254737"/>
            <a:ext cx="10515600" cy="4932000"/>
          </a:xfrm>
        </p:spPr>
        <p:txBody>
          <a:bodyPr>
            <a:normAutofit/>
          </a:bodyPr>
          <a:lstStyle/>
          <a:p>
            <a:pPr marL="0" indent="0" algn="just">
              <a:buNone/>
            </a:pPr>
            <a:r>
              <a:rPr lang="en-IN" sz="2400" dirty="0" smtClean="0">
                <a:solidFill>
                  <a:srgbClr val="FF33CC"/>
                </a:solidFill>
                <a:latin typeface="Lucida Bright" panose="02040602050505020304" pitchFamily="18" charset="0"/>
              </a:rPr>
              <a:t>Application of fertilizers </a:t>
            </a:r>
            <a:r>
              <a:rPr lang="en-IN" sz="2400" dirty="0">
                <a:solidFill>
                  <a:srgbClr val="FF33CC"/>
                </a:solidFill>
                <a:latin typeface="Lucida Bright" panose="02040602050505020304" pitchFamily="18" charset="0"/>
              </a:rPr>
              <a:t>and </a:t>
            </a:r>
            <a:r>
              <a:rPr lang="en-IN" sz="2400" dirty="0" smtClean="0">
                <a:solidFill>
                  <a:srgbClr val="FF33CC"/>
                </a:solidFill>
                <a:latin typeface="Lucida Bright" panose="02040602050505020304" pitchFamily="18" charset="0"/>
              </a:rPr>
              <a:t>soil amendments:</a:t>
            </a:r>
          </a:p>
          <a:p>
            <a:pPr algn="just"/>
            <a:r>
              <a:rPr lang="en-IN" sz="2400" dirty="0" smtClean="0">
                <a:latin typeface="Lucida Bright" panose="02040602050505020304" pitchFamily="18" charset="0"/>
              </a:rPr>
              <a:t>Many liquid, dry and liquid suspension materials are suitable, subject to convenience and cost of desired nutrients.</a:t>
            </a:r>
          </a:p>
          <a:p>
            <a:pPr algn="just"/>
            <a:r>
              <a:rPr lang="en-IN" sz="2400" dirty="0" smtClean="0">
                <a:latin typeface="Lucida Bright" panose="02040602050505020304" pitchFamily="18" charset="0"/>
              </a:rPr>
              <a:t>Commonly used materials for sprinkler system: urea- ammonium nitrate solution, ammonium nitrate, calcium and potassium nitrate.</a:t>
            </a:r>
          </a:p>
          <a:p>
            <a:pPr algn="just"/>
            <a:r>
              <a:rPr lang="en-IN" sz="2400" dirty="0" smtClean="0">
                <a:latin typeface="Lucida Bright" panose="02040602050505020304" pitchFamily="18" charset="0"/>
              </a:rPr>
              <a:t>Fertilizers should be applied in batch methods.</a:t>
            </a:r>
          </a:p>
          <a:p>
            <a:pPr algn="just"/>
            <a:r>
              <a:rPr lang="en-IN" sz="2400" dirty="0" smtClean="0">
                <a:latin typeface="Lucida Bright" panose="02040602050505020304" pitchFamily="18" charset="0"/>
              </a:rPr>
              <a:t>Order of metal susceptibility to corrosion.</a:t>
            </a:r>
          </a:p>
          <a:p>
            <a:pPr lvl="1" algn="just"/>
            <a:r>
              <a:rPr lang="en-IN" sz="2000" dirty="0" smtClean="0">
                <a:latin typeface="Lucida Bright" panose="02040602050505020304" pitchFamily="18" charset="0"/>
              </a:rPr>
              <a:t>Galvanized steel</a:t>
            </a:r>
          </a:p>
          <a:p>
            <a:pPr lvl="1" algn="just"/>
            <a:r>
              <a:rPr lang="en-IN" sz="2000" dirty="0" err="1" smtClean="0">
                <a:latin typeface="Lucida Bright" panose="02040602050505020304" pitchFamily="18" charset="0"/>
              </a:rPr>
              <a:t>Phosphobronze</a:t>
            </a:r>
            <a:endParaRPr lang="en-IN" sz="2000" dirty="0" smtClean="0">
              <a:latin typeface="Lucida Bright" panose="02040602050505020304" pitchFamily="18" charset="0"/>
            </a:endParaRPr>
          </a:p>
          <a:p>
            <a:pPr lvl="1" algn="just"/>
            <a:r>
              <a:rPr lang="en-IN" sz="2000" dirty="0" smtClean="0">
                <a:latin typeface="Lucida Bright" panose="02040602050505020304" pitchFamily="18" charset="0"/>
              </a:rPr>
              <a:t>Yellow brass</a:t>
            </a:r>
          </a:p>
          <a:p>
            <a:pPr lvl="1" algn="just"/>
            <a:r>
              <a:rPr lang="en-IN" sz="2000" dirty="0" smtClean="0">
                <a:latin typeface="Lucida Bright" panose="02040602050505020304" pitchFamily="18" charset="0"/>
              </a:rPr>
              <a:t>Aluminium</a:t>
            </a:r>
          </a:p>
          <a:p>
            <a:pPr lvl="1" algn="just"/>
            <a:r>
              <a:rPr lang="en-IN" sz="2000" dirty="0" smtClean="0">
                <a:latin typeface="Lucida Bright" panose="02040602050505020304" pitchFamily="18" charset="0"/>
              </a:rPr>
              <a:t>Stainless steel</a:t>
            </a:r>
            <a:endParaRPr lang="en-IN" sz="2000" dirty="0">
              <a:latin typeface="Lucida Bright" panose="02040602050505020304" pitchFamily="18" charset="0"/>
            </a:endParaRPr>
          </a:p>
        </p:txBody>
      </p:sp>
      <p:pic>
        <p:nvPicPr>
          <p:cNvPr id="6" name="Picture 5"/>
          <p:cNvPicPr>
            <a:picLocks noChangeAspect="1"/>
          </p:cNvPicPr>
          <p:nvPr/>
        </p:nvPicPr>
        <p:blipFill>
          <a:blip r:embed="rId2"/>
          <a:stretch>
            <a:fillRect/>
          </a:stretch>
        </p:blipFill>
        <p:spPr>
          <a:xfrm>
            <a:off x="7886700" y="3633813"/>
            <a:ext cx="3467100" cy="2552924"/>
          </a:xfrm>
          <a:prstGeom prst="rect">
            <a:avLst/>
          </a:prstGeom>
        </p:spPr>
      </p:pic>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6</a:t>
            </a:fld>
            <a:endParaRPr lang="en-IN"/>
          </a:p>
        </p:txBody>
      </p:sp>
      <p:cxnSp>
        <p:nvCxnSpPr>
          <p:cNvPr id="10" name="Straight Arrow Connector 9"/>
          <p:cNvCxnSpPr/>
          <p:nvPr/>
        </p:nvCxnSpPr>
        <p:spPr>
          <a:xfrm flipH="1">
            <a:off x="1228725" y="4210050"/>
            <a:ext cx="0" cy="154305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6298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a:solidFill>
                  <a:srgbClr val="0000FF"/>
                </a:solidFill>
                <a:latin typeface="Comic Sans MS" panose="030F0702030302020204" pitchFamily="66" charset="0"/>
              </a:rPr>
              <a:t>Special Uses:</a:t>
            </a:r>
          </a:p>
        </p:txBody>
      </p:sp>
      <p:sp>
        <p:nvSpPr>
          <p:cNvPr id="3" name="Content Placeholder 2"/>
          <p:cNvSpPr>
            <a:spLocks noGrp="1"/>
          </p:cNvSpPr>
          <p:nvPr>
            <p:ph idx="1"/>
          </p:nvPr>
        </p:nvSpPr>
        <p:spPr>
          <a:xfrm>
            <a:off x="838200" y="1254737"/>
            <a:ext cx="10515600" cy="4932000"/>
          </a:xfrm>
        </p:spPr>
        <p:txBody>
          <a:bodyPr>
            <a:normAutofit/>
          </a:bodyPr>
          <a:lstStyle/>
          <a:p>
            <a:pPr marL="0" indent="0" algn="just">
              <a:buNone/>
            </a:pPr>
            <a:r>
              <a:rPr lang="en-IN" sz="2400" dirty="0" smtClean="0">
                <a:solidFill>
                  <a:srgbClr val="FF33CC"/>
                </a:solidFill>
                <a:latin typeface="Lucida Bright" panose="02040602050505020304" pitchFamily="18" charset="0"/>
              </a:rPr>
              <a:t>Frost Protection</a:t>
            </a:r>
          </a:p>
          <a:p>
            <a:pPr marL="0" indent="0" algn="just">
              <a:buNone/>
            </a:pPr>
            <a:r>
              <a:rPr lang="en-IN" sz="2400" dirty="0" smtClean="0">
                <a:solidFill>
                  <a:srgbClr val="FF33CC"/>
                </a:solidFill>
                <a:latin typeface="Lucida Bright" panose="02040602050505020304" pitchFamily="18" charset="0"/>
              </a:rPr>
              <a:t>Bloom Delay:</a:t>
            </a:r>
          </a:p>
          <a:p>
            <a:pPr algn="just"/>
            <a:r>
              <a:rPr lang="en-IN" sz="2400" dirty="0" smtClean="0">
                <a:latin typeface="Lucida Bright" panose="02040602050505020304" pitchFamily="18" charset="0"/>
              </a:rPr>
              <a:t>In early spring, when temperatures are cool, blossoming is delayed; however, in </a:t>
            </a:r>
            <a:r>
              <a:rPr lang="en-IN" sz="2400" dirty="0" smtClean="0">
                <a:solidFill>
                  <a:schemeClr val="accent4">
                    <a:lumMod val="75000"/>
                  </a:schemeClr>
                </a:solidFill>
                <a:latin typeface="Lucida Bright" panose="02040602050505020304" pitchFamily="18" charset="0"/>
              </a:rPr>
              <a:t>above normal spring temperature</a:t>
            </a:r>
            <a:r>
              <a:rPr lang="en-IN" sz="2400" dirty="0" smtClean="0">
                <a:latin typeface="Lucida Bright" panose="02040602050505020304" pitchFamily="18" charset="0"/>
              </a:rPr>
              <a:t> bud development accelerates and </a:t>
            </a:r>
            <a:r>
              <a:rPr lang="en-IN" sz="2400" dirty="0" smtClean="0">
                <a:solidFill>
                  <a:schemeClr val="accent4">
                    <a:lumMod val="75000"/>
                  </a:schemeClr>
                </a:solidFill>
                <a:latin typeface="Lucida Bright" panose="02040602050505020304" pitchFamily="18" charset="0"/>
              </a:rPr>
              <a:t>trees blossom early</a:t>
            </a:r>
            <a:r>
              <a:rPr lang="en-IN" sz="2400" dirty="0" smtClean="0">
                <a:latin typeface="Lucida Bright" panose="02040602050505020304" pitchFamily="18" charset="0"/>
              </a:rPr>
              <a:t>.</a:t>
            </a:r>
          </a:p>
          <a:p>
            <a:pPr algn="just"/>
            <a:r>
              <a:rPr lang="en-IN" sz="2400" dirty="0" smtClean="0">
                <a:latin typeface="Lucida Bright" panose="02040602050505020304" pitchFamily="18" charset="0"/>
              </a:rPr>
              <a:t>An early bud development, followed by cold spell has serious freeze damage potential.</a:t>
            </a:r>
          </a:p>
          <a:p>
            <a:pPr algn="just"/>
            <a:r>
              <a:rPr lang="en-IN" sz="2400" dirty="0" smtClean="0">
                <a:latin typeface="Lucida Bright" panose="02040602050505020304" pitchFamily="18" charset="0"/>
              </a:rPr>
              <a:t>So, by sprinkling water </a:t>
            </a:r>
            <a:r>
              <a:rPr lang="en-IN" sz="2400" dirty="0" smtClean="0">
                <a:solidFill>
                  <a:srgbClr val="00B050"/>
                </a:solidFill>
                <a:latin typeface="Lucida Bright" panose="02040602050505020304" pitchFamily="18" charset="0"/>
              </a:rPr>
              <a:t>blossoming can be delayed</a:t>
            </a:r>
            <a:r>
              <a:rPr lang="en-IN" sz="2400" dirty="0" smtClean="0">
                <a:latin typeface="Lucida Bright" panose="02040602050505020304" pitchFamily="18" charset="0"/>
              </a:rPr>
              <a:t> by </a:t>
            </a:r>
            <a:r>
              <a:rPr lang="en-IN" sz="2400" dirty="0" smtClean="0">
                <a:solidFill>
                  <a:srgbClr val="00B050"/>
                </a:solidFill>
                <a:latin typeface="Lucida Bright" panose="02040602050505020304" pitchFamily="18" charset="0"/>
              </a:rPr>
              <a:t>evaporative cooling</a:t>
            </a:r>
            <a:r>
              <a:rPr lang="en-IN" sz="2400" dirty="0" smtClean="0">
                <a:latin typeface="Lucida Bright" panose="02040602050505020304" pitchFamily="18" charset="0"/>
              </a:rPr>
              <a:t> (up to 80% of the damage from early spring freezes can be prevented).</a:t>
            </a:r>
            <a:endParaRPr lang="en-IN" sz="2400" dirty="0">
              <a:latin typeface="Lucida Bright" panose="02040602050505020304" pitchFamily="18" charset="0"/>
            </a:endParaRPr>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7</a:t>
            </a:fld>
            <a:endParaRPr lang="en-IN"/>
          </a:p>
        </p:txBody>
      </p:sp>
    </p:spTree>
    <p:extLst>
      <p:ext uri="{BB962C8B-B14F-4D97-AF65-F5344CB8AC3E}">
        <p14:creationId xmlns:p14="http://schemas.microsoft.com/office/powerpoint/2010/main" val="3217479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endParaRPr lang="en-IN" sz="3200" dirty="0">
              <a:solidFill>
                <a:srgbClr val="0000FF"/>
              </a:solidFill>
              <a:latin typeface="Comic Sans MS" panose="030F0702030302020204" pitchFamily="66" charset="0"/>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57769" y="1254125"/>
            <a:ext cx="6476461" cy="4932363"/>
          </a:xfrm>
        </p:spPr>
      </p:pic>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8</a:t>
            </a:fld>
            <a:endParaRPr lang="en-IN"/>
          </a:p>
        </p:txBody>
      </p:sp>
    </p:spTree>
    <p:extLst>
      <p:ext uri="{BB962C8B-B14F-4D97-AF65-F5344CB8AC3E}">
        <p14:creationId xmlns:p14="http://schemas.microsoft.com/office/powerpoint/2010/main" val="2892963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0000"/>
          </a:xfrm>
        </p:spPr>
        <p:txBody>
          <a:bodyPr>
            <a:normAutofit/>
          </a:bodyPr>
          <a:lstStyle/>
          <a:p>
            <a:r>
              <a:rPr lang="en-IN" sz="3200" dirty="0">
                <a:solidFill>
                  <a:srgbClr val="0000FF"/>
                </a:solidFill>
                <a:latin typeface="Comic Sans MS" panose="030F0702030302020204" pitchFamily="66" charset="0"/>
              </a:rPr>
              <a:t>Special Uses:</a:t>
            </a:r>
          </a:p>
        </p:txBody>
      </p:sp>
      <p:sp>
        <p:nvSpPr>
          <p:cNvPr id="3" name="Content Placeholder 2"/>
          <p:cNvSpPr>
            <a:spLocks noGrp="1"/>
          </p:cNvSpPr>
          <p:nvPr>
            <p:ph idx="1"/>
          </p:nvPr>
        </p:nvSpPr>
        <p:spPr>
          <a:xfrm>
            <a:off x="838200" y="1254737"/>
            <a:ext cx="10515600" cy="4932000"/>
          </a:xfrm>
        </p:spPr>
        <p:txBody>
          <a:bodyPr>
            <a:normAutofit/>
          </a:bodyPr>
          <a:lstStyle/>
          <a:p>
            <a:pPr marL="0" indent="0">
              <a:buNone/>
            </a:pPr>
            <a:r>
              <a:rPr lang="en-IN" sz="2400" dirty="0" smtClean="0">
                <a:solidFill>
                  <a:srgbClr val="FF33CC"/>
                </a:solidFill>
                <a:latin typeface="Lucida Bright" panose="02040602050505020304" pitchFamily="18" charset="0"/>
              </a:rPr>
              <a:t>Microclimate Control:</a:t>
            </a:r>
          </a:p>
          <a:p>
            <a:r>
              <a:rPr lang="en-IN" sz="2400" dirty="0" smtClean="0">
                <a:latin typeface="Lucida Bright" panose="02040602050505020304" pitchFamily="18" charset="0"/>
              </a:rPr>
              <a:t>Crop and soil cooling can be provided by sprinkler irrigation.</a:t>
            </a:r>
          </a:p>
          <a:p>
            <a:r>
              <a:rPr lang="en-IN" sz="2400" dirty="0" smtClean="0">
                <a:solidFill>
                  <a:schemeClr val="accent2">
                    <a:lumMod val="75000"/>
                  </a:schemeClr>
                </a:solidFill>
                <a:latin typeface="Lucida Bright" panose="02040602050505020304" pitchFamily="18" charset="0"/>
              </a:rPr>
              <a:t>Small amount of water applied intermittently</a:t>
            </a:r>
            <a:r>
              <a:rPr lang="en-IN" sz="2400" dirty="0" smtClean="0">
                <a:latin typeface="Lucida Bright" panose="02040602050505020304" pitchFamily="18" charset="0"/>
              </a:rPr>
              <a:t> to cool air and plant to raise the humidity and in theory, to improve production quality and yield.</a:t>
            </a:r>
          </a:p>
          <a:p>
            <a:r>
              <a:rPr lang="en-IN" sz="2400" dirty="0" smtClean="0">
                <a:latin typeface="Lucida Bright" panose="02040602050505020304" pitchFamily="18" charset="0"/>
              </a:rPr>
              <a:t>Water sprayed on plant surfaces reduce the transpiration rate, thus by letting the plant to function normally even on a hot afternoon.</a:t>
            </a:r>
            <a:endParaRPr lang="en-IN" sz="2400" dirty="0">
              <a:latin typeface="Lucida Bright" panose="02040602050505020304" pitchFamily="18" charset="0"/>
            </a:endParaRPr>
          </a:p>
        </p:txBody>
      </p:sp>
      <p:sp>
        <p:nvSpPr>
          <p:cNvPr id="4" name="Footer Placeholder 3"/>
          <p:cNvSpPr>
            <a:spLocks noGrp="1"/>
          </p:cNvSpPr>
          <p:nvPr>
            <p:ph type="ftr" sz="quarter" idx="11"/>
          </p:nvPr>
        </p:nvSpPr>
        <p:spPr/>
        <p:txBody>
          <a:bodyPr/>
          <a:lstStyle/>
          <a:p>
            <a:r>
              <a:rPr lang="en-IN" smtClean="0"/>
              <a:t>Mr. Birabhadra Rout [Dept. of Agril. Engg.]</a:t>
            </a:r>
            <a:endParaRPr lang="en-IN"/>
          </a:p>
        </p:txBody>
      </p:sp>
      <p:sp>
        <p:nvSpPr>
          <p:cNvPr id="5" name="Slide Number Placeholder 4"/>
          <p:cNvSpPr>
            <a:spLocks noGrp="1"/>
          </p:cNvSpPr>
          <p:nvPr>
            <p:ph type="sldNum" sz="quarter" idx="12"/>
          </p:nvPr>
        </p:nvSpPr>
        <p:spPr/>
        <p:txBody>
          <a:bodyPr/>
          <a:lstStyle/>
          <a:p>
            <a:fld id="{E157CEDB-0F25-45D2-8BA6-B6B0F6BB4ED5}" type="slidenum">
              <a:rPr lang="en-IN" smtClean="0"/>
              <a:t>9</a:t>
            </a:fld>
            <a:endParaRPr lang="en-IN"/>
          </a:p>
        </p:txBody>
      </p:sp>
    </p:spTree>
    <p:extLst>
      <p:ext uri="{BB962C8B-B14F-4D97-AF65-F5344CB8AC3E}">
        <p14:creationId xmlns:p14="http://schemas.microsoft.com/office/powerpoint/2010/main" val="25057157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1395</TotalTime>
  <Words>641</Words>
  <Application>Microsoft Office PowerPoint</Application>
  <PresentationFormat>Widescreen</PresentationFormat>
  <Paragraphs>67</Paragraphs>
  <Slides>12</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Comic Sans MS</vt:lpstr>
      <vt:lpstr>Lucida Bright</vt:lpstr>
      <vt:lpstr>Office Theme</vt:lpstr>
      <vt:lpstr>Sprinkler Irrigation – Adaptability, Problems and Prospects</vt:lpstr>
      <vt:lpstr>Sprinkler Irrigation</vt:lpstr>
      <vt:lpstr>Adaptability of Sprinkler Irrigation System</vt:lpstr>
      <vt:lpstr>Adaptability of Sprinkler Irrigation System</vt:lpstr>
      <vt:lpstr>Problems of Sprinkler Irrigation System</vt:lpstr>
      <vt:lpstr>Special Uses:</vt:lpstr>
      <vt:lpstr>Special Uses:</vt:lpstr>
      <vt:lpstr>PowerPoint Presentation</vt:lpstr>
      <vt:lpstr>Special Uses: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Birabhadra Rout</dc:creator>
  <cp:lastModifiedBy>Birabhadra Rout</cp:lastModifiedBy>
  <cp:revision>131</cp:revision>
  <dcterms:created xsi:type="dcterms:W3CDTF">2020-05-05T14:41:16Z</dcterms:created>
  <dcterms:modified xsi:type="dcterms:W3CDTF">2020-05-31T08:10:20Z</dcterms:modified>
</cp:coreProperties>
</file>