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71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3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9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2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58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27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5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8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54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5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01F9-E5BC-414C-B137-FC61A1A1CA86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06C8-E1B1-4309-BF20-C53EC10547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0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cNfrxucq8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atentsonline.com/4497333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AlyvWK_VAwk" TargetMode="External"/><Relationship Id="rId1" Type="http://schemas.openxmlformats.org/officeDocument/2006/relationships/video" Target="https://www.youtube.com/embed/2bILpvH3EuQ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LXnnf4YD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qwTaShhP-k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40000"/>
          </a:xfrm>
        </p:spPr>
        <p:txBody>
          <a:bodyPr anchor="b">
            <a:normAutofit/>
          </a:bodyPr>
          <a:lstStyle/>
          <a:p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Sprinkler Irrigation – Types</a:t>
            </a:r>
            <a:endParaRPr lang="en-I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200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Sprinkler and Micro  irrigation </a:t>
            </a:r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Systems</a:t>
            </a:r>
          </a:p>
          <a:p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[BTAI 31]</a:t>
            </a:r>
            <a:endParaRPr lang="en-IN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667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Gun or Boom Sprinkler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Boom sprinklers have rotating arms 18 to 36m in length.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Water is discharged through nozzle strategically positioned along the arms.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arms or booms are supported by a cable suspension system and mounted on a four wheel trailer.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3419475"/>
            <a:ext cx="3689683" cy="2767262"/>
          </a:xfrm>
          <a:prstGeom prst="rect">
            <a:avLst/>
          </a:prstGeom>
        </p:spPr>
      </p:pic>
      <p:pic>
        <p:nvPicPr>
          <p:cNvPr id="8" name="SccNfrxucq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38825" y="3419475"/>
            <a:ext cx="4919577" cy="2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Gun or Boom Sprinkler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11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Both gun and boom sprinkler systems are both well – adapted to </a:t>
            </a:r>
            <a:r>
              <a:rPr lang="en-IN" sz="24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supplemental irrigation</a:t>
            </a:r>
            <a:r>
              <a:rPr lang="en-IN" sz="2400" dirty="0" smtClean="0">
                <a:latin typeface="Lucida Bright" panose="02040602050505020304" pitchFamily="18" charset="0"/>
              </a:rPr>
              <a:t> and to </a:t>
            </a:r>
            <a:r>
              <a:rPr lang="en-IN" sz="24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use on irregularly shaped fields or fields or fields with obstructions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Boom sprinklers provide a more uniform water application and somewhat smaller droplets than gun sprinkler.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These sprinklers produce </a:t>
            </a:r>
            <a:r>
              <a:rPr lang="en-IN" sz="2400" dirty="0" smtClean="0">
                <a:solidFill>
                  <a:srgbClr val="FF33CC"/>
                </a:solidFill>
                <a:latin typeface="Lucida Bright" panose="02040602050505020304" pitchFamily="18" charset="0"/>
              </a:rPr>
              <a:t>relatively high application rates and large water drops that tend to compact the soil surface</a:t>
            </a:r>
            <a:r>
              <a:rPr lang="en-IN" sz="2400" dirty="0" smtClean="0">
                <a:latin typeface="Lucida Bright" panose="02040602050505020304" pitchFamily="18" charset="0"/>
              </a:rPr>
              <a:t> and to create runoff problems.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Therefore, 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these sprinklers are most suitable for coarse-textured soil with high infiltration rates</a:t>
            </a:r>
            <a:r>
              <a:rPr lang="en-IN" sz="2400" dirty="0" smtClean="0">
                <a:latin typeface="Lucida Bright" panose="02040602050505020304" pitchFamily="18" charset="0"/>
              </a:rPr>
              <a:t> and </a:t>
            </a:r>
            <a:r>
              <a:rPr lang="en-IN" sz="2400" dirty="0" smtClean="0">
                <a:solidFill>
                  <a:srgbClr val="000099"/>
                </a:solidFill>
                <a:latin typeface="Lucida Bright" panose="02040602050505020304" pitchFamily="18" charset="0"/>
              </a:rPr>
              <a:t>for relatively mature crops</a:t>
            </a:r>
            <a:r>
              <a:rPr lang="en-IN" sz="2400" dirty="0" smtClean="0">
                <a:latin typeface="Lucida Bright" panose="02040602050505020304" pitchFamily="18" charset="0"/>
              </a:rPr>
              <a:t> that need only supplemental irrigation.</a:t>
            </a:r>
            <a:endParaRPr lang="en-IN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Fixed Sprinkler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Has enough lateral pipe and sprinkler heads so that </a:t>
            </a:r>
            <a:r>
              <a:rPr lang="en-IN" sz="2400" dirty="0" smtClean="0">
                <a:solidFill>
                  <a:srgbClr val="FF33CC"/>
                </a:solidFill>
                <a:latin typeface="Lucida Bright" panose="02040602050505020304" pitchFamily="18" charset="0"/>
              </a:rPr>
              <a:t>none of the laterals need to be moved</a:t>
            </a:r>
            <a:r>
              <a:rPr lang="en-IN" sz="2400" dirty="0" smtClean="0">
                <a:latin typeface="Lucida Bright" panose="02040602050505020304" pitchFamily="18" charset="0"/>
              </a:rPr>
              <a:t> for irrigation purposes </a:t>
            </a:r>
            <a:r>
              <a:rPr lang="en-IN" sz="2400" dirty="0" smtClean="0">
                <a:solidFill>
                  <a:srgbClr val="FF33CC"/>
                </a:solidFill>
                <a:latin typeface="Lucida Bright" panose="02040602050505020304" pitchFamily="18" charset="0"/>
              </a:rPr>
              <a:t>after being placed</a:t>
            </a:r>
            <a:r>
              <a:rPr lang="en-IN" sz="2400" dirty="0" smtClean="0">
                <a:latin typeface="Lucida Bright" panose="02040602050505020304" pitchFamily="18" charset="0"/>
              </a:rPr>
              <a:t> in the field.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To irrigate field, sprinkler need to be cycled on or off.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Three main types of fixed system</a:t>
            </a:r>
          </a:p>
          <a:p>
            <a:pPr lvl="1" algn="just"/>
            <a:r>
              <a:rPr lang="en-IN" sz="2000" dirty="0" smtClean="0">
                <a:latin typeface="Lucida Bright" panose="02040602050505020304" pitchFamily="18" charset="0"/>
              </a:rPr>
              <a:t>Hand-move laterals</a:t>
            </a:r>
          </a:p>
          <a:p>
            <a:pPr lvl="1" algn="just"/>
            <a:r>
              <a:rPr lang="en-IN" sz="2000" dirty="0" smtClean="0">
                <a:latin typeface="Lucida Bright" panose="02040602050505020304" pitchFamily="18" charset="0"/>
              </a:rPr>
              <a:t>Buried, or permanent laterals</a:t>
            </a:r>
          </a:p>
          <a:p>
            <a:pPr lvl="1" algn="just"/>
            <a:r>
              <a:rPr lang="en-IN" sz="2000" dirty="0" smtClean="0">
                <a:latin typeface="Lucida Bright" panose="02040602050505020304" pitchFamily="18" charset="0"/>
              </a:rPr>
              <a:t>Sequencing-valve laterals.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Hand-move laterals can be moved from field to field as crop rotation or irrigation plan for farm is changed.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Permanent buried laterals are placed underground 40 to 75 cm deep, with only riser pipe and sprinkler head above the field.</a:t>
            </a:r>
            <a:endParaRPr lang="en-IN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Fixed Sprinkler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The sequencing valve laterals may be buried, placed on the soil-surface, or suspended on cables above the crop.</a:t>
            </a:r>
            <a:br>
              <a:rPr lang="en-IN" sz="2400" dirty="0" smtClean="0">
                <a:latin typeface="Lucida Bright" panose="02040602050505020304" pitchFamily="18" charset="0"/>
              </a:rPr>
            </a:br>
            <a:r>
              <a:rPr lang="en-IN" sz="2400" dirty="0" smtClean="0">
                <a:latin typeface="Lucida Bright" panose="02040602050505020304" pitchFamily="18" charset="0"/>
              </a:rPr>
              <a:t>A valve on each sprinkler riser turns the sprinkler on and off when a control signal is received.</a:t>
            </a:r>
            <a:br>
              <a:rPr lang="en-IN" sz="2400" dirty="0" smtClean="0">
                <a:latin typeface="Lucida Bright" panose="02040602050505020304" pitchFamily="18" charset="0"/>
              </a:rPr>
            </a:br>
            <a:r>
              <a:rPr lang="en-IN" sz="2400" dirty="0" smtClean="0">
                <a:latin typeface="Lucida Bright" panose="02040602050505020304" pitchFamily="18" charset="0"/>
              </a:rPr>
              <a:t>Most sequencing-valve systems with small sprinklers use pressure change in the water supply to activate the valves.</a:t>
            </a: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endParaRPr lang="en-IN" sz="2400" dirty="0" smtClean="0">
              <a:latin typeface="Lucida Bright" panose="02040602050505020304" pitchFamily="18" charset="0"/>
            </a:endParaRPr>
          </a:p>
          <a:p>
            <a:r>
              <a:rPr lang="en-IN" sz="2400" dirty="0">
                <a:hlinkClick r:id="rId2"/>
              </a:rPr>
              <a:t>http://www.freepatentsonline.com/4497333.pdf</a:t>
            </a:r>
            <a:endParaRPr lang="en-IN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Continuous Move Sprinkler Irrigation Syste</a:t>
            </a:r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14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latin typeface="Lucida Bright" panose="02040602050505020304" pitchFamily="18" charset="0"/>
              </a:rPr>
              <a:t>Assignment</a:t>
            </a:r>
          </a:p>
          <a:p>
            <a:pPr marL="0" indent="0">
              <a:buNone/>
            </a:pPr>
            <a:r>
              <a:rPr lang="en-IN" sz="2400" dirty="0" smtClean="0">
                <a:latin typeface="Lucida Bright" panose="02040602050505020304" pitchFamily="18" charset="0"/>
              </a:rPr>
              <a:t>Describe the use advantage and dis-advantage of different types of continuous move sprinkler irrigation system.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2bILpvH3Eu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680097"/>
            <a:ext cx="5095876" cy="2866430"/>
          </a:xfrm>
          <a:prstGeom prst="rect">
            <a:avLst/>
          </a:prstGeom>
        </p:spPr>
      </p:pic>
      <p:pic>
        <p:nvPicPr>
          <p:cNvPr id="7" name="AlyvWK_VAwk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0" y="2680097"/>
            <a:ext cx="5095876" cy="28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15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 rot="20043647">
            <a:off x="3067050" y="307505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!!!-Thank You-!!!</a:t>
            </a:r>
            <a:endParaRPr lang="en-I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0000"/>
          </a:xfrm>
        </p:spPr>
        <p:txBody>
          <a:bodyPr/>
          <a:lstStyle/>
          <a:p>
            <a:endParaRPr lang="en-IN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26775"/>
            <a:ext cx="6172200" cy="46800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26775"/>
            <a:ext cx="3932237" cy="4680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8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Types of Sprinkler Irrigation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smtClean="0"/>
              <a:t>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There are several types of sprinkler irrigation system, broadly divided into two groups</a:t>
            </a:r>
          </a:p>
          <a:p>
            <a:pPr lvl="1"/>
            <a:r>
              <a:rPr lang="en-IN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Set system </a:t>
            </a:r>
            <a:r>
              <a:rPr lang="en-IN" sz="2000" dirty="0">
                <a:latin typeface="Lucida Bright" panose="02040602050505020304" pitchFamily="18" charset="0"/>
              </a:rPr>
              <a:t>operate with the sprinklers set in a fixed </a:t>
            </a:r>
            <a:r>
              <a:rPr lang="en-IN" sz="2000" dirty="0" smtClean="0">
                <a:latin typeface="Lucida Bright" panose="02040602050505020304" pitchFamily="18" charset="0"/>
              </a:rPr>
              <a:t>position.</a:t>
            </a:r>
          </a:p>
          <a:p>
            <a:pPr lvl="1"/>
            <a:r>
              <a:rPr lang="en-IN" sz="20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Continuous </a:t>
            </a:r>
            <a:r>
              <a:rPr lang="en-IN" sz="2000" dirty="0">
                <a:solidFill>
                  <a:srgbClr val="00B050"/>
                </a:solidFill>
                <a:latin typeface="Lucida Bright" panose="02040602050505020304" pitchFamily="18" charset="0"/>
              </a:rPr>
              <a:t>move </a:t>
            </a:r>
            <a:r>
              <a:rPr lang="en-IN" sz="20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system </a:t>
            </a:r>
            <a:r>
              <a:rPr lang="en-IN" sz="2000" dirty="0" smtClean="0">
                <a:latin typeface="Lucida Bright" panose="02040602050505020304" pitchFamily="18" charset="0"/>
              </a:rPr>
              <a:t>operate </a:t>
            </a:r>
            <a:r>
              <a:rPr lang="en-IN" sz="2000" dirty="0">
                <a:latin typeface="Lucida Bright" panose="02040602050505020304" pitchFamily="18" charset="0"/>
              </a:rPr>
              <a:t>while sprinkler is moving through the field.</a:t>
            </a:r>
            <a:endParaRPr lang="en-IN" sz="2000" dirty="0" smtClean="0">
              <a:latin typeface="Lucida Bright" panose="02040602050505020304" pitchFamily="18" charset="0"/>
            </a:endParaRPr>
          </a:p>
          <a:p>
            <a:endParaRPr lang="en-IN" sz="2400" dirty="0" smtClean="0">
              <a:latin typeface="Lucida Bright" panose="020406020505050203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Set systems</a:t>
            </a:r>
            <a:r>
              <a:rPr lang="en-IN" sz="2400" dirty="0" smtClean="0">
                <a:latin typeface="Lucida Bright" panose="02040602050505020304" pitchFamily="18" charset="0"/>
              </a:rPr>
              <a:t> may be further divided according to </a:t>
            </a:r>
            <a:r>
              <a:rPr lang="en-IN" sz="2400" i="1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whether or not sprinklers must be moved through a series of positions during the course of irrigating a field</a:t>
            </a:r>
          </a:p>
          <a:p>
            <a:pPr lvl="1"/>
            <a:r>
              <a:rPr lang="en-IN" sz="2000" dirty="0" smtClean="0">
                <a:solidFill>
                  <a:srgbClr val="FF33CC"/>
                </a:solidFill>
                <a:latin typeface="Lucida Bright" panose="02040602050505020304" pitchFamily="18" charset="0"/>
              </a:rPr>
              <a:t>Periodic move system</a:t>
            </a:r>
            <a:r>
              <a:rPr lang="en-IN" sz="2000" dirty="0" smtClean="0">
                <a:latin typeface="Lucida Bright" panose="02040602050505020304" pitchFamily="18" charset="0"/>
              </a:rPr>
              <a:t>: those systems must be moved.</a:t>
            </a:r>
          </a:p>
          <a:p>
            <a:pPr lvl="1"/>
            <a:r>
              <a:rPr lang="en-IN" sz="2000" dirty="0" smtClean="0">
                <a:solidFill>
                  <a:srgbClr val="FF3300"/>
                </a:solidFill>
                <a:latin typeface="Lucida Bright" panose="02040602050505020304" pitchFamily="18" charset="0"/>
              </a:rPr>
              <a:t>Fixed system</a:t>
            </a:r>
            <a:r>
              <a:rPr lang="en-IN" sz="2000" dirty="0" smtClean="0">
                <a:latin typeface="Lucida Bright" panose="02040602050505020304" pitchFamily="18" charset="0"/>
              </a:rPr>
              <a:t>: those not requiring any movement.</a:t>
            </a:r>
            <a:endParaRPr lang="en-IN" sz="20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“Periodic move” Sprinkler Irrigation Systems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These are further classified into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Hand move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End tow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Side-roll laterals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Side-move laterals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Gun and Boom sprinklers</a:t>
            </a:r>
            <a:endParaRPr lang="en-IN" sz="20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82" y="3621746"/>
            <a:ext cx="7832035" cy="2564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Hand Move Lateral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4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Consists of either portable or buried pipeline with valve outlets at intervals for attaching the portable laterals.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Each pipe section has either centre mounted or end mounted riser pipe supporting a sprinkler head.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Can be used for variety of crops on all types of topography.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Requires high labour.</a:t>
            </a:r>
          </a:p>
        </p:txBody>
      </p:sp>
    </p:spTree>
    <p:extLst>
      <p:ext uri="{BB962C8B-B14F-4D97-AF65-F5344CB8AC3E}">
        <p14:creationId xmlns:p14="http://schemas.microsoft.com/office/powerpoint/2010/main" val="718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End Tow Lateral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5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Similar to hand-move lateral system, except that the 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main line is buried in centre</a:t>
            </a:r>
            <a:r>
              <a:rPr lang="en-IN" sz="2400" dirty="0" smtClean="0">
                <a:latin typeface="Lucida Bright" panose="02040602050505020304" pitchFamily="18" charset="0"/>
              </a:rPr>
              <a:t> and </a:t>
            </a:r>
            <a:r>
              <a:rPr lang="en-IN" sz="24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laterals are rigidly coupled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Laterals are towed lengthwise over the mainline from one side to the other in an S fashion.</a:t>
            </a:r>
          </a:p>
          <a:p>
            <a:pPr algn="just"/>
            <a:endParaRPr lang="en-IN" sz="2400" dirty="0">
              <a:latin typeface="Lucida Bright" panose="02040602050505020304" pitchFamily="18" charset="0"/>
            </a:endParaRPr>
          </a:p>
          <a:p>
            <a:pPr algn="just"/>
            <a:endParaRPr lang="en-IN" sz="2400" dirty="0" smtClean="0">
              <a:latin typeface="Lucida Bright" panose="02040602050505020304" pitchFamily="18" charset="0"/>
            </a:endParaRPr>
          </a:p>
          <a:p>
            <a:pPr algn="just"/>
            <a:endParaRPr lang="en-IN" sz="2400" dirty="0">
              <a:latin typeface="Lucida Bright" panose="02040602050505020304" pitchFamily="18" charset="0"/>
            </a:endParaRPr>
          </a:p>
          <a:p>
            <a:pPr algn="just"/>
            <a:endParaRPr lang="en-IN" sz="2400" dirty="0" smtClean="0">
              <a:latin typeface="Lucida Bright" panose="02040602050505020304" pitchFamily="18" charset="0"/>
            </a:endParaRPr>
          </a:p>
          <a:p>
            <a:pPr algn="just"/>
            <a:endParaRPr lang="en-IN" sz="2400" dirty="0">
              <a:latin typeface="Lucida Bright" panose="02040602050505020304" pitchFamily="18" charset="0"/>
            </a:endParaRPr>
          </a:p>
          <a:p>
            <a:pPr algn="just"/>
            <a:endParaRPr lang="en-IN" sz="2400" dirty="0" smtClean="0">
              <a:latin typeface="Lucida Bright" panose="02040602050505020304" pitchFamily="18" charset="0"/>
            </a:endParaRP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20 to 30 </a:t>
            </a:r>
            <a:r>
              <a:rPr lang="en-IN" sz="2400" dirty="0" err="1" smtClean="0">
                <a:latin typeface="Lucida Bright" panose="02040602050505020304" pitchFamily="18" charset="0"/>
              </a:rPr>
              <a:t>hp</a:t>
            </a:r>
            <a:r>
              <a:rPr lang="en-IN" sz="2400" dirty="0" smtClean="0">
                <a:latin typeface="Lucida Bright" panose="02040602050505020304" pitchFamily="18" charset="0"/>
              </a:rPr>
              <a:t> tractor can tow 400m long lateral of 100mm ø lateral.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3" y="2555203"/>
            <a:ext cx="4814888" cy="29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Side Roll Lateral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Similar to hand-move lateral system.</a:t>
            </a:r>
          </a:p>
          <a:p>
            <a:pPr algn="just"/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Lateral pipes are rigidly coupled</a:t>
            </a:r>
            <a:r>
              <a:rPr lang="en-IN" sz="2400" dirty="0" smtClean="0">
                <a:latin typeface="Lucida Bright" panose="02040602050505020304" pitchFamily="18" charset="0"/>
              </a:rPr>
              <a:t>, and each joint of pipe is supported by a large wheel.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Lateral line 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0"/>
              </a:rPr>
              <a:t>form the axle of the wheel</a:t>
            </a:r>
            <a:r>
              <a:rPr lang="en-IN" sz="2400" dirty="0" smtClean="0">
                <a:latin typeface="Lucida Bright" panose="02040602050505020304" pitchFamily="18" charset="0"/>
              </a:rPr>
              <a:t>; rolls sideways when twisted.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Best adapted to </a:t>
            </a:r>
            <a:r>
              <a:rPr lang="en-IN" sz="2400" dirty="0" smtClean="0">
                <a:solidFill>
                  <a:srgbClr val="FF33CC"/>
                </a:solidFill>
                <a:latin typeface="Lucida Bright" panose="02040602050505020304" pitchFamily="18" charset="0"/>
              </a:rPr>
              <a:t>rectangular fields with uniform topography</a:t>
            </a:r>
            <a:r>
              <a:rPr lang="en-IN" sz="2400" dirty="0" smtClean="0">
                <a:latin typeface="Lucida Bright" panose="02040602050505020304" pitchFamily="18" charset="0"/>
              </a:rPr>
              <a:t> for low growing crops.</a:t>
            </a:r>
          </a:p>
          <a:p>
            <a:pPr algn="just"/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0LXnnf4YDb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28533" y="3629025"/>
            <a:ext cx="43349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Side Roll Lateral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7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All sprinkler provided with a </a:t>
            </a:r>
            <a:r>
              <a:rPr lang="en-IN" sz="24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self leveller</a:t>
            </a:r>
            <a:r>
              <a:rPr lang="en-IN" sz="2400" dirty="0" smtClean="0">
                <a:latin typeface="Lucida Bright" panose="02040602050505020304" pitchFamily="18" charset="0"/>
              </a:rPr>
              <a:t> </a:t>
            </a:r>
            <a:r>
              <a:rPr lang="en-IN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to keep the sprinkler upright</a:t>
            </a:r>
            <a:r>
              <a:rPr lang="en-IN" sz="2400" dirty="0" smtClean="0">
                <a:latin typeface="Lucida Bright" panose="02040602050505020304" pitchFamily="18" charset="0"/>
              </a:rPr>
              <a:t> regardless of the position at which lateral pipe is stopped</a:t>
            </a:r>
          </a:p>
          <a:p>
            <a:pPr algn="just"/>
            <a:r>
              <a:rPr lang="en-IN" sz="2400" dirty="0" smtClean="0">
                <a:latin typeface="Lucida Bright" panose="02040602050505020304" pitchFamily="18" charset="0"/>
              </a:rPr>
              <a:t>Laterals provided with at least two wind braces, one on either side of the power mover, as well as 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a flexible or telescopic section to connect the lateral to the main line hydrant valves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43537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Side Move Lateral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Periodically moved across field in a similar manner to side roll systems.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Difference being the pipeline is carried over wheels on small ‘A’ frame instead of serving as axle.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Suitable for most field and vegetable crops.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337432"/>
            <a:ext cx="4581525" cy="30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Gun or Boom Sprinkler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9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Gun or giant sprinkler has larger range nozzles attached to long discharge tubes.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Most gun sprinkler are rotated by means of a rocker arm drive.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It can be set to irrigate a part circle also.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8712"/>
            <a:ext cx="4876800" cy="3248025"/>
          </a:xfrm>
          <a:prstGeom prst="rect">
            <a:avLst/>
          </a:prstGeom>
        </p:spPr>
      </p:pic>
      <p:pic>
        <p:nvPicPr>
          <p:cNvPr id="8" name="_qwTaShhP-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1225" y="2938712"/>
            <a:ext cx="5774267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947</Words>
  <Application>Microsoft Office PowerPoint</Application>
  <PresentationFormat>Widescreen</PresentationFormat>
  <Paragraphs>108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Lucida Bright</vt:lpstr>
      <vt:lpstr>Office Theme</vt:lpstr>
      <vt:lpstr>Sprinkler Irrigation – Types</vt:lpstr>
      <vt:lpstr>Types of Sprinkler Irrigation System</vt:lpstr>
      <vt:lpstr>“Periodic move” Sprinkler Irrigation Systems</vt:lpstr>
      <vt:lpstr>Hand Move Lateral System</vt:lpstr>
      <vt:lpstr>End Tow Lateral System</vt:lpstr>
      <vt:lpstr>Side Roll Lateral System</vt:lpstr>
      <vt:lpstr>Side Roll Lateral System</vt:lpstr>
      <vt:lpstr>Side Move Lateral System</vt:lpstr>
      <vt:lpstr>Gun or Boom Sprinkler</vt:lpstr>
      <vt:lpstr>Gun or Boom Sprinkler</vt:lpstr>
      <vt:lpstr>Gun or Boom Sprinkler</vt:lpstr>
      <vt:lpstr>Fixed Sprinkler System</vt:lpstr>
      <vt:lpstr>Fixed Sprinkler System</vt:lpstr>
      <vt:lpstr>Continuous Move Sprinkler Irrigation System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Sprinkler Irrigation – Types</dc:title>
  <dc:creator>Birabhadra Rout</dc:creator>
  <cp:lastModifiedBy>Birabhadra Rout</cp:lastModifiedBy>
  <cp:revision>9</cp:revision>
  <dcterms:created xsi:type="dcterms:W3CDTF">2020-05-22T13:12:31Z</dcterms:created>
  <dcterms:modified xsi:type="dcterms:W3CDTF">2020-05-31T08:28:22Z</dcterms:modified>
</cp:coreProperties>
</file>