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0" r:id="rId7"/>
    <p:sldId id="264" r:id="rId8"/>
    <p:sldId id="261" r:id="rId9"/>
    <p:sldId id="265" r:id="rId10"/>
    <p:sldId id="266" r:id="rId11"/>
    <p:sldId id="267" r:id="rId12"/>
    <p:sldId id="271" r:id="rId13"/>
    <p:sldId id="269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8338-2132-423D-B374-04054E335002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BC54-55AC-4DAF-B802-9DA75FC16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64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8338-2132-423D-B374-04054E335002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BC54-55AC-4DAF-B802-9DA75FC16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47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8338-2132-423D-B374-04054E335002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BC54-55AC-4DAF-B802-9DA75FC16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90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8338-2132-423D-B374-04054E335002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BC54-55AC-4DAF-B802-9DA75FC16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47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8338-2132-423D-B374-04054E335002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BC54-55AC-4DAF-B802-9DA75FC16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4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8338-2132-423D-B374-04054E335002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BC54-55AC-4DAF-B802-9DA75FC16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86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8338-2132-423D-B374-04054E335002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BC54-55AC-4DAF-B802-9DA75FC16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240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8338-2132-423D-B374-04054E335002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BC54-55AC-4DAF-B802-9DA75FC16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079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8338-2132-423D-B374-04054E335002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BC54-55AC-4DAF-B802-9DA75FC16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8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8338-2132-423D-B374-04054E335002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BC54-55AC-4DAF-B802-9DA75FC16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739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8338-2132-423D-B374-04054E335002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BC54-55AC-4DAF-B802-9DA75FC16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496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D8338-2132-423D-B374-04054E335002}" type="datetimeFigureOut">
              <a:rPr lang="en-IN" smtClean="0"/>
              <a:t>31/05/2020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BC54-55AC-4DAF-B802-9DA75FC169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57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73VY2OrY3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cWOgGRGiY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WV-pnt9EJ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e0DGclB1cI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525" y="1855788"/>
            <a:ext cx="9144000" cy="2340000"/>
          </a:xfrm>
        </p:spPr>
        <p:txBody>
          <a:bodyPr anchor="b">
            <a:normAutofit/>
          </a:bodyPr>
          <a:lstStyle/>
          <a:p>
            <a:r>
              <a:rPr lang="en-IN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Sprinkler Irrigation – Design Steps</a:t>
            </a:r>
            <a:endParaRPr lang="en-IN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335463"/>
            <a:ext cx="9144000" cy="1620000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C00000"/>
                </a:solidFill>
                <a:latin typeface="Lucida Bright" panose="02040602050505020304" pitchFamily="18" charset="0"/>
              </a:rPr>
              <a:t>Sprinkler and Micro  irrigation </a:t>
            </a:r>
            <a:r>
              <a:rPr lang="en-IN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Systems</a:t>
            </a:r>
          </a:p>
          <a:p>
            <a:r>
              <a:rPr lang="en-IN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[BTAI 31]</a:t>
            </a:r>
            <a:endParaRPr lang="en-IN" sz="200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2667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Precipitation Profile and Recommended Spacing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10</a:t>
            </a:fld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85126"/>
            <a:ext cx="10515600" cy="52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746" y="0"/>
            <a:ext cx="2345254" cy="2200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Nozzle Size and Pressure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11</a:t>
            </a:fld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51035" y="1254125"/>
            <a:ext cx="9289930" cy="49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12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 rot="20043647">
            <a:off x="3067050" y="3075057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!!!-Thank You-!!!</a:t>
            </a:r>
            <a:endParaRPr lang="en-IN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13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endParaRPr lang="en-IN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0000"/>
          </a:xfrm>
        </p:spPr>
        <p:txBody>
          <a:bodyPr/>
          <a:lstStyle/>
          <a:p>
            <a:endParaRPr lang="en-IN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426775"/>
            <a:ext cx="6172200" cy="46800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26775"/>
            <a:ext cx="3932237" cy="4680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65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Checklist of Design Procedure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2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Make inventory of available resources (i.e., information on soil, topography, water supply, source of power, crops, farm operation)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Estimate depth or quantity of water to be applied at each irrigation.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From daily consumptive use rate and water requirement of crop, determine frequency of irrigation and irrigation period.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Determine the capacity requirement of the system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Make a selection from several alternative types of sprinkler system.</a:t>
            </a:r>
          </a:p>
        </p:txBody>
      </p:sp>
    </p:spTree>
    <p:extLst>
      <p:ext uri="{BB962C8B-B14F-4D97-AF65-F5344CB8AC3E}">
        <p14:creationId xmlns:p14="http://schemas.microsoft.com/office/powerpoint/2010/main" val="40592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Checklist of Design Procedure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3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For periodic move and fixed sprinkler system, determine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Sprinkler spacing, discharge, nozzle size, and operating pressure for optimum water application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The number of sprinklers that must be operated simultaneously to meet the system capacity requirement.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The best layout of main and lateral pipelines for simultaneous operation of sprinklers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Required size of lateral line pipe.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Total max pressure required for individual lateral line.</a:t>
            </a:r>
          </a:p>
          <a:p>
            <a:endParaRPr lang="en-IN" sz="2400" dirty="0" smtClean="0">
              <a:latin typeface="Lucida Bright" panose="02040602050505020304" pitchFamily="18" charset="0"/>
            </a:endParaRPr>
          </a:p>
        </p:txBody>
      </p:sp>
      <p:pic>
        <p:nvPicPr>
          <p:cNvPr id="7" name="hcWOgGRGiY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33875" y="4214144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Checklist of Design Procedure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Determine size of main pipe line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Determine max and minimum operating condition (Pressure and Discharge condition).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Select pump for max efficiency within range of operating condition.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Prepare plans schedules and instructions for proper layout.</a:t>
            </a:r>
          </a:p>
          <a:p>
            <a:pPr marL="0" indent="0">
              <a:buNone/>
            </a:pP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7" name="DWV-pnt9EJ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24250" y="3378324"/>
            <a:ext cx="5143500" cy="28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5</a:t>
            </a:fld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54556"/>
            <a:ext cx="5760999" cy="4932363"/>
          </a:xfrm>
          <a:prstGeom prst="rect">
            <a:avLst/>
          </a:prstGeom>
        </p:spPr>
      </p:pic>
      <p:pic>
        <p:nvPicPr>
          <p:cNvPr id="3" name="3e0DGclB1c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99199" y="2234837"/>
            <a:ext cx="528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Precipitation Profile and Recommended Spacing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6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Degree of uniformity depends upon water distribution pattern and spacing of sprinklers.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Precipitation profile characteristics vary with nozzle size and operating pressure.</a:t>
            </a: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66"/>
          <a:stretch/>
        </p:blipFill>
        <p:spPr>
          <a:xfrm>
            <a:off x="1724025" y="2845156"/>
            <a:ext cx="3700462" cy="321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31" y="2505524"/>
            <a:ext cx="4910138" cy="36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Precipitation Profile and Recommended Spacing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7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Wind distorts the application pattern. Higher the wind velocity, greater the distortion.</a:t>
            </a: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2233894"/>
            <a:ext cx="4252913" cy="4037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4975" y="1966411"/>
            <a:ext cx="5648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>
                <a:latin typeface="Lucida Bright" panose="02040602050505020304" pitchFamily="18" charset="0"/>
              </a:rPr>
              <a:t>The depth of water applied to an area surrounding a revolving sprinkler varies </a:t>
            </a:r>
            <a:r>
              <a:rPr lang="en-IN" i="1" dirty="0" smtClean="0">
                <a:latin typeface="Lucida Bright" panose="02040602050505020304" pitchFamily="18" charset="0"/>
              </a:rPr>
              <a:t>as the distance from the sprinkler increases</a:t>
            </a:r>
            <a:r>
              <a:rPr lang="en-IN" dirty="0" smtClean="0">
                <a:latin typeface="Lucida Bright" panose="02040602050505020304" pitchFamily="18" charset="0"/>
              </a:rPr>
              <a:t>.</a:t>
            </a:r>
          </a:p>
          <a:p>
            <a:pPr algn="just"/>
            <a:r>
              <a:rPr lang="en-IN" dirty="0" smtClean="0">
                <a:latin typeface="Lucida Bright" panose="02040602050505020304" pitchFamily="18" charset="0"/>
              </a:rPr>
              <a:t>To obtain a reasonably high degree of uniformity of application, water from adjacent sprinkler must be added.</a:t>
            </a:r>
            <a:endParaRPr lang="en-IN" dirty="0">
              <a:latin typeface="Lucida Bright" panose="02040602050505020304" pitchFamily="18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126" y="3720737"/>
            <a:ext cx="3802616" cy="23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Precipitation Profile and Recommended Spacing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8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Manufacturers specify a </a:t>
            </a:r>
            <a:r>
              <a:rPr lang="en-IN" sz="2400" i="1" dirty="0" smtClean="0">
                <a:solidFill>
                  <a:srgbClr val="00B050"/>
                </a:solidFill>
                <a:latin typeface="Lucida Bright" panose="02040602050505020304" pitchFamily="18" charset="0"/>
              </a:rPr>
              <a:t>wetted diameter</a:t>
            </a:r>
            <a:r>
              <a:rPr lang="en-IN" sz="2400" dirty="0" smtClean="0">
                <a:latin typeface="Lucida Bright" panose="02040602050505020304" pitchFamily="18" charset="0"/>
              </a:rPr>
              <a:t> for all nozzle size and operating pressure combination.</a:t>
            </a:r>
          </a:p>
          <a:p>
            <a:r>
              <a:rPr lang="en-IN" sz="2400" i="1" dirty="0" smtClean="0">
                <a:solidFill>
                  <a:srgbClr val="00B050"/>
                </a:solidFill>
                <a:latin typeface="Lucida Bright" panose="02040602050505020304" pitchFamily="18" charset="0"/>
              </a:rPr>
              <a:t>The sprinkler spacing recommendations to be made on the basis of these diameters</a:t>
            </a:r>
            <a:r>
              <a:rPr lang="en-IN" sz="2400" dirty="0" smtClean="0">
                <a:latin typeface="Lucida Bright" panose="02040602050505020304" pitchFamily="18" charset="0"/>
              </a:rPr>
              <a:t>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As a general recommendation, moderate and intermediate pressured sprinkler should be spaced as follows:</a:t>
            </a:r>
          </a:p>
          <a:p>
            <a:pPr lvl="1"/>
            <a:r>
              <a:rPr lang="en-IN" sz="2000" dirty="0" smtClean="0">
                <a:solidFill>
                  <a:srgbClr val="CC00FF"/>
                </a:solidFill>
                <a:latin typeface="Lucida Bright" panose="02040602050505020304" pitchFamily="18" charset="0"/>
              </a:rPr>
              <a:t>40 – 67% </a:t>
            </a:r>
            <a:r>
              <a:rPr lang="en-IN" sz="2000" dirty="0" smtClean="0">
                <a:latin typeface="Lucida Bright" panose="02040602050505020304" pitchFamily="18" charset="0"/>
              </a:rPr>
              <a:t>of the effective diameter for </a:t>
            </a:r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0"/>
              </a:rPr>
              <a:t>rectangular spacing</a:t>
            </a:r>
          </a:p>
          <a:p>
            <a:pPr lvl="1"/>
            <a:r>
              <a:rPr lang="en-IN" sz="2000" dirty="0" smtClean="0">
                <a:solidFill>
                  <a:srgbClr val="0000FF"/>
                </a:solidFill>
                <a:latin typeface="Lucida Bright" panose="02040602050505020304" pitchFamily="18" charset="0"/>
              </a:rPr>
              <a:t>50%</a:t>
            </a:r>
            <a:r>
              <a:rPr lang="en-IN" sz="2000" dirty="0" smtClean="0">
                <a:latin typeface="Lucida Bright" panose="02040602050505020304" pitchFamily="18" charset="0"/>
              </a:rPr>
              <a:t> of the effective diameter for </a:t>
            </a:r>
            <a:r>
              <a:rPr lang="en-IN" sz="2000" dirty="0" smtClean="0">
                <a:solidFill>
                  <a:srgbClr val="0000FF"/>
                </a:solidFill>
                <a:latin typeface="Lucida Bright" panose="02040602050505020304" pitchFamily="18" charset="0"/>
              </a:rPr>
              <a:t>square spacing</a:t>
            </a:r>
          </a:p>
          <a:p>
            <a:pPr lvl="1"/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62%</a:t>
            </a:r>
            <a:r>
              <a:rPr lang="en-IN" sz="2000" dirty="0" smtClean="0">
                <a:latin typeface="Lucida Bright" panose="02040602050505020304" pitchFamily="18" charset="0"/>
              </a:rPr>
              <a:t> of the effective diameter for </a:t>
            </a: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equilateral triangle spacing</a:t>
            </a:r>
            <a:endParaRPr lang="en-IN" sz="20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Precipitation Profile and Recommended Spacing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9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95" y="1648083"/>
            <a:ext cx="6608209" cy="414530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lvl="1"/>
            <a:endParaRPr lang="en-IN" dirty="0">
              <a:latin typeface="Lucida Bright" panose="02040602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19050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Profile A &amp; B: </a:t>
            </a:r>
            <a:r>
              <a:rPr lang="en-IN" dirty="0" smtClean="0">
                <a:latin typeface="Lucida Bright" panose="02040602050505020304" pitchFamily="18" charset="0"/>
              </a:rPr>
              <a:t>Characteristics of </a:t>
            </a:r>
            <a:r>
              <a:rPr lang="en-IN" i="1" dirty="0" smtClean="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0"/>
              </a:rPr>
              <a:t>sprinklers having two or more nozzles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Profile C and D: </a:t>
            </a:r>
            <a:r>
              <a:rPr lang="en-IN" dirty="0" smtClean="0">
                <a:latin typeface="Lucida Bright" panose="02040602050505020304" pitchFamily="18" charset="0"/>
              </a:rPr>
              <a:t>Characteristics of </a:t>
            </a:r>
            <a:r>
              <a:rPr lang="en-IN" i="1" dirty="0" smtClean="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0"/>
              </a:rPr>
              <a:t>single nozzle sprinkler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Profile E:</a:t>
            </a:r>
            <a:r>
              <a:rPr lang="en-IN" dirty="0" smtClean="0">
                <a:latin typeface="Lucida Bright" panose="02040602050505020304" pitchFamily="18" charset="0"/>
              </a:rPr>
              <a:t> Characteristics of </a:t>
            </a:r>
            <a:r>
              <a:rPr lang="en-IN" i="1" dirty="0" smtClean="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0"/>
              </a:rPr>
              <a:t>Gun sprinkler</a:t>
            </a:r>
            <a:endParaRPr lang="en-IN" i="1" dirty="0">
              <a:solidFill>
                <a:schemeClr val="accent4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594</Words>
  <Application>Microsoft Office PowerPoint</Application>
  <PresentationFormat>Widescreen</PresentationFormat>
  <Paragraphs>68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Lucida Bright</vt:lpstr>
      <vt:lpstr>Wingdings</vt:lpstr>
      <vt:lpstr>Office Theme</vt:lpstr>
      <vt:lpstr>Sprinkler Irrigation – Design Steps</vt:lpstr>
      <vt:lpstr>Checklist of Design Procedure</vt:lpstr>
      <vt:lpstr>Checklist of Design Procedure</vt:lpstr>
      <vt:lpstr>Checklist of Design Procedure</vt:lpstr>
      <vt:lpstr>PowerPoint Presentation</vt:lpstr>
      <vt:lpstr>Precipitation Profile and Recommended Spacing</vt:lpstr>
      <vt:lpstr>Precipitation Profile and Recommended Spacing</vt:lpstr>
      <vt:lpstr>Precipitation Profile and Recommended Spacing</vt:lpstr>
      <vt:lpstr>Precipitation Profile and Recommended Spacing</vt:lpstr>
      <vt:lpstr>Precipitation Profile and Recommended Spacing</vt:lpstr>
      <vt:lpstr>Nozzle Size and Pressure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Sprinkler Irrigation – Layout</dc:title>
  <dc:creator>Birabhadra Rout</dc:creator>
  <cp:lastModifiedBy>Birabhadra Rout</cp:lastModifiedBy>
  <cp:revision>46</cp:revision>
  <dcterms:created xsi:type="dcterms:W3CDTF">2020-05-22T13:32:14Z</dcterms:created>
  <dcterms:modified xsi:type="dcterms:W3CDTF">2020-05-31T08:48:48Z</dcterms:modified>
</cp:coreProperties>
</file>