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8" r:id="rId10"/>
    <p:sldId id="265" r:id="rId11"/>
    <p:sldId id="266" r:id="rId12"/>
    <p:sldId id="267" r:id="rId13"/>
    <p:sldId id="269" r:id="rId14"/>
    <p:sldId id="270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099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585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753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7356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69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36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114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50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87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158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55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1F80-9493-45FD-A35E-FF9549F29099}" type="datetimeFigureOut">
              <a:rPr lang="en-IN" smtClean="0"/>
              <a:t>28/05/2020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A643-2255-4AC1-A8BB-07998F7B84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43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525" y="1855788"/>
            <a:ext cx="9144000" cy="2340000"/>
          </a:xfrm>
        </p:spPr>
        <p:txBody>
          <a:bodyPr anchor="b">
            <a:normAutofit/>
          </a:bodyPr>
          <a:lstStyle/>
          <a:p>
            <a:r>
              <a:rPr lang="en-IN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Sprinkler Irrigation – Preliminary Design</a:t>
            </a:r>
            <a:endParaRPr lang="en-IN" sz="4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335463"/>
            <a:ext cx="9144000" cy="1620000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C00000"/>
                </a:solidFill>
                <a:latin typeface="Lucida Bright" panose="02040602050505020304" pitchFamily="18" charset="0"/>
              </a:rPr>
              <a:t>Sprinkler and Micro  irrigation </a:t>
            </a:r>
            <a:r>
              <a:rPr lang="en-IN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Systems</a:t>
            </a:r>
          </a:p>
          <a:p>
            <a:r>
              <a:rPr lang="en-IN" sz="2000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[BTAI 31]</a:t>
            </a:r>
            <a:endParaRPr lang="en-IN" sz="2000" dirty="0">
              <a:solidFill>
                <a:srgbClr val="C0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000" y="2667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System Capacity Requirement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10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The required capacity of sprinkler system depends on </a:t>
            </a:r>
          </a:p>
          <a:p>
            <a:pPr lvl="1"/>
            <a:r>
              <a:rPr lang="en-IN" sz="2000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the size of the area irrigated</a:t>
            </a:r>
          </a:p>
          <a:p>
            <a:pPr lvl="1"/>
            <a:r>
              <a:rPr lang="en-IN" sz="2000" dirty="0" smtClean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0"/>
              </a:rPr>
              <a:t>the gross depth of water applied at each irrigation</a:t>
            </a:r>
            <a:r>
              <a:rPr lang="en-IN" sz="2000" dirty="0" smtClean="0">
                <a:latin typeface="Lucida Bright" panose="02040602050505020304" pitchFamily="18" charset="0"/>
              </a:rPr>
              <a:t> and </a:t>
            </a:r>
          </a:p>
          <a:p>
            <a:pPr lvl="1"/>
            <a:r>
              <a:rPr lang="en-IN" sz="2000" dirty="0" smtClean="0">
                <a:solidFill>
                  <a:srgbClr val="00B050"/>
                </a:solidFill>
                <a:latin typeface="Lucida Bright" panose="02040602050505020304" pitchFamily="18" charset="0"/>
              </a:rPr>
              <a:t>the net operating time allowed to apply this depth</a:t>
            </a:r>
          </a:p>
          <a:p>
            <a:endParaRPr lang="en-IN" sz="2400" dirty="0" smtClean="0">
              <a:latin typeface="Lucida Bright" panose="02040602050505020304" pitchFamily="18" charset="0"/>
            </a:endParaRPr>
          </a:p>
          <a:p>
            <a:endParaRPr lang="en-IN" sz="2400" dirty="0">
              <a:latin typeface="Lucida Bright" panose="02040602050505020304" pitchFamily="18" charset="0"/>
            </a:endParaRP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Q</a:t>
            </a:r>
            <a:r>
              <a:rPr lang="en-IN" sz="2000" i="1" baseline="-25000" dirty="0" smtClean="0">
                <a:latin typeface="Lucida Bright" panose="02040602050505020304" pitchFamily="18" charset="0"/>
              </a:rPr>
              <a:t>s</a:t>
            </a:r>
            <a:r>
              <a:rPr lang="en-IN" sz="2000" dirty="0" smtClean="0">
                <a:latin typeface="Lucida Bright" panose="02040602050505020304" pitchFamily="18" charset="0"/>
              </a:rPr>
              <a:t> = system discharge capacity (</a:t>
            </a:r>
            <a:r>
              <a:rPr lang="en-IN" sz="2000" dirty="0" err="1" smtClean="0">
                <a:latin typeface="Lucida Bright" panose="02040602050505020304" pitchFamily="18" charset="0"/>
              </a:rPr>
              <a:t>lps</a:t>
            </a:r>
            <a:r>
              <a:rPr lang="en-IN" sz="2000" dirty="0" smtClean="0">
                <a:latin typeface="Lucida Bright" panose="02040602050505020304" pitchFamily="18" charset="0"/>
              </a:rPr>
              <a:t>)</a:t>
            </a: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K</a:t>
            </a:r>
            <a:r>
              <a:rPr lang="en-IN" sz="2000" dirty="0" smtClean="0">
                <a:latin typeface="Lucida Bright" panose="02040602050505020304" pitchFamily="18" charset="0"/>
              </a:rPr>
              <a:t> = conversion constant (</a:t>
            </a:r>
            <a:r>
              <a:rPr lang="en-IN" sz="2000" b="1" dirty="0" smtClean="0">
                <a:latin typeface="Lucida Bright" panose="02040602050505020304" pitchFamily="18" charset="0"/>
              </a:rPr>
              <a:t>2.78</a:t>
            </a:r>
            <a:r>
              <a:rPr lang="en-IN" sz="2000" dirty="0" smtClean="0">
                <a:latin typeface="Lucida Bright" panose="02040602050505020304" pitchFamily="18" charset="0"/>
              </a:rPr>
              <a:t> for metric units)</a:t>
            </a: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A</a:t>
            </a:r>
            <a:r>
              <a:rPr lang="en-IN" sz="2000" dirty="0" smtClean="0">
                <a:latin typeface="Lucida Bright" panose="02040602050505020304" pitchFamily="18" charset="0"/>
              </a:rPr>
              <a:t> = design area (ha)</a:t>
            </a: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d</a:t>
            </a:r>
            <a:r>
              <a:rPr lang="en-IN" sz="2000" dirty="0" smtClean="0">
                <a:latin typeface="Lucida Bright" panose="02040602050505020304" pitchFamily="18" charset="0"/>
              </a:rPr>
              <a:t> = gross depth of application (mm)</a:t>
            </a: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f</a:t>
            </a:r>
            <a:r>
              <a:rPr lang="en-IN" sz="2000" dirty="0" smtClean="0">
                <a:latin typeface="Lucida Bright" panose="02040602050505020304" pitchFamily="18" charset="0"/>
              </a:rPr>
              <a:t> = operating time allowed for completion of one irrigation (days)</a:t>
            </a: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T</a:t>
            </a:r>
            <a:r>
              <a:rPr lang="en-IN" sz="2000" dirty="0" smtClean="0">
                <a:latin typeface="Lucida Bright" panose="02040602050505020304" pitchFamily="18" charset="0"/>
              </a:rPr>
              <a:t> = average actual operating time per day (hr/day)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458261" y="2714576"/>
                <a:ext cx="1275477" cy="6668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𝐴𝑑</m:t>
                          </m:r>
                        </m:num>
                        <m:den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𝑓𝑇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261" y="2714576"/>
                <a:ext cx="1275477" cy="666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07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Intake and Optimum Application Rate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11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>
                <a:latin typeface="Lucida Bright" panose="02040602050505020304" pitchFamily="18" charset="0"/>
              </a:rPr>
              <a:t>The rate at which water should be applied depends on the following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Infiltration characteristics of soil, the field slope and the crop cover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The minimum application rate that will produce a uniform sprinkler distribution pattern and satisfactory efficiency under prevalent wind and evaporative demand conditions;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The coordination of the lateral moves for periodic move system with other operation on the farm</a:t>
            </a:r>
          </a:p>
          <a:p>
            <a:pPr marL="0" indent="0">
              <a:buNone/>
            </a:pPr>
            <a:r>
              <a:rPr lang="en-IN" sz="2400" dirty="0" smtClean="0">
                <a:latin typeface="Lucida Bright" panose="02040602050505020304" pitchFamily="18" charset="0"/>
              </a:rPr>
              <a:t>Q. How surface sealing is occurred in case of impact problem and what are </a:t>
            </a:r>
            <a:r>
              <a:rPr lang="en-IN" sz="2400" dirty="0" smtClean="0">
                <a:latin typeface="Lucida Bright" panose="02040602050505020304" pitchFamily="18" charset="0"/>
              </a:rPr>
              <a:t>the problems related with it ?</a:t>
            </a:r>
            <a:endParaRPr lang="en-IN" sz="24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2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Intake and Optimum Application Rate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12</a:t>
            </a:fld>
            <a:endParaRPr lang="en-I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54556"/>
            <a:ext cx="5771505" cy="4932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9925" y="1829307"/>
            <a:ext cx="36576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dirty="0" smtClean="0">
                <a:latin typeface="Lucida Bright" panose="02040602050505020304" pitchFamily="18" charset="0"/>
              </a:rPr>
              <a:t>This table can be suggested for maximum application rate for periodic move system.</a:t>
            </a:r>
            <a:endParaRPr lang="en-IN" dirty="0">
              <a:latin typeface="Lucida Bright" panose="020406020505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7019925" y="3806147"/>
                <a:ext cx="1306127" cy="65768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latin typeface="Cambria Math" panose="02040503050406030204" pitchFamily="18" charset="0"/>
                            </a:rPr>
                            <m:t>𝐾𝑞</m:t>
                          </m:r>
                        </m:num>
                        <m:den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925" y="3806147"/>
                <a:ext cx="1306127" cy="6576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019925" y="4464920"/>
            <a:ext cx="4876800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IN" i="1" dirty="0" smtClean="0">
                <a:latin typeface="Lucida Bright" panose="02040602050505020304" pitchFamily="18" charset="0"/>
              </a:rPr>
              <a:t>I</a:t>
            </a:r>
            <a:r>
              <a:rPr lang="en-IN" dirty="0" smtClean="0">
                <a:latin typeface="Lucida Bright" panose="02040602050505020304" pitchFamily="18" charset="0"/>
              </a:rPr>
              <a:t> = average application rate (mm/hr)</a:t>
            </a:r>
          </a:p>
          <a:p>
            <a:r>
              <a:rPr lang="en-IN" i="1" dirty="0" smtClean="0">
                <a:latin typeface="Lucida Bright" panose="02040602050505020304" pitchFamily="18" charset="0"/>
              </a:rPr>
              <a:t>K</a:t>
            </a:r>
            <a:r>
              <a:rPr lang="en-IN" dirty="0" smtClean="0">
                <a:latin typeface="Lucida Bright" panose="02040602050505020304" pitchFamily="18" charset="0"/>
              </a:rPr>
              <a:t> = Conversion factor (60)</a:t>
            </a:r>
          </a:p>
          <a:p>
            <a:r>
              <a:rPr lang="en-IN" i="1" dirty="0" smtClean="0">
                <a:latin typeface="Lucida Bright" panose="02040602050505020304" pitchFamily="18" charset="0"/>
              </a:rPr>
              <a:t>q</a:t>
            </a:r>
            <a:r>
              <a:rPr lang="en-IN" dirty="0" smtClean="0">
                <a:latin typeface="Lucida Bright" panose="02040602050505020304" pitchFamily="18" charset="0"/>
              </a:rPr>
              <a:t> = Sprinkler discharge (</a:t>
            </a:r>
            <a:r>
              <a:rPr lang="en-IN" dirty="0" err="1" smtClean="0">
                <a:latin typeface="Lucida Bright" panose="02040602050505020304" pitchFamily="18" charset="0"/>
              </a:rPr>
              <a:t>lpm</a:t>
            </a:r>
            <a:r>
              <a:rPr lang="en-IN" dirty="0" smtClean="0">
                <a:latin typeface="Lucida Bright" panose="02040602050505020304" pitchFamily="18" charset="0"/>
              </a:rPr>
              <a:t>)</a:t>
            </a:r>
          </a:p>
          <a:p>
            <a:r>
              <a:rPr lang="en-IN" i="1" dirty="0" smtClean="0">
                <a:latin typeface="Lucida Bright" panose="02040602050505020304" pitchFamily="18" charset="0"/>
              </a:rPr>
              <a:t>S</a:t>
            </a:r>
            <a:r>
              <a:rPr lang="en-IN" i="1" baseline="-25000" dirty="0" smtClean="0">
                <a:latin typeface="Lucida Bright" panose="02040602050505020304" pitchFamily="18" charset="0"/>
              </a:rPr>
              <a:t>e</a:t>
            </a:r>
            <a:r>
              <a:rPr lang="en-IN" dirty="0" smtClean="0">
                <a:latin typeface="Lucida Bright" panose="02040602050505020304" pitchFamily="18" charset="0"/>
              </a:rPr>
              <a:t> = Sprinkler spacing along laterals (m)</a:t>
            </a:r>
          </a:p>
          <a:p>
            <a:r>
              <a:rPr lang="en-IN" i="1" dirty="0" err="1" smtClean="0">
                <a:latin typeface="Lucida Bright" panose="02040602050505020304" pitchFamily="18" charset="0"/>
              </a:rPr>
              <a:t>S</a:t>
            </a:r>
            <a:r>
              <a:rPr lang="en-IN" i="1" baseline="-25000" dirty="0" err="1" smtClean="0">
                <a:latin typeface="Lucida Bright" panose="02040602050505020304" pitchFamily="18" charset="0"/>
              </a:rPr>
              <a:t>l</a:t>
            </a:r>
            <a:r>
              <a:rPr lang="en-IN" dirty="0" smtClean="0">
                <a:latin typeface="Lucida Bright" panose="02040602050505020304" pitchFamily="18" charset="0"/>
              </a:rPr>
              <a:t> = Sprinkler spacing along mains (m)</a:t>
            </a:r>
            <a:endParaRPr lang="en-IN" dirty="0">
              <a:latin typeface="Lucida Bright" panose="020406020505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9925" y="3166739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latin typeface="Lucida Bright" panose="02040602050505020304" pitchFamily="18" charset="0"/>
              </a:rPr>
              <a:t>Average Application Rate from Sprinkler</a:t>
            </a:r>
            <a:endParaRPr lang="en-IN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5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13</a:t>
            </a:fld>
            <a:endParaRPr lang="en-IN"/>
          </a:p>
        </p:txBody>
      </p:sp>
      <p:sp>
        <p:nvSpPr>
          <p:cNvPr id="4" name="TextBox 3"/>
          <p:cNvSpPr txBox="1"/>
          <p:nvPr/>
        </p:nvSpPr>
        <p:spPr>
          <a:xfrm rot="20043647">
            <a:off x="3067050" y="3075057"/>
            <a:ext cx="605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!!!-Thank You-!!!</a:t>
            </a:r>
            <a:endParaRPr lang="en-IN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52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14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endParaRPr lang="en-IN" sz="2400" dirty="0" smtClean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20000"/>
          </a:xfrm>
        </p:spPr>
        <p:txBody>
          <a:bodyPr/>
          <a:lstStyle/>
          <a:p>
            <a:endParaRPr lang="en-IN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426775"/>
            <a:ext cx="6172200" cy="46800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26775"/>
            <a:ext cx="3932237" cy="4680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Mr. Birabhadra Rout [Dept. of Agril. Engg.]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00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Soil Water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2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Water Holding Capacity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Soils of various texture have varying abilities to retain water.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Apart from leaching requirement, any irrigation beyond field capacity is an economic loss.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1026" name="Picture 2" descr="The Ultimate Guide to Soil Moisture - ConnectedCro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611205"/>
            <a:ext cx="3035300" cy="190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26" y="4483100"/>
            <a:ext cx="2345474" cy="2238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49" y="3059005"/>
            <a:ext cx="4989350" cy="31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Soil Water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3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u="sng" dirty="0" smtClean="0">
                <a:solidFill>
                  <a:srgbClr val="0070C0"/>
                </a:solidFill>
                <a:latin typeface="Lucida Bright" panose="02040602050505020304" pitchFamily="18" charset="0"/>
              </a:rPr>
              <a:t>Root Depth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The soil water available for plant is sum of available WHCs of all horizons occupied by plant roots.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32037"/>
            <a:ext cx="5505450" cy="355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43650" y="2714625"/>
            <a:ext cx="4619625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 smtClean="0">
                <a:latin typeface="Lucida Bright" panose="02040602050505020304" pitchFamily="18" charset="0"/>
              </a:rPr>
              <a:t>The actual depth of rooting of various crops are affected by  soil conditions.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 smtClean="0">
                <a:latin typeface="Lucida Bright" panose="02040602050505020304" pitchFamily="18" charset="0"/>
              </a:rPr>
              <a:t>Therefore, actual depth at any site should be checked.</a:t>
            </a:r>
            <a:endParaRPr lang="en-IN" dirty="0">
              <a:latin typeface="Lucida Bright" panose="020406020505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N" dirty="0" smtClean="0">
                <a:latin typeface="Lucida Bright" panose="02040602050505020304" pitchFamily="18" charset="0"/>
              </a:rPr>
              <a:t>Where local data isn’t available and there are no root restrictions, data from other sources of standard reference can be used.</a:t>
            </a:r>
            <a:endParaRPr lang="en-IN" dirty="0"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Consumptive Use and Design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4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To address the design capacity of an irrigation system, the data on consumptive use is important.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The rate of water use during peak consumptive use should be the basis of determining rate for designing system capacity.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754" y="3227414"/>
            <a:ext cx="3631071" cy="2959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637" y="2795360"/>
            <a:ext cx="4291013" cy="356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Soil Moisture Management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5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Lucida Bright" panose="02040602050505020304" pitchFamily="18" charset="0"/>
              </a:rPr>
              <a:t>As a general rule of thumb, the soil moisture deficit should not fall below 50% (i.e., Management Allowable Deficit (MAD) = 50%).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The depth and duration of irrigation is constant throughout the growing period.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However, the frequency of application changes as the rate of water use changes in the growing period.</a:t>
            </a:r>
            <a:endParaRPr lang="en-IN" sz="2400" dirty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3555999"/>
            <a:ext cx="85915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Soil Moisture Management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6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u="sng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Irrigation Depth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The </a:t>
            </a:r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0"/>
              </a:rPr>
              <a:t>maximum net depth of water per irrigation</a:t>
            </a:r>
            <a:r>
              <a:rPr lang="en-IN" sz="2400" dirty="0" smtClean="0">
                <a:latin typeface="Lucida Bright" panose="02040602050505020304" pitchFamily="18" charset="0"/>
              </a:rPr>
              <a:t> (</a:t>
            </a:r>
            <a:r>
              <a:rPr lang="en-IN" sz="2400" i="1" dirty="0" smtClean="0">
                <a:latin typeface="Lucida Bright" panose="02040602050505020304" pitchFamily="18" charset="0"/>
              </a:rPr>
              <a:t>d</a:t>
            </a:r>
            <a:r>
              <a:rPr lang="en-IN" sz="2400" i="1" baseline="-25000" dirty="0" smtClean="0">
                <a:latin typeface="Lucida Bright" panose="02040602050505020304" pitchFamily="18" charset="0"/>
              </a:rPr>
              <a:t>x</a:t>
            </a:r>
            <a:r>
              <a:rPr lang="en-IN" sz="2400" dirty="0" smtClean="0">
                <a:latin typeface="Lucida Bright" panose="02040602050505020304" pitchFamily="18" charset="0"/>
              </a:rPr>
              <a:t>) = </a:t>
            </a:r>
            <a:r>
              <a:rPr lang="en-IN" sz="2400" dirty="0" smtClean="0">
                <a:solidFill>
                  <a:schemeClr val="accent4">
                    <a:lumMod val="75000"/>
                  </a:schemeClr>
                </a:solidFill>
                <a:latin typeface="Lucida Bright" panose="02040602050505020304" pitchFamily="18" charset="0"/>
              </a:rPr>
              <a:t>maximum allowable depletion</a:t>
            </a:r>
            <a:r>
              <a:rPr lang="en-IN" sz="2400" dirty="0" smtClean="0">
                <a:latin typeface="Lucida Bright" panose="02040602050505020304" pitchFamily="18" charset="0"/>
              </a:rPr>
              <a:t> of soil water between irrigations.</a:t>
            </a:r>
          </a:p>
          <a:p>
            <a:endParaRPr lang="en-IN" sz="2400" dirty="0">
              <a:latin typeface="Lucida Bright" panose="02040602050505020304" pitchFamily="18" charset="0"/>
            </a:endParaRPr>
          </a:p>
          <a:p>
            <a:endParaRPr lang="en-IN" sz="2400" dirty="0" smtClean="0">
              <a:latin typeface="Lucida Bright" panose="02040602050505020304" pitchFamily="18" charset="0"/>
            </a:endParaRP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d</a:t>
            </a:r>
            <a:r>
              <a:rPr lang="en-IN" sz="2000" i="1" baseline="-25000" dirty="0" smtClean="0">
                <a:latin typeface="Lucida Bright" panose="02040602050505020304" pitchFamily="18" charset="0"/>
              </a:rPr>
              <a:t>x</a:t>
            </a:r>
            <a:r>
              <a:rPr lang="en-IN" sz="2000" dirty="0" smtClean="0">
                <a:latin typeface="Lucida Bright" panose="02040602050505020304" pitchFamily="18" charset="0"/>
              </a:rPr>
              <a:t> = maximum net depth of water to be applied per irrigation (mm).</a:t>
            </a:r>
          </a:p>
          <a:p>
            <a:pPr lvl="1"/>
            <a:r>
              <a:rPr lang="en-IN" sz="2000" dirty="0" smtClean="0">
                <a:latin typeface="Lucida Bright" panose="02040602050505020304" pitchFamily="18" charset="0"/>
              </a:rPr>
              <a:t>MAD = management allowed deficit (in %)</a:t>
            </a:r>
          </a:p>
          <a:p>
            <a:pPr lvl="1"/>
            <a:r>
              <a:rPr lang="en-IN" sz="2000" i="1" dirty="0" err="1" smtClean="0">
                <a:latin typeface="Lucida Bright" panose="02040602050505020304" pitchFamily="18" charset="0"/>
              </a:rPr>
              <a:t>W</a:t>
            </a:r>
            <a:r>
              <a:rPr lang="en-IN" sz="2000" i="1" baseline="-25000" dirty="0" err="1" smtClean="0">
                <a:latin typeface="Lucida Bright" panose="02040602050505020304" pitchFamily="18" charset="0"/>
              </a:rPr>
              <a:t>a</a:t>
            </a:r>
            <a:r>
              <a:rPr lang="en-IN" sz="2000" dirty="0" smtClean="0">
                <a:latin typeface="Lucida Bright" panose="02040602050505020304" pitchFamily="18" charset="0"/>
              </a:rPr>
              <a:t> = available WHC of soil (mm/m).</a:t>
            </a: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Z</a:t>
            </a:r>
            <a:r>
              <a:rPr lang="en-IN" sz="2000" dirty="0" smtClean="0">
                <a:latin typeface="Lucida Bright" panose="02040602050505020304" pitchFamily="18" charset="0"/>
              </a:rPr>
              <a:t> = effective root zone depth (mm).</a:t>
            </a:r>
            <a:endParaRPr lang="en-IN" sz="2000" dirty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318" y="2580833"/>
            <a:ext cx="1937364" cy="771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63" y="3719093"/>
            <a:ext cx="4795838" cy="246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Soil Moisture Management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7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u="sng" dirty="0" smtClean="0">
                <a:solidFill>
                  <a:srgbClr val="00B050"/>
                </a:solidFill>
                <a:latin typeface="Lucida Bright" panose="02040602050505020304" pitchFamily="18" charset="0"/>
              </a:rPr>
              <a:t>Irrigation Interval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The irrigation interval, i.e., the time elapsed between beginning of two successive irrigations, is determined by:</a:t>
            </a:r>
          </a:p>
          <a:p>
            <a:endParaRPr lang="en-IN" sz="2400" dirty="0">
              <a:latin typeface="Lucida Bright" panose="02040602050505020304" pitchFamily="18" charset="0"/>
            </a:endParaRPr>
          </a:p>
          <a:p>
            <a:endParaRPr lang="en-IN" sz="2400" dirty="0" smtClean="0">
              <a:latin typeface="Lucida Bright" panose="02040602050505020304" pitchFamily="18" charset="0"/>
            </a:endParaRP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f’</a:t>
            </a:r>
            <a:r>
              <a:rPr lang="en-IN" sz="2000" dirty="0" smtClean="0">
                <a:latin typeface="Lucida Bright" panose="02040602050505020304" pitchFamily="18" charset="0"/>
              </a:rPr>
              <a:t> = irrigation interval or frequency (days)</a:t>
            </a:r>
          </a:p>
          <a:p>
            <a:pPr lvl="1" defTabSz="895350"/>
            <a:r>
              <a:rPr lang="en-IN" sz="2000" i="1" dirty="0" err="1" smtClean="0">
                <a:latin typeface="Lucida Bright" panose="02040602050505020304" pitchFamily="18" charset="0"/>
              </a:rPr>
              <a:t>d</a:t>
            </a:r>
            <a:r>
              <a:rPr lang="en-IN" sz="2000" i="1" baseline="-25000" dirty="0" err="1" smtClean="0">
                <a:latin typeface="Lucida Bright" panose="02040602050505020304" pitchFamily="18" charset="0"/>
              </a:rPr>
              <a:t>n</a:t>
            </a:r>
            <a:r>
              <a:rPr lang="en-IN" sz="2000" dirty="0" smtClean="0">
                <a:latin typeface="Lucida Bright" panose="02040602050505020304" pitchFamily="18" charset="0"/>
              </a:rPr>
              <a:t> = net depth of water application per irrigation, to meet the consumptive use requirements (mm)</a:t>
            </a:r>
          </a:p>
          <a:p>
            <a:pPr lvl="1" defTabSz="895350"/>
            <a:r>
              <a:rPr lang="en-IN" sz="2000" i="1" dirty="0" err="1" smtClean="0">
                <a:latin typeface="Lucida Bright" panose="02040602050505020304" pitchFamily="18" charset="0"/>
              </a:rPr>
              <a:t>U</a:t>
            </a:r>
            <a:r>
              <a:rPr lang="en-IN" sz="2000" i="1" baseline="-25000" dirty="0" err="1" smtClean="0">
                <a:latin typeface="Lucida Bright" panose="02040602050505020304" pitchFamily="18" charset="0"/>
              </a:rPr>
              <a:t>d</a:t>
            </a:r>
            <a:r>
              <a:rPr lang="en-IN" sz="2000" dirty="0" smtClean="0">
                <a:latin typeface="Lucida Bright" panose="02040602050505020304" pitchFamily="18" charset="0"/>
              </a:rPr>
              <a:t> = average daily crop water requirement, or use rate, during the peak use month (mm/day).</a:t>
            </a:r>
            <a:endParaRPr lang="en-IN" sz="2000" dirty="0">
              <a:latin typeface="Lucida Bright" panose="020406020505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138" y="2437608"/>
            <a:ext cx="991725" cy="7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Soil Moisture Management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8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u="sng" dirty="0" smtClean="0">
                <a:solidFill>
                  <a:srgbClr val="00B050"/>
                </a:solidFill>
                <a:latin typeface="Lucida Bright" panose="02040602050505020304" pitchFamily="18" charset="0"/>
              </a:rPr>
              <a:t>Leaching Requirement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All irrigation water contain some dissolved salts, that are pushed downward by sprinkling and rainfall.</a:t>
            </a:r>
          </a:p>
          <a:p>
            <a:r>
              <a:rPr lang="en-IN" sz="2400" i="1" dirty="0" smtClean="0">
                <a:latin typeface="Lucida Bright" panose="02040602050505020304" pitchFamily="18" charset="0"/>
              </a:rPr>
              <a:t>Application of more water than the plant consume, </a:t>
            </a:r>
            <a:r>
              <a:rPr lang="en-IN" sz="2400" i="1" dirty="0" smtClean="0">
                <a:solidFill>
                  <a:srgbClr val="C00000"/>
                </a:solidFill>
                <a:latin typeface="Lucida Bright" panose="02040602050505020304" pitchFamily="18" charset="0"/>
              </a:rPr>
              <a:t>push (or leach)</a:t>
            </a:r>
            <a:r>
              <a:rPr lang="en-IN" sz="2400" i="1" dirty="0" smtClean="0">
                <a:latin typeface="Lucida Bright" panose="02040602050505020304" pitchFamily="18" charset="0"/>
              </a:rPr>
              <a:t> most of the salts below root zone</a:t>
            </a:r>
            <a:r>
              <a:rPr lang="en-IN" sz="2400" dirty="0" smtClean="0">
                <a:latin typeface="Lucida Bright" panose="02040602050505020304" pitchFamily="18" charset="0"/>
              </a:rPr>
              <a:t>.</a:t>
            </a:r>
          </a:p>
          <a:p>
            <a:r>
              <a:rPr lang="en-IN" sz="2400" dirty="0" smtClean="0">
                <a:latin typeface="Lucida Bright" panose="02040602050505020304" pitchFamily="18" charset="0"/>
              </a:rPr>
              <a:t>The leaching requirement can be determined as:</a:t>
            </a:r>
          </a:p>
          <a:p>
            <a:endParaRPr lang="en-IN" sz="2400" dirty="0">
              <a:latin typeface="Lucida Bright" panose="02040602050505020304" pitchFamily="18" charset="0"/>
            </a:endParaRPr>
          </a:p>
          <a:p>
            <a:endParaRPr lang="en-IN" sz="2400" dirty="0">
              <a:latin typeface="Lucida Bright" panose="02040602050505020304" pitchFamily="18" charset="0"/>
            </a:endParaRP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LR</a:t>
            </a:r>
            <a:r>
              <a:rPr lang="en-IN" sz="2000" dirty="0" smtClean="0">
                <a:latin typeface="Lucida Bright" panose="02040602050505020304" pitchFamily="18" charset="0"/>
              </a:rPr>
              <a:t> = leaching requirement ratio</a:t>
            </a:r>
          </a:p>
          <a:p>
            <a:pPr lvl="1"/>
            <a:r>
              <a:rPr lang="en-IN" sz="2000" i="1" dirty="0" err="1" smtClean="0">
                <a:latin typeface="Lucida Bright" panose="02040602050505020304" pitchFamily="18" charset="0"/>
              </a:rPr>
              <a:t>EC</a:t>
            </a:r>
            <a:r>
              <a:rPr lang="en-IN" sz="2000" i="1" baseline="-25000" dirty="0" err="1" smtClean="0">
                <a:latin typeface="Lucida Bright" panose="02040602050505020304" pitchFamily="18" charset="0"/>
              </a:rPr>
              <a:t>w</a:t>
            </a:r>
            <a:r>
              <a:rPr lang="en-IN" sz="2000" dirty="0" smtClean="0">
                <a:latin typeface="Lucida Bright" panose="02040602050505020304" pitchFamily="18" charset="0"/>
              </a:rPr>
              <a:t> = electrical conductivity of irrigation water, (</a:t>
            </a:r>
            <a:r>
              <a:rPr lang="en-IN" sz="2000" dirty="0" err="1" smtClean="0">
                <a:latin typeface="Lucida Bright" panose="02040602050505020304" pitchFamily="18" charset="0"/>
              </a:rPr>
              <a:t>dS</a:t>
            </a:r>
            <a:r>
              <a:rPr lang="en-IN" sz="2000" dirty="0" smtClean="0">
                <a:latin typeface="Lucida Bright" panose="02040602050505020304" pitchFamily="18" charset="0"/>
              </a:rPr>
              <a:t>/m)</a:t>
            </a:r>
          </a:p>
          <a:p>
            <a:pPr lvl="1"/>
            <a:r>
              <a:rPr lang="en-IN" sz="2000" i="1" dirty="0" err="1" smtClean="0">
                <a:latin typeface="Lucida Bright" panose="02040602050505020304" pitchFamily="18" charset="0"/>
              </a:rPr>
              <a:t>EC</a:t>
            </a:r>
            <a:r>
              <a:rPr lang="en-IN" sz="2000" i="1" baseline="-25000" dirty="0" err="1" smtClean="0">
                <a:latin typeface="Lucida Bright" panose="02040602050505020304" pitchFamily="18" charset="0"/>
              </a:rPr>
              <a:t>e</a:t>
            </a:r>
            <a:r>
              <a:rPr lang="en-IN" sz="2000" dirty="0" smtClean="0">
                <a:latin typeface="Lucida Bright" panose="02040602050505020304" pitchFamily="18" charset="0"/>
              </a:rPr>
              <a:t> = electrical conductivity of saturation extract of soil root zone for an appropriate yield reduction(≈10%) (</a:t>
            </a:r>
            <a:r>
              <a:rPr lang="en-IN" sz="2000" dirty="0" err="1" smtClean="0">
                <a:latin typeface="Lucida Bright" panose="02040602050505020304" pitchFamily="18" charset="0"/>
              </a:rPr>
              <a:t>dS</a:t>
            </a:r>
            <a:r>
              <a:rPr lang="en-IN" sz="2000" dirty="0" smtClean="0">
                <a:latin typeface="Lucida Bright" panose="02040602050505020304" pitchFamily="18" charset="0"/>
              </a:rPr>
              <a:t>/m)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687" y="3720737"/>
            <a:ext cx="1792625" cy="68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Soil Moisture Management</a:t>
            </a:r>
            <a:endParaRPr lang="en-IN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Mr. Birabhadra Rout [Dept. of </a:t>
            </a:r>
            <a:r>
              <a:rPr lang="en-IN" dirty="0" err="1" smtClean="0"/>
              <a:t>Agril</a:t>
            </a:r>
            <a:r>
              <a:rPr lang="en-IN" dirty="0" smtClean="0"/>
              <a:t>. </a:t>
            </a:r>
            <a:r>
              <a:rPr lang="en-IN" dirty="0" err="1" smtClean="0"/>
              <a:t>Engg</a:t>
            </a:r>
            <a:r>
              <a:rPr lang="en-IN" dirty="0" smtClean="0"/>
              <a:t>.]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CEDB-0F25-45D2-8BA6-B6B0F6BB4ED5}" type="slidenum">
              <a:rPr lang="en-IN" smtClean="0"/>
              <a:t>9</a:t>
            </a:fld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4737"/>
            <a:ext cx="10515600" cy="493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u="sng" dirty="0" smtClean="0">
                <a:solidFill>
                  <a:srgbClr val="00B050"/>
                </a:solidFill>
                <a:latin typeface="Lucida Bright" panose="02040602050505020304" pitchFamily="18" charset="0"/>
              </a:rPr>
              <a:t>Leaching Requirement</a:t>
            </a:r>
          </a:p>
          <a:p>
            <a:r>
              <a:rPr lang="en-IN" sz="2400" i="1" dirty="0" smtClean="0">
                <a:solidFill>
                  <a:schemeClr val="accent2">
                    <a:lumMod val="75000"/>
                  </a:schemeClr>
                </a:solidFill>
                <a:latin typeface="Lucida Bright" panose="02040602050505020304" pitchFamily="18" charset="0"/>
              </a:rPr>
              <a:t>When LR ≤ 0.1</a:t>
            </a:r>
            <a:r>
              <a:rPr lang="en-IN" sz="2400" dirty="0" smtClean="0">
                <a:latin typeface="Lucida Bright" panose="02040602050505020304" pitchFamily="18" charset="0"/>
              </a:rPr>
              <a:t>, </a:t>
            </a:r>
            <a:r>
              <a:rPr lang="en-IN" sz="2400" i="1" dirty="0" smtClean="0">
                <a:latin typeface="Lucida Bright" panose="02040602050505020304" pitchFamily="18" charset="0"/>
              </a:rPr>
              <a:t>the annual deep percolation losses, will be sufficient to provide necessary leaching</a:t>
            </a:r>
            <a:r>
              <a:rPr lang="en-IN" sz="2400" dirty="0" smtClean="0">
                <a:latin typeface="Lucida Bright" panose="02040602050505020304" pitchFamily="18" charset="0"/>
              </a:rPr>
              <a:t>.</a:t>
            </a:r>
          </a:p>
          <a:p>
            <a:endParaRPr lang="en-IN" sz="2400" dirty="0">
              <a:latin typeface="Lucida Bright" panose="02040602050505020304" pitchFamily="18" charset="0"/>
            </a:endParaRPr>
          </a:p>
          <a:p>
            <a:r>
              <a:rPr lang="en-IN" sz="2400" i="1" dirty="0" smtClean="0">
                <a:solidFill>
                  <a:schemeClr val="accent1">
                    <a:lumMod val="75000"/>
                  </a:schemeClr>
                </a:solidFill>
                <a:latin typeface="Lucida Bright" panose="02040602050505020304" pitchFamily="18" charset="0"/>
              </a:rPr>
              <a:t>When LR &gt; 0.1</a:t>
            </a:r>
            <a:r>
              <a:rPr lang="en-IN" sz="2400" dirty="0" smtClean="0">
                <a:latin typeface="Lucida Bright" panose="02040602050505020304" pitchFamily="18" charset="0"/>
              </a:rPr>
              <a:t>, </a:t>
            </a:r>
            <a:r>
              <a:rPr lang="en-IN" sz="2400" i="1" dirty="0" smtClean="0">
                <a:latin typeface="Lucida Bright" panose="02040602050505020304" pitchFamily="18" charset="0"/>
              </a:rPr>
              <a:t>water in addition to consumptive use should be applied</a:t>
            </a:r>
            <a:r>
              <a:rPr lang="en-IN" sz="2400" dirty="0" smtClean="0">
                <a:latin typeface="Lucida Bright" panose="02040602050505020304" pitchFamily="18" charset="0"/>
              </a:rPr>
              <a:t>.</a:t>
            </a:r>
          </a:p>
          <a:p>
            <a:endParaRPr lang="en-IN" sz="2000" dirty="0">
              <a:latin typeface="Lucida Bright" panose="02040602050505020304" pitchFamily="18" charset="0"/>
            </a:endParaRPr>
          </a:p>
          <a:p>
            <a:endParaRPr lang="en-IN" sz="2000" dirty="0" smtClean="0">
              <a:latin typeface="Lucida Bright" panose="02040602050505020304" pitchFamily="18" charset="0"/>
            </a:endParaRPr>
          </a:p>
          <a:p>
            <a:pPr lvl="1"/>
            <a:r>
              <a:rPr lang="en-IN" sz="2000" i="1" dirty="0" smtClean="0">
                <a:latin typeface="Lucida Bright" panose="02040602050505020304" pitchFamily="18" charset="0"/>
              </a:rPr>
              <a:t>d</a:t>
            </a:r>
            <a:r>
              <a:rPr lang="en-IN" sz="2000" dirty="0" smtClean="0">
                <a:latin typeface="Lucida Bright" panose="02040602050505020304" pitchFamily="18" charset="0"/>
              </a:rPr>
              <a:t> = gross depth of irrigation application (mm)</a:t>
            </a:r>
          </a:p>
          <a:p>
            <a:pPr lvl="1"/>
            <a:r>
              <a:rPr lang="en-IN" sz="2000" i="1" dirty="0" err="1" smtClean="0">
                <a:latin typeface="Lucida Bright" panose="02040602050505020304" pitchFamily="18" charset="0"/>
              </a:rPr>
              <a:t>E</a:t>
            </a:r>
            <a:r>
              <a:rPr lang="en-IN" sz="2000" i="1" baseline="-25000" dirty="0" err="1" smtClean="0">
                <a:latin typeface="Lucida Bright" panose="02040602050505020304" pitchFamily="18" charset="0"/>
              </a:rPr>
              <a:t>a</a:t>
            </a:r>
            <a:r>
              <a:rPr lang="en-IN" sz="2000" dirty="0" smtClean="0">
                <a:latin typeface="Lucida Bright" panose="02040602050505020304" pitchFamily="18" charset="0"/>
              </a:rPr>
              <a:t> = application efficiency (%)</a:t>
            </a:r>
            <a:endParaRPr lang="en-IN" sz="2000" dirty="0">
              <a:latin typeface="Lucida Bright" panose="020406020505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50" y="2447133"/>
            <a:ext cx="1130100" cy="626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826293" y="3562430"/>
                <a:ext cx="2539413" cy="711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I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0">
                              <a:latin typeface="Cambria Math" panose="02040503050406030204" pitchFamily="18" charset="0"/>
                            </a:rPr>
                            <m:t>0.9</m:t>
                          </m:r>
                          <m:sSub>
                            <m:sSubPr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endChr m:val=""/>
                              <m:ctrlPr>
                                <a:rPr lang="en-I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1.0−</m:t>
                              </m:r>
                              <m:r>
                                <a:rPr lang="en-IN" i="1">
                                  <a:latin typeface="Cambria Math" panose="02040503050406030204" pitchFamily="18" charset="0"/>
                                </a:rPr>
                                <m:t>𝐿𝑅</m:t>
                              </m:r>
                              <m:r>
                                <a:rPr lang="en-IN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f>
                                <m:fPr>
                                  <m:type m:val="lin"/>
                                  <m:ctrlPr>
                                    <a:rPr lang="en-I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IN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IN" i="0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293" y="3562430"/>
                <a:ext cx="2539413" cy="7117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7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950</Words>
  <Application>Microsoft Office PowerPoint</Application>
  <PresentationFormat>Widescreen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Comic Sans MS</vt:lpstr>
      <vt:lpstr>Lucida Bright</vt:lpstr>
      <vt:lpstr>Wingdings</vt:lpstr>
      <vt:lpstr>Office Theme</vt:lpstr>
      <vt:lpstr>Sprinkler Irrigation – Preliminary Design</vt:lpstr>
      <vt:lpstr>Soil Water</vt:lpstr>
      <vt:lpstr>Soil Water</vt:lpstr>
      <vt:lpstr>Consumptive Use and Design</vt:lpstr>
      <vt:lpstr>Soil Moisture Management</vt:lpstr>
      <vt:lpstr>Soil Moisture Management</vt:lpstr>
      <vt:lpstr>Soil Moisture Management</vt:lpstr>
      <vt:lpstr>Soil Moisture Management</vt:lpstr>
      <vt:lpstr>Soil Moisture Management</vt:lpstr>
      <vt:lpstr>System Capacity Requirement</vt:lpstr>
      <vt:lpstr>Intake and Optimum Application Rate</vt:lpstr>
      <vt:lpstr>Intake and Optimum Application Rate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Sprinkler Irrigation – Preliminary Design</dc:title>
  <dc:creator>Birabhadra Rout</dc:creator>
  <cp:lastModifiedBy>Birabhadra Rout</cp:lastModifiedBy>
  <cp:revision>54</cp:revision>
  <dcterms:created xsi:type="dcterms:W3CDTF">2020-05-22T23:21:26Z</dcterms:created>
  <dcterms:modified xsi:type="dcterms:W3CDTF">2020-05-28T05:06:27Z</dcterms:modified>
</cp:coreProperties>
</file>