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0" r:id="rId9"/>
    <p:sldId id="264" r:id="rId10"/>
    <p:sldId id="267" r:id="rId11"/>
    <p:sldId id="266" r:id="rId12"/>
    <p:sldId id="268" r:id="rId13"/>
    <p:sldId id="269" r:id="rId14"/>
    <p:sldId id="270" r:id="rId15"/>
    <p:sldId id="265" r:id="rId16"/>
    <p:sldId id="273"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C407946-DC58-4065-A8A9-98015FBFBD96}"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401845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407946-DC58-4065-A8A9-98015FBFBD96}"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265010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407946-DC58-4065-A8A9-98015FBFBD96}"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237450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407946-DC58-4065-A8A9-98015FBFBD96}"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235148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07946-DC58-4065-A8A9-98015FBFBD96}" type="datetimeFigureOut">
              <a:rPr lang="en-IN" smtClean="0"/>
              <a:t>29/05/2020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369162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C407946-DC58-4065-A8A9-98015FBFBD96}" type="datetimeFigureOut">
              <a:rPr lang="en-IN" smtClean="0"/>
              <a:t>29/05/2020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244359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C407946-DC58-4065-A8A9-98015FBFBD96}" type="datetimeFigureOut">
              <a:rPr lang="en-IN" smtClean="0"/>
              <a:t>29/05/2020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242625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C407946-DC58-4065-A8A9-98015FBFBD96}" type="datetimeFigureOut">
              <a:rPr lang="en-IN" smtClean="0"/>
              <a:t>29/05/2020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119294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07946-DC58-4065-A8A9-98015FBFBD96}" type="datetimeFigureOut">
              <a:rPr lang="en-IN" smtClean="0"/>
              <a:t>29/05/2020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162537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407946-DC58-4065-A8A9-98015FBFBD96}" type="datetimeFigureOut">
              <a:rPr lang="en-IN" smtClean="0"/>
              <a:t>29/05/2020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109422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407946-DC58-4065-A8A9-98015FBFBD96}" type="datetimeFigureOut">
              <a:rPr lang="en-IN" smtClean="0"/>
              <a:t>29/05/2020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57ED46-516B-4E7A-9DDB-26ACFEC4E723}" type="slidenum">
              <a:rPr lang="en-IN" smtClean="0"/>
              <a:t>‹#›</a:t>
            </a:fld>
            <a:endParaRPr lang="en-IN"/>
          </a:p>
        </p:txBody>
      </p:sp>
    </p:spTree>
    <p:extLst>
      <p:ext uri="{BB962C8B-B14F-4D97-AF65-F5344CB8AC3E}">
        <p14:creationId xmlns:p14="http://schemas.microsoft.com/office/powerpoint/2010/main" val="424638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07946-DC58-4065-A8A9-98015FBFBD96}" type="datetimeFigureOut">
              <a:rPr lang="en-IN" smtClean="0"/>
              <a:t>29/05/2020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7ED46-516B-4E7A-9DDB-26ACFEC4E723}" type="slidenum">
              <a:rPr lang="en-IN" smtClean="0"/>
              <a:t>‹#›</a:t>
            </a:fld>
            <a:endParaRPr lang="en-IN"/>
          </a:p>
        </p:txBody>
      </p:sp>
    </p:spTree>
    <p:extLst>
      <p:ext uri="{BB962C8B-B14F-4D97-AF65-F5344CB8AC3E}">
        <p14:creationId xmlns:p14="http://schemas.microsoft.com/office/powerpoint/2010/main" val="118814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5" y="1855788"/>
            <a:ext cx="9144000" cy="2340000"/>
          </a:xfrm>
        </p:spPr>
        <p:txBody>
          <a:bodyPr anchor="b">
            <a:normAutofit/>
          </a:bodyPr>
          <a:lstStyle/>
          <a:p>
            <a:r>
              <a:rPr lang="en-IN" sz="4000" dirty="0" smtClean="0">
                <a:solidFill>
                  <a:srgbClr val="0000FF"/>
                </a:solidFill>
                <a:latin typeface="Comic Sans MS" panose="030F0702030302020204" pitchFamily="66" charset="0"/>
              </a:rPr>
              <a:t>Sprinkler Irrigation – </a:t>
            </a:r>
            <a:r>
              <a:rPr lang="en-IN" sz="4000" dirty="0" smtClean="0">
                <a:solidFill>
                  <a:srgbClr val="0000FF"/>
                </a:solidFill>
                <a:latin typeface="Comic Sans MS" panose="030F0702030302020204" pitchFamily="66" charset="0"/>
              </a:rPr>
              <a:t>Uniformity, Efficiency, and Layout</a:t>
            </a:r>
            <a:endParaRPr lang="en-IN" sz="4000" dirty="0">
              <a:solidFill>
                <a:srgbClr val="0000FF"/>
              </a:solidFill>
              <a:latin typeface="Comic Sans MS" panose="030F0702030302020204" pitchFamily="66" charset="0"/>
            </a:endParaRPr>
          </a:p>
        </p:txBody>
      </p:sp>
      <p:sp>
        <p:nvSpPr>
          <p:cNvPr id="3" name="Subtitle 2"/>
          <p:cNvSpPr>
            <a:spLocks noGrp="1"/>
          </p:cNvSpPr>
          <p:nvPr>
            <p:ph type="subTitle" idx="1"/>
          </p:nvPr>
        </p:nvSpPr>
        <p:spPr>
          <a:xfrm>
            <a:off x="1533525" y="4335463"/>
            <a:ext cx="9144000" cy="1620000"/>
          </a:xfrm>
        </p:spPr>
        <p:txBody>
          <a:bodyPr>
            <a:normAutofit/>
          </a:bodyPr>
          <a:lstStyle/>
          <a:p>
            <a:r>
              <a:rPr lang="en-IN" sz="2000" dirty="0">
                <a:solidFill>
                  <a:srgbClr val="C00000"/>
                </a:solidFill>
                <a:latin typeface="Lucida Bright" panose="02040602050505020304" pitchFamily="18" charset="0"/>
              </a:rPr>
              <a:t>Sprinkler and Micro  irrigation </a:t>
            </a:r>
            <a:r>
              <a:rPr lang="en-IN" sz="2000" dirty="0" smtClean="0">
                <a:solidFill>
                  <a:srgbClr val="C00000"/>
                </a:solidFill>
                <a:latin typeface="Lucida Bright" panose="02040602050505020304" pitchFamily="18" charset="0"/>
              </a:rPr>
              <a:t>Systems</a:t>
            </a:r>
          </a:p>
          <a:p>
            <a:r>
              <a:rPr lang="en-IN" sz="2000" dirty="0" smtClean="0">
                <a:solidFill>
                  <a:srgbClr val="C00000"/>
                </a:solidFill>
                <a:latin typeface="Lucida Bright" panose="02040602050505020304" pitchFamily="18" charset="0"/>
              </a:rPr>
              <a:t>[BTAI 31]</a:t>
            </a:r>
            <a:endParaRPr lang="en-IN" sz="2000" dirty="0">
              <a:solidFill>
                <a:srgbClr val="C00000"/>
              </a:solidFill>
              <a:latin typeface="Lucida Bright" panose="020406020505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000" y="266700"/>
            <a:ext cx="2160000" cy="2160000"/>
          </a:xfrm>
          <a:prstGeom prst="rect">
            <a:avLst/>
          </a:prstGeom>
        </p:spPr>
      </p:pic>
    </p:spTree>
    <p:extLst>
      <p:ext uri="{BB962C8B-B14F-4D97-AF65-F5344CB8AC3E}">
        <p14:creationId xmlns:p14="http://schemas.microsoft.com/office/powerpoint/2010/main" val="377714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Topographic Effects (lateral layout)</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10</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For uniform application along the lateral, the pipe diameter, length and alignment must be so selected to result in </a:t>
            </a:r>
            <a:r>
              <a:rPr lang="en-IN" sz="2400" dirty="0" smtClean="0">
                <a:solidFill>
                  <a:srgbClr val="C00000"/>
                </a:solidFill>
                <a:latin typeface="Lucida Bright" panose="02040602050505020304" pitchFamily="18" charset="0"/>
              </a:rPr>
              <a:t>minimum variation in discharge</a:t>
            </a:r>
            <a:r>
              <a:rPr lang="en-IN" sz="2400" dirty="0">
                <a:latin typeface="Lucida Bright" panose="02040602050505020304" pitchFamily="18" charset="0"/>
              </a:rPr>
              <a:t> </a:t>
            </a:r>
            <a:r>
              <a:rPr lang="en-IN" sz="2400" dirty="0" smtClean="0">
                <a:latin typeface="Lucida Bright" panose="02040602050505020304" pitchFamily="18" charset="0"/>
              </a:rPr>
              <a:t>(</a:t>
            </a:r>
            <a:r>
              <a:rPr lang="en-IN" sz="2400" i="1" dirty="0" smtClean="0">
                <a:solidFill>
                  <a:schemeClr val="accent4">
                    <a:lumMod val="75000"/>
                  </a:schemeClr>
                </a:solidFill>
                <a:latin typeface="Lucida Bright" panose="02040602050505020304" pitchFamily="18" charset="0"/>
              </a:rPr>
              <a:t>variation shouldn’t exceed 10%</a:t>
            </a:r>
            <a:r>
              <a:rPr lang="en-IN" sz="2400" dirty="0" smtClean="0">
                <a:latin typeface="Lucida Bright" panose="02040602050505020304" pitchFamily="18" charset="0"/>
              </a:rPr>
              <a:t>).</a:t>
            </a:r>
          </a:p>
          <a:p>
            <a:r>
              <a:rPr lang="en-IN" sz="2400" dirty="0" smtClean="0">
                <a:latin typeface="Lucida Bright" panose="02040602050505020304" pitchFamily="18" charset="0"/>
              </a:rPr>
              <a:t>The pipe sizes and layout should be so selected that the </a:t>
            </a:r>
            <a:r>
              <a:rPr lang="en-IN" sz="2400" dirty="0" smtClean="0">
                <a:solidFill>
                  <a:srgbClr val="00B050"/>
                </a:solidFill>
                <a:latin typeface="Lucida Bright" panose="02040602050505020304" pitchFamily="18" charset="0"/>
              </a:rPr>
              <a:t>pressure variation along the lateral will not exceed</a:t>
            </a:r>
            <a:r>
              <a:rPr lang="en-IN" sz="2400" dirty="0" smtClean="0">
                <a:latin typeface="Lucida Bright" panose="02040602050505020304" pitchFamily="18" charset="0"/>
              </a:rPr>
              <a:t> </a:t>
            </a:r>
            <a:r>
              <a:rPr lang="en-IN" sz="2400" i="1" dirty="0" smtClean="0">
                <a:solidFill>
                  <a:srgbClr val="C00000"/>
                </a:solidFill>
                <a:latin typeface="Lucida Bright" panose="02040602050505020304" pitchFamily="18" charset="0"/>
              </a:rPr>
              <a:t>20%</a:t>
            </a:r>
            <a:r>
              <a:rPr lang="en-IN" sz="2400" dirty="0" smtClean="0">
                <a:latin typeface="Lucida Bright" panose="02040602050505020304" pitchFamily="18" charset="0"/>
              </a:rPr>
              <a:t> </a:t>
            </a:r>
            <a:r>
              <a:rPr lang="en-IN" sz="2400" dirty="0" smtClean="0">
                <a:solidFill>
                  <a:srgbClr val="00B050"/>
                </a:solidFill>
                <a:latin typeface="Lucida Bright" panose="02040602050505020304" pitchFamily="18" charset="0"/>
              </a:rPr>
              <a:t>of average design operating pressure</a:t>
            </a:r>
            <a:r>
              <a:rPr lang="en-IN" sz="2400" dirty="0" smtClean="0">
                <a:latin typeface="Lucida Bright" panose="02040602050505020304" pitchFamily="18" charset="0"/>
              </a:rPr>
              <a:t>.</a:t>
            </a:r>
          </a:p>
          <a:p>
            <a:r>
              <a:rPr lang="en-IN" sz="2400" dirty="0" smtClean="0">
                <a:latin typeface="Lucida Bright" panose="02040602050505020304" pitchFamily="18" charset="0"/>
              </a:rPr>
              <a:t>To meet the pressure variation criterion the laterals should be preferred to be laid </a:t>
            </a:r>
            <a:r>
              <a:rPr lang="en-IN" sz="2400" i="1" dirty="0" smtClean="0">
                <a:solidFill>
                  <a:srgbClr val="FF00FF"/>
                </a:solidFill>
                <a:latin typeface="Lucida Bright" panose="02040602050505020304" pitchFamily="18" charset="0"/>
              </a:rPr>
              <a:t>on contours or across prominent land slopes</a:t>
            </a:r>
            <a:r>
              <a:rPr lang="en-IN" sz="2400" dirty="0" smtClean="0">
                <a:latin typeface="Lucida Bright" panose="02040602050505020304" pitchFamily="18" charset="0"/>
              </a:rPr>
              <a:t>.</a:t>
            </a:r>
          </a:p>
        </p:txBody>
      </p:sp>
    </p:spTree>
    <p:extLst>
      <p:ext uri="{BB962C8B-B14F-4D97-AF65-F5344CB8AC3E}">
        <p14:creationId xmlns:p14="http://schemas.microsoft.com/office/powerpoint/2010/main" val="1724313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Topographic </a:t>
            </a:r>
            <a:r>
              <a:rPr lang="en-IN" sz="3200" dirty="0" smtClean="0">
                <a:solidFill>
                  <a:srgbClr val="0000FF"/>
                </a:solidFill>
                <a:latin typeface="Comic Sans MS" panose="030F0702030302020204" pitchFamily="66" charset="0"/>
              </a:rPr>
              <a:t>Effects </a:t>
            </a:r>
            <a:r>
              <a:rPr lang="en-IN" sz="3200" dirty="0">
                <a:solidFill>
                  <a:srgbClr val="0000FF"/>
                </a:solidFill>
                <a:latin typeface="Comic Sans MS" panose="030F0702030302020204" pitchFamily="66" charset="0"/>
              </a:rPr>
              <a:t>(lateral layout)</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11</a:t>
            </a:fld>
            <a:endParaRPr lang="en-IN"/>
          </a:p>
        </p:txBody>
      </p:sp>
      <p:pic>
        <p:nvPicPr>
          <p:cNvPr id="6" name="Content Placeholder 5"/>
          <p:cNvPicPr>
            <a:picLocks noGrp="1" noChangeAspect="1"/>
          </p:cNvPicPr>
          <p:nvPr>
            <p:ph idx="1"/>
          </p:nvPr>
        </p:nvPicPr>
        <p:blipFill>
          <a:blip r:embed="rId2"/>
          <a:stretch>
            <a:fillRect/>
          </a:stretch>
        </p:blipFill>
        <p:spPr>
          <a:xfrm>
            <a:off x="605498" y="1085125"/>
            <a:ext cx="5818453" cy="4932363"/>
          </a:xfrm>
          <a:prstGeom prst="rect">
            <a:avLst/>
          </a:prstGeom>
        </p:spPr>
      </p:pic>
      <p:sp>
        <p:nvSpPr>
          <p:cNvPr id="7" name="TextBox 6"/>
          <p:cNvSpPr txBox="1"/>
          <p:nvPr/>
        </p:nvSpPr>
        <p:spPr>
          <a:xfrm>
            <a:off x="4038600" y="3924300"/>
            <a:ext cx="2381250" cy="1754326"/>
          </a:xfrm>
          <a:prstGeom prst="rect">
            <a:avLst/>
          </a:prstGeom>
          <a:solidFill>
            <a:schemeClr val="accent5">
              <a:lumMod val="20000"/>
              <a:lumOff val="80000"/>
            </a:schemeClr>
          </a:solidFill>
        </p:spPr>
        <p:txBody>
          <a:bodyPr wrap="square" rtlCol="0">
            <a:spAutoFit/>
          </a:bodyPr>
          <a:lstStyle/>
          <a:p>
            <a:pPr algn="just"/>
            <a:r>
              <a:rPr lang="en-IN" dirty="0" smtClean="0">
                <a:latin typeface="Lucida Bright" panose="02040602050505020304" pitchFamily="18" charset="0"/>
                <a:cs typeface="Leelawadee" panose="020B0502040204020203" pitchFamily="34" charset="-34"/>
              </a:rPr>
              <a:t>The lateral length is limited to the length in which the friction loss equals 20% of average operating pressure.</a:t>
            </a:r>
            <a:endParaRPr lang="en-IN" dirty="0">
              <a:latin typeface="Lucida Bright" panose="02040602050505020304" pitchFamily="18" charset="0"/>
              <a:cs typeface="Leelawadee" panose="020B0502040204020203" pitchFamily="34" charset="-34"/>
            </a:endParaRPr>
          </a:p>
        </p:txBody>
      </p:sp>
      <p:sp>
        <p:nvSpPr>
          <p:cNvPr id="8" name="TextBox 7"/>
          <p:cNvSpPr txBox="1"/>
          <p:nvPr/>
        </p:nvSpPr>
        <p:spPr>
          <a:xfrm>
            <a:off x="6953250" y="1260032"/>
            <a:ext cx="4276725" cy="2308324"/>
          </a:xfrm>
          <a:prstGeom prst="rect">
            <a:avLst/>
          </a:prstGeom>
          <a:solidFill>
            <a:schemeClr val="accent6">
              <a:lumMod val="20000"/>
              <a:lumOff val="80000"/>
            </a:schemeClr>
          </a:solidFill>
        </p:spPr>
        <p:txBody>
          <a:bodyPr wrap="square" rtlCol="0">
            <a:spAutoFit/>
          </a:bodyPr>
          <a:lstStyle/>
          <a:p>
            <a:pPr marL="285750" indent="-285750" algn="just">
              <a:buFont typeface="Wingdings" panose="05000000000000000000" pitchFamily="2" charset="2"/>
              <a:buChar char="Ø"/>
            </a:pPr>
            <a:r>
              <a:rPr lang="en-IN" dirty="0" smtClean="0">
                <a:latin typeface="Lucida Bright" panose="02040602050505020304" pitchFamily="18" charset="0"/>
              </a:rPr>
              <a:t>Running laterals uphill should be avoided.</a:t>
            </a:r>
          </a:p>
          <a:p>
            <a:pPr marL="285750" indent="-285750" algn="just">
              <a:buFont typeface="Wingdings" panose="05000000000000000000" pitchFamily="2" charset="2"/>
              <a:buChar char="Ø"/>
            </a:pPr>
            <a:r>
              <a:rPr lang="en-IN" dirty="0" smtClean="0">
                <a:latin typeface="Lucida Bright" panose="02040602050505020304" pitchFamily="18" charset="0"/>
              </a:rPr>
              <a:t>The lateral length in such case should be limited only to that length in which friction loss equals to </a:t>
            </a:r>
            <a:r>
              <a:rPr lang="en-IN" i="1" dirty="0" smtClean="0">
                <a:solidFill>
                  <a:srgbClr val="C00000"/>
                </a:solidFill>
                <a:latin typeface="Lucida Bright" panose="02040602050505020304" pitchFamily="18" charset="0"/>
              </a:rPr>
              <a:t>20% of P</a:t>
            </a:r>
            <a:r>
              <a:rPr lang="en-IN" i="1" baseline="-25000" dirty="0" smtClean="0">
                <a:solidFill>
                  <a:srgbClr val="C00000"/>
                </a:solidFill>
                <a:latin typeface="Lucida Bright" panose="02040602050505020304" pitchFamily="18" charset="0"/>
              </a:rPr>
              <a:t>a</a:t>
            </a:r>
            <a:r>
              <a:rPr lang="en-IN" i="1" dirty="0" smtClean="0">
                <a:latin typeface="Lucida Bright" panose="02040602050505020304" pitchFamily="18" charset="0"/>
              </a:rPr>
              <a:t> </a:t>
            </a:r>
            <a:r>
              <a:rPr lang="en-IN" i="1" dirty="0" smtClean="0">
                <a:solidFill>
                  <a:schemeClr val="accent5">
                    <a:lumMod val="75000"/>
                  </a:schemeClr>
                </a:solidFill>
                <a:latin typeface="Lucida Bright" panose="02040602050505020304" pitchFamily="18" charset="0"/>
              </a:rPr>
              <a:t>minus</a:t>
            </a:r>
            <a:r>
              <a:rPr lang="en-IN" i="1" dirty="0" smtClean="0">
                <a:latin typeface="Lucida Bright" panose="02040602050505020304" pitchFamily="18" charset="0"/>
              </a:rPr>
              <a:t> </a:t>
            </a:r>
            <a:r>
              <a:rPr lang="en-IN" i="1" dirty="0" smtClean="0">
                <a:solidFill>
                  <a:srgbClr val="FF00FF"/>
                </a:solidFill>
                <a:latin typeface="Lucida Bright" panose="02040602050505020304" pitchFamily="18" charset="0"/>
              </a:rPr>
              <a:t>the pressure loss due to elevation difference</a:t>
            </a:r>
            <a:r>
              <a:rPr lang="en-IN" dirty="0" smtClean="0">
                <a:latin typeface="Lucida Bright" panose="02040602050505020304" pitchFamily="18" charset="0"/>
              </a:rPr>
              <a:t>.</a:t>
            </a:r>
            <a:endParaRPr lang="en-IN" dirty="0">
              <a:latin typeface="Lucida Bright" panose="02040602050505020304" pitchFamily="18" charset="0"/>
            </a:endParaRPr>
          </a:p>
        </p:txBody>
      </p:sp>
      <p:sp>
        <p:nvSpPr>
          <p:cNvPr id="9" name="TextBox 8"/>
          <p:cNvSpPr txBox="1"/>
          <p:nvPr/>
        </p:nvSpPr>
        <p:spPr>
          <a:xfrm>
            <a:off x="6953249" y="4201298"/>
            <a:ext cx="4276725" cy="1200329"/>
          </a:xfrm>
          <a:prstGeom prst="rect">
            <a:avLst/>
          </a:prstGeom>
          <a:solidFill>
            <a:schemeClr val="accent2">
              <a:lumMod val="20000"/>
              <a:lumOff val="80000"/>
            </a:schemeClr>
          </a:solidFill>
        </p:spPr>
        <p:txBody>
          <a:bodyPr wrap="square" rtlCol="0">
            <a:spAutoFit/>
          </a:bodyPr>
          <a:lstStyle/>
          <a:p>
            <a:pPr algn="just"/>
            <a:r>
              <a:rPr lang="en-IN" dirty="0" smtClean="0">
                <a:latin typeface="Lucida Bright" panose="02040602050505020304" pitchFamily="18" charset="0"/>
              </a:rPr>
              <a:t>Running laterals downhill is a distinct advantage , provided that the slope is fairly constant and not too steep.</a:t>
            </a:r>
            <a:endParaRPr lang="en-IN" dirty="0">
              <a:latin typeface="Lucida Bright" panose="02040602050505020304" pitchFamily="18" charset="0"/>
            </a:endParaRPr>
          </a:p>
        </p:txBody>
      </p:sp>
    </p:spTree>
    <p:extLst>
      <p:ext uri="{BB962C8B-B14F-4D97-AF65-F5344CB8AC3E}">
        <p14:creationId xmlns:p14="http://schemas.microsoft.com/office/powerpoint/2010/main" val="618991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Topographic </a:t>
            </a:r>
            <a:r>
              <a:rPr lang="en-IN" sz="3200" dirty="0" smtClean="0">
                <a:solidFill>
                  <a:srgbClr val="0000FF"/>
                </a:solidFill>
                <a:latin typeface="Comic Sans MS" panose="030F0702030302020204" pitchFamily="66" charset="0"/>
              </a:rPr>
              <a:t>Effects </a:t>
            </a:r>
            <a:r>
              <a:rPr lang="en-IN" sz="3200" dirty="0">
                <a:solidFill>
                  <a:srgbClr val="0000FF"/>
                </a:solidFill>
                <a:latin typeface="Comic Sans MS" panose="030F0702030302020204" pitchFamily="66" charset="0"/>
              </a:rPr>
              <a:t>(lateral layout)</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12</a:t>
            </a:fld>
            <a:endParaRPr lang="en-IN"/>
          </a:p>
        </p:txBody>
      </p:sp>
      <p:pic>
        <p:nvPicPr>
          <p:cNvPr id="6" name="Content Placeholder 5"/>
          <p:cNvPicPr>
            <a:picLocks noGrp="1" noChangeAspect="1"/>
          </p:cNvPicPr>
          <p:nvPr>
            <p:ph idx="1"/>
          </p:nvPr>
        </p:nvPicPr>
        <p:blipFill>
          <a:blip r:embed="rId2"/>
          <a:stretch>
            <a:fillRect/>
          </a:stretch>
        </p:blipFill>
        <p:spPr>
          <a:xfrm>
            <a:off x="5349185" y="1085125"/>
            <a:ext cx="6004615" cy="4932363"/>
          </a:xfrm>
          <a:prstGeom prst="rect">
            <a:avLst/>
          </a:prstGeom>
        </p:spPr>
      </p:pic>
      <p:sp>
        <p:nvSpPr>
          <p:cNvPr id="7" name="TextBox 6"/>
          <p:cNvSpPr txBox="1"/>
          <p:nvPr/>
        </p:nvSpPr>
        <p:spPr>
          <a:xfrm>
            <a:off x="838200" y="1423987"/>
            <a:ext cx="6858000" cy="1200329"/>
          </a:xfrm>
          <a:prstGeom prst="rect">
            <a:avLst/>
          </a:prstGeom>
          <a:solidFill>
            <a:schemeClr val="bg1">
              <a:lumMod val="95000"/>
            </a:schemeClr>
          </a:solidFill>
        </p:spPr>
        <p:txBody>
          <a:bodyPr wrap="square" rtlCol="0">
            <a:spAutoFit/>
          </a:bodyPr>
          <a:lstStyle/>
          <a:p>
            <a:pPr marL="285750" indent="-285750">
              <a:buFont typeface="Wingdings" panose="05000000000000000000" pitchFamily="2" charset="2"/>
              <a:buChar char="v"/>
            </a:pPr>
            <a:r>
              <a:rPr lang="en-IN" dirty="0" smtClean="0">
                <a:latin typeface="Lucida Bright" panose="02040602050505020304" pitchFamily="18" charset="0"/>
              </a:rPr>
              <a:t>In downslope condition difference in elevation between the two ends results in gain in pressure head.</a:t>
            </a:r>
          </a:p>
          <a:p>
            <a:pPr marL="285750" indent="-285750">
              <a:buFont typeface="Wingdings" panose="05000000000000000000" pitchFamily="2" charset="2"/>
              <a:buChar char="v"/>
            </a:pPr>
            <a:r>
              <a:rPr lang="en-IN" dirty="0" smtClean="0">
                <a:latin typeface="Lucida Bright" panose="02040602050505020304" pitchFamily="18" charset="0"/>
              </a:rPr>
              <a:t>Downslope laterals may be longer than similar laterals laid on level grounds.</a:t>
            </a:r>
            <a:endParaRPr lang="en-IN" dirty="0">
              <a:latin typeface="Lucida Bright" panose="02040602050505020304" pitchFamily="18" charset="0"/>
            </a:endParaRPr>
          </a:p>
        </p:txBody>
      </p:sp>
      <p:sp>
        <p:nvSpPr>
          <p:cNvPr id="8" name="TextBox 7"/>
          <p:cNvSpPr txBox="1"/>
          <p:nvPr/>
        </p:nvSpPr>
        <p:spPr>
          <a:xfrm>
            <a:off x="838200" y="3751669"/>
            <a:ext cx="3438525" cy="1477328"/>
          </a:xfrm>
          <a:prstGeom prst="rect">
            <a:avLst/>
          </a:prstGeom>
          <a:solidFill>
            <a:srgbClr val="CCFFFF"/>
          </a:solidFill>
        </p:spPr>
        <p:txBody>
          <a:bodyPr wrap="square" rtlCol="0">
            <a:spAutoFit/>
          </a:bodyPr>
          <a:lstStyle/>
          <a:p>
            <a:pPr algn="just"/>
            <a:r>
              <a:rPr lang="en-IN" dirty="0" smtClean="0">
                <a:latin typeface="Lucida Bright" panose="02040602050505020304" pitchFamily="18" charset="0"/>
              </a:rPr>
              <a:t>Where ground slope along the lateral is about equal to the friction loss gradient, the pressure along the lateral would be nearly constant.</a:t>
            </a:r>
            <a:endParaRPr lang="en-IN" dirty="0">
              <a:latin typeface="Lucida Bright" panose="02040602050505020304" pitchFamily="18" charset="0"/>
            </a:endParaRPr>
          </a:p>
        </p:txBody>
      </p:sp>
    </p:spTree>
    <p:extLst>
      <p:ext uri="{BB962C8B-B14F-4D97-AF65-F5344CB8AC3E}">
        <p14:creationId xmlns:p14="http://schemas.microsoft.com/office/powerpoint/2010/main" val="899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Topographic Effects </a:t>
            </a:r>
            <a:r>
              <a:rPr lang="en-IN" sz="3200" dirty="0" smtClean="0">
                <a:solidFill>
                  <a:srgbClr val="0000FF"/>
                </a:solidFill>
                <a:latin typeface="Comic Sans MS" panose="030F0702030302020204" pitchFamily="66" charset="0"/>
              </a:rPr>
              <a:t>(main line </a:t>
            </a:r>
            <a:r>
              <a:rPr lang="en-IN" sz="3200" dirty="0">
                <a:solidFill>
                  <a:srgbClr val="0000FF"/>
                </a:solidFill>
                <a:latin typeface="Comic Sans MS" panose="030F0702030302020204" pitchFamily="66" charset="0"/>
              </a:rPr>
              <a:t>layout)</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13</a:t>
            </a:fld>
            <a:endParaRPr lang="en-IN"/>
          </a:p>
        </p:txBody>
      </p:sp>
      <p:sp>
        <p:nvSpPr>
          <p:cNvPr id="3" name="Content Placeholder 2"/>
          <p:cNvSpPr>
            <a:spLocks noGrp="1"/>
          </p:cNvSpPr>
          <p:nvPr>
            <p:ph idx="1"/>
          </p:nvPr>
        </p:nvSpPr>
        <p:spPr>
          <a:xfrm>
            <a:off x="838200" y="1254737"/>
            <a:ext cx="10515600" cy="4932000"/>
          </a:xfrm>
        </p:spPr>
        <p:txBody>
          <a:bodyPr>
            <a:normAutofit/>
          </a:bodyPr>
          <a:lstStyle/>
          <a:p>
            <a:pPr algn="just"/>
            <a:r>
              <a:rPr lang="en-IN" sz="2400" dirty="0" smtClean="0">
                <a:latin typeface="Lucida Bright" panose="02040602050505020304" pitchFamily="18" charset="0"/>
              </a:rPr>
              <a:t>Main lines and sub-mains should </a:t>
            </a:r>
            <a:r>
              <a:rPr lang="en-IN" sz="2400" dirty="0" smtClean="0">
                <a:solidFill>
                  <a:srgbClr val="00B050"/>
                </a:solidFill>
                <a:latin typeface="Lucida Bright" panose="02040602050505020304" pitchFamily="18" charset="0"/>
              </a:rPr>
              <a:t>usually run up and down slopes</a:t>
            </a:r>
            <a:r>
              <a:rPr lang="en-IN" sz="2400" dirty="0" smtClean="0">
                <a:latin typeface="Lucida Bright" panose="02040602050505020304" pitchFamily="18" charset="0"/>
              </a:rPr>
              <a:t>.</a:t>
            </a:r>
          </a:p>
          <a:p>
            <a:pPr algn="just"/>
            <a:r>
              <a:rPr lang="en-IN" sz="2400" dirty="0" smtClean="0">
                <a:solidFill>
                  <a:schemeClr val="accent2">
                    <a:lumMod val="75000"/>
                  </a:schemeClr>
                </a:solidFill>
                <a:latin typeface="Lucida Bright" panose="02040602050505020304" pitchFamily="18" charset="0"/>
              </a:rPr>
              <a:t>Where laterals are downslope, the main line will often be located along a ridge</a:t>
            </a:r>
            <a:r>
              <a:rPr lang="en-IN" sz="2400" dirty="0" smtClean="0">
                <a:latin typeface="Lucida Bright" panose="02040602050505020304" pitchFamily="18" charset="0"/>
              </a:rPr>
              <a:t>, with laterals sloping downward on each side or in split main line fashion (previous slide image E and F).</a:t>
            </a:r>
          </a:p>
        </p:txBody>
      </p:sp>
      <p:pic>
        <p:nvPicPr>
          <p:cNvPr id="6" name="Picture 5"/>
          <p:cNvPicPr>
            <a:picLocks noChangeAspect="1"/>
          </p:cNvPicPr>
          <p:nvPr/>
        </p:nvPicPr>
        <p:blipFill>
          <a:blip r:embed="rId2"/>
          <a:stretch>
            <a:fillRect/>
          </a:stretch>
        </p:blipFill>
        <p:spPr>
          <a:xfrm>
            <a:off x="838201" y="2943225"/>
            <a:ext cx="3619500" cy="3176827"/>
          </a:xfrm>
          <a:prstGeom prst="rect">
            <a:avLst/>
          </a:prstGeom>
        </p:spPr>
      </p:pic>
      <p:pic>
        <p:nvPicPr>
          <p:cNvPr id="7" name="Picture 6"/>
          <p:cNvPicPr>
            <a:picLocks noChangeAspect="1"/>
          </p:cNvPicPr>
          <p:nvPr/>
        </p:nvPicPr>
        <p:blipFill>
          <a:blip r:embed="rId3"/>
          <a:stretch>
            <a:fillRect/>
          </a:stretch>
        </p:blipFill>
        <p:spPr>
          <a:xfrm>
            <a:off x="4743451" y="2799365"/>
            <a:ext cx="2838450" cy="3229960"/>
          </a:xfrm>
          <a:prstGeom prst="rect">
            <a:avLst/>
          </a:prstGeom>
        </p:spPr>
      </p:pic>
      <p:pic>
        <p:nvPicPr>
          <p:cNvPr id="8" name="Picture 7"/>
          <p:cNvPicPr>
            <a:picLocks noChangeAspect="1"/>
          </p:cNvPicPr>
          <p:nvPr/>
        </p:nvPicPr>
        <p:blipFill>
          <a:blip r:embed="rId4"/>
          <a:stretch>
            <a:fillRect/>
          </a:stretch>
        </p:blipFill>
        <p:spPr>
          <a:xfrm>
            <a:off x="7867651" y="2943225"/>
            <a:ext cx="2790825" cy="3090363"/>
          </a:xfrm>
          <a:prstGeom prst="rect">
            <a:avLst/>
          </a:prstGeom>
        </p:spPr>
      </p:pic>
    </p:spTree>
    <p:extLst>
      <p:ext uri="{BB962C8B-B14F-4D97-AF65-F5344CB8AC3E}">
        <p14:creationId xmlns:p14="http://schemas.microsoft.com/office/powerpoint/2010/main" val="362486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Topographic Effects (main line layout)</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14</a:t>
            </a:fld>
            <a:endParaRPr lang="en-IN"/>
          </a:p>
        </p:txBody>
      </p:sp>
      <p:pic>
        <p:nvPicPr>
          <p:cNvPr id="6" name="Content Placeholder 5"/>
          <p:cNvPicPr>
            <a:picLocks noGrp="1" noChangeAspect="1"/>
          </p:cNvPicPr>
          <p:nvPr>
            <p:ph idx="1"/>
          </p:nvPr>
        </p:nvPicPr>
        <p:blipFill>
          <a:blip r:embed="rId2"/>
          <a:stretch>
            <a:fillRect/>
          </a:stretch>
        </p:blipFill>
        <p:spPr>
          <a:xfrm>
            <a:off x="1835485" y="1254556"/>
            <a:ext cx="3701380" cy="4932363"/>
          </a:xfrm>
          <a:prstGeom prst="rect">
            <a:avLst/>
          </a:prstGeom>
        </p:spPr>
      </p:pic>
      <p:pic>
        <p:nvPicPr>
          <p:cNvPr id="7" name="Picture 6"/>
          <p:cNvPicPr>
            <a:picLocks noChangeAspect="1"/>
          </p:cNvPicPr>
          <p:nvPr/>
        </p:nvPicPr>
        <p:blipFill>
          <a:blip r:embed="rId3"/>
          <a:stretch>
            <a:fillRect/>
          </a:stretch>
        </p:blipFill>
        <p:spPr>
          <a:xfrm>
            <a:off x="6457950" y="1082809"/>
            <a:ext cx="3971925" cy="5104109"/>
          </a:xfrm>
          <a:prstGeom prst="rect">
            <a:avLst/>
          </a:prstGeom>
        </p:spPr>
      </p:pic>
    </p:spTree>
    <p:extLst>
      <p:ext uri="{BB962C8B-B14F-4D97-AF65-F5344CB8AC3E}">
        <p14:creationId xmlns:p14="http://schemas.microsoft.com/office/powerpoint/2010/main" val="9650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Water Source and Pumping Plant</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15</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Water supply should be </a:t>
            </a:r>
            <a:r>
              <a:rPr lang="en-IN" sz="2400" dirty="0" smtClean="0">
                <a:solidFill>
                  <a:srgbClr val="C00000"/>
                </a:solidFill>
                <a:latin typeface="Lucida Bright" panose="02040602050505020304" pitchFamily="18" charset="0"/>
              </a:rPr>
              <a:t>located near the </a:t>
            </a:r>
            <a:r>
              <a:rPr lang="en-IN" sz="2400" dirty="0" err="1" smtClean="0">
                <a:solidFill>
                  <a:srgbClr val="C00000"/>
                </a:solidFill>
                <a:latin typeface="Lucida Bright" panose="02040602050505020304" pitchFamily="18" charset="0"/>
              </a:rPr>
              <a:t>center</a:t>
            </a:r>
            <a:r>
              <a:rPr lang="en-IN" sz="2400" dirty="0" smtClean="0">
                <a:solidFill>
                  <a:srgbClr val="C00000"/>
                </a:solidFill>
                <a:latin typeface="Lucida Bright" panose="02040602050505020304" pitchFamily="18" charset="0"/>
              </a:rPr>
              <a:t> of the design area</a:t>
            </a:r>
            <a:r>
              <a:rPr lang="en-IN" sz="2400" dirty="0" smtClean="0">
                <a:latin typeface="Lucida Bright" panose="02040602050505020304" pitchFamily="18" charset="0"/>
              </a:rPr>
              <a:t>.</a:t>
            </a:r>
          </a:p>
          <a:p>
            <a:r>
              <a:rPr lang="en-IN" sz="2400" dirty="0" smtClean="0">
                <a:latin typeface="Lucida Bright" panose="02040602050505020304" pitchFamily="18" charset="0"/>
              </a:rPr>
              <a:t>On sloping fields the well should be located </a:t>
            </a:r>
            <a:r>
              <a:rPr lang="en-IN" sz="2400" dirty="0" smtClean="0">
                <a:solidFill>
                  <a:srgbClr val="00B050"/>
                </a:solidFill>
                <a:latin typeface="Lucida Bright" panose="02040602050505020304" pitchFamily="18" charset="0"/>
              </a:rPr>
              <a:t>uphill from the </a:t>
            </a:r>
            <a:r>
              <a:rPr lang="en-IN" sz="2400" dirty="0" err="1" smtClean="0">
                <a:solidFill>
                  <a:srgbClr val="00B050"/>
                </a:solidFill>
                <a:latin typeface="Lucida Bright" panose="02040602050505020304" pitchFamily="18" charset="0"/>
              </a:rPr>
              <a:t>center</a:t>
            </a:r>
            <a:r>
              <a:rPr lang="en-IN" sz="2400" dirty="0" smtClean="0">
                <a:solidFill>
                  <a:srgbClr val="00B050"/>
                </a:solidFill>
                <a:latin typeface="Lucida Bright" panose="02040602050505020304" pitchFamily="18" charset="0"/>
              </a:rPr>
              <a:t> to better balance up- and downhill pressures</a:t>
            </a:r>
            <a:r>
              <a:rPr lang="en-IN" sz="2400" dirty="0" smtClean="0">
                <a:latin typeface="Lucida Bright" panose="02040602050505020304" pitchFamily="18" charset="0"/>
              </a:rPr>
              <a:t> and minimize the pipe sizes.</a:t>
            </a:r>
          </a:p>
          <a:p>
            <a:pPr marL="0" indent="0">
              <a:buNone/>
            </a:pPr>
            <a:r>
              <a:rPr lang="en-IN" sz="2400" dirty="0" smtClean="0">
                <a:latin typeface="Lucida Bright" panose="02040602050505020304" pitchFamily="18" charset="0"/>
              </a:rPr>
              <a:t>After completing the preliminary layout of laterals and main lines, it is often necessary to adjust one or more of the following variables:</a:t>
            </a:r>
          </a:p>
          <a:p>
            <a:pPr lvl="1"/>
            <a:r>
              <a:rPr lang="en-IN" sz="2000" dirty="0" smtClean="0">
                <a:latin typeface="Lucida Bright" panose="02040602050505020304" pitchFamily="18" charset="0"/>
              </a:rPr>
              <a:t>Number of sprinklers operating, </a:t>
            </a:r>
            <a:r>
              <a:rPr lang="en-IN" sz="2000" i="1" dirty="0" err="1" smtClean="0">
                <a:latin typeface="Lucida Bright" panose="02040602050505020304" pitchFamily="18" charset="0"/>
              </a:rPr>
              <a:t>N</a:t>
            </a:r>
            <a:r>
              <a:rPr lang="en-IN" sz="2000" i="1" baseline="-25000" dirty="0" err="1" smtClean="0">
                <a:latin typeface="Lucida Bright" panose="02040602050505020304" pitchFamily="18" charset="0"/>
              </a:rPr>
              <a:t>n</a:t>
            </a:r>
            <a:r>
              <a:rPr lang="en-IN" sz="2000" dirty="0" smtClean="0">
                <a:latin typeface="Lucida Bright" panose="02040602050505020304" pitchFamily="18" charset="0"/>
              </a:rPr>
              <a:t> </a:t>
            </a:r>
          </a:p>
          <a:p>
            <a:pPr lvl="1"/>
            <a:r>
              <a:rPr lang="en-IN" sz="2000" dirty="0" smtClean="0">
                <a:latin typeface="Lucida Bright" panose="02040602050505020304" pitchFamily="18" charset="0"/>
              </a:rPr>
              <a:t>Water application rate, </a:t>
            </a:r>
            <a:r>
              <a:rPr lang="en-IN" sz="2000" i="1" dirty="0" smtClean="0">
                <a:latin typeface="Lucida Bright" panose="02040602050505020304" pitchFamily="18" charset="0"/>
              </a:rPr>
              <a:t>I</a:t>
            </a:r>
          </a:p>
          <a:p>
            <a:pPr lvl="1"/>
            <a:r>
              <a:rPr lang="en-IN" sz="2000" dirty="0" smtClean="0">
                <a:latin typeface="Lucida Bright" panose="02040602050505020304" pitchFamily="18" charset="0"/>
              </a:rPr>
              <a:t>Gross depth of each irrigation, </a:t>
            </a:r>
            <a:r>
              <a:rPr lang="en-IN" sz="2000" i="1" dirty="0" smtClean="0">
                <a:latin typeface="Lucida Bright" panose="02040602050505020304" pitchFamily="18" charset="0"/>
              </a:rPr>
              <a:t>d</a:t>
            </a:r>
          </a:p>
          <a:p>
            <a:pPr lvl="1"/>
            <a:r>
              <a:rPr lang="en-IN" sz="2000" dirty="0" smtClean="0">
                <a:latin typeface="Lucida Bright" panose="02040602050505020304" pitchFamily="18" charset="0"/>
              </a:rPr>
              <a:t>Average sprinkler discharge, </a:t>
            </a:r>
            <a:r>
              <a:rPr lang="en-IN" sz="2000" i="1" dirty="0" err="1" smtClean="0">
                <a:latin typeface="Lucida Bright" panose="02040602050505020304" pitchFamily="18" charset="0"/>
              </a:rPr>
              <a:t>q</a:t>
            </a:r>
            <a:r>
              <a:rPr lang="en-IN" sz="2000" i="1" baseline="-25000" dirty="0" err="1" smtClean="0">
                <a:latin typeface="Lucida Bright" panose="02040602050505020304" pitchFamily="18" charset="0"/>
              </a:rPr>
              <a:t>a</a:t>
            </a:r>
            <a:r>
              <a:rPr lang="en-IN" sz="2000" dirty="0" smtClean="0">
                <a:latin typeface="Lucida Bright" panose="02040602050505020304" pitchFamily="18" charset="0"/>
              </a:rPr>
              <a:t> </a:t>
            </a:r>
          </a:p>
          <a:p>
            <a:pPr lvl="1"/>
            <a:r>
              <a:rPr lang="en-IN" sz="2000" dirty="0" smtClean="0">
                <a:latin typeface="Lucida Bright" panose="02040602050505020304" pitchFamily="18" charset="0"/>
              </a:rPr>
              <a:t>Spacing of Sprinklers, </a:t>
            </a:r>
            <a:r>
              <a:rPr lang="en-IN" sz="2000" i="1" dirty="0" smtClean="0">
                <a:latin typeface="Lucida Bright" panose="02040602050505020304" pitchFamily="18" charset="0"/>
              </a:rPr>
              <a:t>S</a:t>
            </a:r>
            <a:r>
              <a:rPr lang="en-IN" sz="2000" i="1" baseline="-25000" dirty="0" smtClean="0">
                <a:latin typeface="Lucida Bright" panose="02040602050505020304" pitchFamily="18" charset="0"/>
              </a:rPr>
              <a:t>e</a:t>
            </a:r>
            <a:r>
              <a:rPr lang="en-IN" sz="2000" dirty="0" smtClean="0">
                <a:latin typeface="Lucida Bright" panose="02040602050505020304" pitchFamily="18" charset="0"/>
              </a:rPr>
              <a:t> and/or </a:t>
            </a:r>
            <a:r>
              <a:rPr lang="en-IN" sz="2000" i="1" dirty="0" err="1" smtClean="0">
                <a:latin typeface="Lucida Bright" panose="02040602050505020304" pitchFamily="18" charset="0"/>
              </a:rPr>
              <a:t>S</a:t>
            </a:r>
            <a:r>
              <a:rPr lang="en-IN" sz="2000" i="1" baseline="-25000" dirty="0" err="1" smtClean="0">
                <a:latin typeface="Lucida Bright" panose="02040602050505020304" pitchFamily="18" charset="0"/>
              </a:rPr>
              <a:t>l</a:t>
            </a:r>
            <a:r>
              <a:rPr lang="en-IN" sz="2000" dirty="0" smtClean="0">
                <a:latin typeface="Lucida Bright" panose="02040602050505020304" pitchFamily="18" charset="0"/>
              </a:rPr>
              <a:t> </a:t>
            </a:r>
          </a:p>
          <a:p>
            <a:pPr lvl="1"/>
            <a:r>
              <a:rPr lang="en-IN" sz="2000" dirty="0" smtClean="0">
                <a:latin typeface="Lucida Bright" panose="02040602050505020304" pitchFamily="18" charset="0"/>
              </a:rPr>
              <a:t>Actual operating time per day, </a:t>
            </a:r>
            <a:r>
              <a:rPr lang="en-IN" sz="2000" i="1" dirty="0" smtClean="0">
                <a:latin typeface="Lucida Bright" panose="02040602050505020304" pitchFamily="18" charset="0"/>
              </a:rPr>
              <a:t>T</a:t>
            </a:r>
          </a:p>
        </p:txBody>
      </p:sp>
    </p:spTree>
    <p:extLst>
      <p:ext uri="{BB962C8B-B14F-4D97-AF65-F5344CB8AC3E}">
        <p14:creationId xmlns:p14="http://schemas.microsoft.com/office/powerpoint/2010/main" val="2228415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Mr. Birabhadra Rout [Dept. of Agril. Engg.]</a:t>
            </a:r>
            <a:endParaRPr lang="en-IN"/>
          </a:p>
        </p:txBody>
      </p:sp>
      <p:sp>
        <p:nvSpPr>
          <p:cNvPr id="3" name="Slide Number Placeholder 2"/>
          <p:cNvSpPr>
            <a:spLocks noGrp="1"/>
          </p:cNvSpPr>
          <p:nvPr>
            <p:ph type="sldNum" sz="quarter" idx="12"/>
          </p:nvPr>
        </p:nvSpPr>
        <p:spPr/>
        <p:txBody>
          <a:bodyPr/>
          <a:lstStyle/>
          <a:p>
            <a:fld id="{E157CEDB-0F25-45D2-8BA6-B6B0F6BB4ED5}" type="slidenum">
              <a:rPr lang="en-IN" smtClean="0"/>
              <a:t>16</a:t>
            </a:fld>
            <a:endParaRPr lang="en-IN"/>
          </a:p>
        </p:txBody>
      </p:sp>
      <p:sp>
        <p:nvSpPr>
          <p:cNvPr id="4" name="TextBox 3"/>
          <p:cNvSpPr txBox="1"/>
          <p:nvPr/>
        </p:nvSpPr>
        <p:spPr>
          <a:xfrm rot="20043647">
            <a:off x="3067050" y="3075057"/>
            <a:ext cx="6057900" cy="707886"/>
          </a:xfrm>
          <a:prstGeom prst="rect">
            <a:avLst/>
          </a:prstGeom>
          <a:noFill/>
        </p:spPr>
        <p:txBody>
          <a:bodyPr wrap="square" rtlCol="0">
            <a:spAutoFit/>
          </a:bodyPr>
          <a:lstStyle/>
          <a:p>
            <a:pPr algn="ctr"/>
            <a:r>
              <a:rPr lang="en-IN" sz="4000" dirty="0" smtClean="0">
                <a:solidFill>
                  <a:srgbClr val="C00000"/>
                </a:solidFill>
                <a:latin typeface="Comic Sans MS" panose="030F0702030302020204" pitchFamily="66" charset="0"/>
              </a:rPr>
              <a:t>!!!-Thank You-!!!</a:t>
            </a:r>
            <a:endParaRPr lang="en-IN" sz="40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66350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17</a:t>
            </a:fld>
            <a:endParaRPr lang="en-IN"/>
          </a:p>
        </p:txBody>
      </p:sp>
      <p:sp>
        <p:nvSpPr>
          <p:cNvPr id="3" name="Content Placeholder 2"/>
          <p:cNvSpPr>
            <a:spLocks noGrp="1"/>
          </p:cNvSpPr>
          <p:nvPr>
            <p:ph idx="1"/>
          </p:nvPr>
        </p:nvSpPr>
        <p:spPr>
          <a:xfrm>
            <a:off x="838200" y="1254737"/>
            <a:ext cx="10515600" cy="4932000"/>
          </a:xfrm>
        </p:spPr>
        <p:txBody>
          <a:bodyPr>
            <a:normAutofit/>
          </a:bodyPr>
          <a:lstStyle/>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724147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18</a:t>
            </a:fld>
            <a:endParaRPr lang="en-IN"/>
          </a:p>
        </p:txBody>
      </p:sp>
      <p:sp>
        <p:nvSpPr>
          <p:cNvPr id="3" name="Content Placeholder 2"/>
          <p:cNvSpPr>
            <a:spLocks noGrp="1"/>
          </p:cNvSpPr>
          <p:nvPr>
            <p:ph idx="1"/>
          </p:nvPr>
        </p:nvSpPr>
        <p:spPr>
          <a:xfrm>
            <a:off x="838200" y="1254737"/>
            <a:ext cx="10515600" cy="4932000"/>
          </a:xfrm>
        </p:spPr>
        <p:txBody>
          <a:bodyPr>
            <a:normAutofit/>
          </a:bodyPr>
          <a:lstStyle/>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59675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Factors Affecting Sprinkler Application Efficiency</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2</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Variation of individual sprinkler discharge throughout the lateral line.</a:t>
            </a:r>
          </a:p>
          <a:p>
            <a:r>
              <a:rPr lang="en-IN" sz="2400" dirty="0" smtClean="0">
                <a:latin typeface="Lucida Bright" panose="02040602050505020304" pitchFamily="18" charset="0"/>
              </a:rPr>
              <a:t>Variation of water distribution efficiency within the sprinkler-spacing area, primarily by wind.</a:t>
            </a:r>
          </a:p>
          <a:p>
            <a:r>
              <a:rPr lang="en-IN" sz="2400" dirty="0" smtClean="0">
                <a:latin typeface="Lucida Bright" panose="02040602050505020304" pitchFamily="18" charset="0"/>
              </a:rPr>
              <a:t>Loss of water by direct evaporation from the spray.</a:t>
            </a:r>
          </a:p>
          <a:p>
            <a:r>
              <a:rPr lang="en-IN" sz="2400" dirty="0" smtClean="0">
                <a:latin typeface="Lucida Bright" panose="02040602050505020304" pitchFamily="18" charset="0"/>
              </a:rPr>
              <a:t>Evaporation from soil surface before the water is used by the plants.</a:t>
            </a:r>
          </a:p>
          <a:p>
            <a:endParaRPr lang="en-IN" sz="2400" dirty="0">
              <a:latin typeface="Lucida Bright" panose="02040602050505020304" pitchFamily="18" charset="0"/>
            </a:endParaRPr>
          </a:p>
          <a:p>
            <a:pPr marL="0" indent="0">
              <a:buNone/>
            </a:pPr>
            <a:r>
              <a:rPr lang="en-IN" sz="2400" i="1" dirty="0" smtClean="0">
                <a:latin typeface="Lucida Bright" panose="02040602050505020304" pitchFamily="18" charset="0"/>
              </a:rPr>
              <a:t>Q. </a:t>
            </a:r>
            <a:r>
              <a:rPr lang="en-IN" sz="2400" i="1" dirty="0" smtClean="0">
                <a:solidFill>
                  <a:srgbClr val="FF0000"/>
                </a:solidFill>
                <a:latin typeface="Lucida Bright" panose="02040602050505020304" pitchFamily="18" charset="0"/>
              </a:rPr>
              <a:t>How to deal with all these factors</a:t>
            </a:r>
            <a:r>
              <a:rPr lang="en-IN" sz="2400" i="1" dirty="0" smtClean="0">
                <a:latin typeface="Lucida Bright" panose="02040602050505020304" pitchFamily="18" charset="0"/>
              </a:rPr>
              <a:t>?</a:t>
            </a:r>
          </a:p>
        </p:txBody>
      </p:sp>
    </p:spTree>
    <p:extLst>
      <p:ext uri="{BB962C8B-B14F-4D97-AF65-F5344CB8AC3E}">
        <p14:creationId xmlns:p14="http://schemas.microsoft.com/office/powerpoint/2010/main" val="2093718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Uniformity</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3</a:t>
            </a:fld>
            <a:endParaRPr lang="en-IN"/>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4737"/>
                <a:ext cx="10515600" cy="4932000"/>
              </a:xfrm>
            </p:spPr>
            <p:txBody>
              <a:bodyPr>
                <a:normAutofit/>
              </a:bodyPr>
              <a:lstStyle/>
              <a:p>
                <a:pPr marL="0" indent="0">
                  <a:buNone/>
                </a:pPr>
                <a:r>
                  <a:rPr lang="en-IN" sz="2400" b="1" u="sng" dirty="0" smtClean="0">
                    <a:solidFill>
                      <a:schemeClr val="accent2">
                        <a:lumMod val="75000"/>
                      </a:schemeClr>
                    </a:solidFill>
                    <a:latin typeface="Lucida Bright" panose="02040602050505020304" pitchFamily="18" charset="0"/>
                  </a:rPr>
                  <a:t>Distribution Uniformity</a:t>
                </a:r>
                <a:endParaRPr lang="en-IN" sz="2400" dirty="0" smtClean="0">
                  <a:solidFill>
                    <a:schemeClr val="accent2">
                      <a:lumMod val="75000"/>
                    </a:schemeClr>
                  </a:solidFill>
                  <a:latin typeface="Lucida Bright" panose="02040602050505020304" pitchFamily="18" charset="0"/>
                </a:endParaRPr>
              </a:p>
              <a:p>
                <a:pPr>
                  <a:buFont typeface="Wingdings" panose="05000000000000000000" pitchFamily="2" charset="2"/>
                  <a:buChar char="Ø"/>
                </a:pPr>
                <a:r>
                  <a:rPr lang="en-IN" sz="2400" dirty="0" smtClean="0">
                    <a:latin typeface="Lucida Bright" panose="02040602050505020304" pitchFamily="18" charset="0"/>
                  </a:rPr>
                  <a:t>Indicates uniformity of application throughout the field</a:t>
                </a:r>
              </a:p>
              <a:p>
                <a:pPr>
                  <a:buFont typeface="Wingdings" panose="05000000000000000000" pitchFamily="2" charset="2"/>
                  <a:buChar char="Ø"/>
                </a:pPr>
                <a:r>
                  <a:rPr lang="en-IN" sz="2400" dirty="0" smtClean="0">
                    <a:latin typeface="Lucida Bright" panose="02040602050505020304" pitchFamily="18" charset="0"/>
                  </a:rPr>
                  <a:t>Computed by: </a:t>
                </a:r>
                <a14:m>
                  <m:oMath xmlns:m="http://schemas.openxmlformats.org/officeDocument/2006/math">
                    <m:r>
                      <m:rPr>
                        <m:sty m:val="p"/>
                      </m:rPr>
                      <a:rPr lang="en-IN" sz="2400" b="0" i="0" smtClean="0">
                        <a:latin typeface="Cambria Math" panose="02040503050406030204" pitchFamily="18" charset="0"/>
                      </a:rPr>
                      <m:t>DU</m:t>
                    </m:r>
                    <m:r>
                      <a:rPr lang="en-IN" sz="2400" i="1" smtClean="0">
                        <a:latin typeface="Cambria Math" panose="02040503050406030204" pitchFamily="18" charset="0"/>
                      </a:rPr>
                      <m:t>=</m:t>
                    </m:r>
                    <m:f>
                      <m:fPr>
                        <m:ctrlPr>
                          <a:rPr lang="en-IN" sz="2400" i="1" smtClean="0">
                            <a:latin typeface="Cambria Math" panose="02040503050406030204" pitchFamily="18" charset="0"/>
                          </a:rPr>
                        </m:ctrlPr>
                      </m:fPr>
                      <m:num>
                        <m:r>
                          <a:rPr lang="en-IN" sz="2400" b="0" i="1" smtClean="0">
                            <a:latin typeface="Cambria Math" panose="02040503050406030204" pitchFamily="18" charset="0"/>
                          </a:rPr>
                          <m:t>𝐴𝑣𝑒𝑟𝑎𝑔𝑒</m:t>
                        </m:r>
                        <m:r>
                          <a:rPr lang="en-IN" sz="2400" b="0" i="1" smtClean="0">
                            <a:latin typeface="Cambria Math" panose="02040503050406030204" pitchFamily="18" charset="0"/>
                          </a:rPr>
                          <m:t> </m:t>
                        </m:r>
                        <m:r>
                          <a:rPr lang="en-IN" sz="2400" b="0" i="1" smtClean="0">
                            <a:latin typeface="Cambria Math" panose="02040503050406030204" pitchFamily="18" charset="0"/>
                          </a:rPr>
                          <m:t>𝑙𝑜𝑤</m:t>
                        </m:r>
                        <m:r>
                          <a:rPr lang="en-IN" sz="2400" b="0" i="1" smtClean="0">
                            <a:latin typeface="Cambria Math" panose="02040503050406030204" pitchFamily="18" charset="0"/>
                          </a:rPr>
                          <m:t>−</m:t>
                        </m:r>
                        <m:r>
                          <a:rPr lang="en-IN" sz="2400" b="0" i="1" smtClean="0">
                            <a:latin typeface="Cambria Math" panose="02040503050406030204" pitchFamily="18" charset="0"/>
                          </a:rPr>
                          <m:t>𝑞𝑢𝑎𝑟𝑡𝑒𝑟</m:t>
                        </m:r>
                        <m:r>
                          <a:rPr lang="en-IN" sz="2400" b="0" i="1" smtClean="0">
                            <a:latin typeface="Cambria Math" panose="02040503050406030204" pitchFamily="18" charset="0"/>
                          </a:rPr>
                          <m:t> </m:t>
                        </m:r>
                        <m:r>
                          <a:rPr lang="en-IN" sz="2400" b="0" i="1" smtClean="0">
                            <a:latin typeface="Cambria Math" panose="02040503050406030204" pitchFamily="18" charset="0"/>
                          </a:rPr>
                          <m:t>𝑑𝑒𝑝𝑡h</m:t>
                        </m:r>
                        <m:r>
                          <a:rPr lang="en-IN" sz="2400" b="0" i="1" smtClean="0">
                            <a:latin typeface="Cambria Math" panose="02040503050406030204" pitchFamily="18" charset="0"/>
                          </a:rPr>
                          <m:t> </m:t>
                        </m:r>
                        <m:r>
                          <a:rPr lang="en-IN" sz="2400" b="0" i="1" smtClean="0">
                            <a:latin typeface="Cambria Math" panose="02040503050406030204" pitchFamily="18" charset="0"/>
                          </a:rPr>
                          <m:t>𝑜𝑓</m:t>
                        </m:r>
                        <m:r>
                          <a:rPr lang="en-IN" sz="2400" b="0" i="1" smtClean="0">
                            <a:latin typeface="Cambria Math" panose="02040503050406030204" pitchFamily="18" charset="0"/>
                          </a:rPr>
                          <m:t> </m:t>
                        </m:r>
                        <m:r>
                          <a:rPr lang="en-IN" sz="2400" b="0" i="1" smtClean="0">
                            <a:latin typeface="Cambria Math" panose="02040503050406030204" pitchFamily="18" charset="0"/>
                          </a:rPr>
                          <m:t>𝑤𝑎𝑡𝑒𝑟</m:t>
                        </m:r>
                        <m:r>
                          <a:rPr lang="en-IN" sz="2400" b="0" i="1" smtClean="0">
                            <a:latin typeface="Cambria Math" panose="02040503050406030204" pitchFamily="18" charset="0"/>
                          </a:rPr>
                          <m:t> </m:t>
                        </m:r>
                        <m:r>
                          <a:rPr lang="en-IN" sz="2400" b="0" i="1" smtClean="0">
                            <a:latin typeface="Cambria Math" panose="02040503050406030204" pitchFamily="18" charset="0"/>
                          </a:rPr>
                          <m:t>𝑟𝑒𝑐𝑒𝑖𝑣𝑒𝑑</m:t>
                        </m:r>
                      </m:num>
                      <m:den>
                        <m:r>
                          <a:rPr lang="en-IN" sz="2400" b="0" i="1" smtClean="0">
                            <a:latin typeface="Cambria Math" panose="02040503050406030204" pitchFamily="18" charset="0"/>
                          </a:rPr>
                          <m:t>𝐴𝑣𝑒𝑟𝑎𝑔𝑒</m:t>
                        </m:r>
                        <m:r>
                          <a:rPr lang="en-IN" sz="2400" b="0" i="1" smtClean="0">
                            <a:latin typeface="Cambria Math" panose="02040503050406030204" pitchFamily="18" charset="0"/>
                          </a:rPr>
                          <m:t> </m:t>
                        </m:r>
                        <m:r>
                          <a:rPr lang="en-IN" sz="2400" b="0" i="1" smtClean="0">
                            <a:latin typeface="Cambria Math" panose="02040503050406030204" pitchFamily="18" charset="0"/>
                          </a:rPr>
                          <m:t>𝑑𝑒𝑝𝑡h</m:t>
                        </m:r>
                        <m:r>
                          <a:rPr lang="en-IN" sz="2400" b="0" i="1" smtClean="0">
                            <a:latin typeface="Cambria Math" panose="02040503050406030204" pitchFamily="18" charset="0"/>
                          </a:rPr>
                          <m:t> </m:t>
                        </m:r>
                        <m:r>
                          <a:rPr lang="en-IN" sz="2400" b="0" i="1" smtClean="0">
                            <a:latin typeface="Cambria Math" panose="02040503050406030204" pitchFamily="18" charset="0"/>
                          </a:rPr>
                          <m:t>𝑜𝑓</m:t>
                        </m:r>
                        <m:r>
                          <a:rPr lang="en-IN" sz="2400" b="0" i="1" smtClean="0">
                            <a:latin typeface="Cambria Math" panose="02040503050406030204" pitchFamily="18" charset="0"/>
                          </a:rPr>
                          <m:t> </m:t>
                        </m:r>
                        <m:r>
                          <a:rPr lang="en-IN" sz="2400" b="0" i="1" smtClean="0">
                            <a:latin typeface="Cambria Math" panose="02040503050406030204" pitchFamily="18" charset="0"/>
                          </a:rPr>
                          <m:t>𝑤𝑎𝑡𝑒𝑟</m:t>
                        </m:r>
                        <m:r>
                          <a:rPr lang="en-IN" sz="2400" b="0" i="1" smtClean="0">
                            <a:latin typeface="Cambria Math" panose="02040503050406030204" pitchFamily="18" charset="0"/>
                          </a:rPr>
                          <m:t> </m:t>
                        </m:r>
                        <m:r>
                          <a:rPr lang="en-IN" sz="2400" b="0" i="1" smtClean="0">
                            <a:latin typeface="Cambria Math" panose="02040503050406030204" pitchFamily="18" charset="0"/>
                          </a:rPr>
                          <m:t>𝑟𝑒𝑐𝑒𝑖𝑣𝑒𝑑</m:t>
                        </m:r>
                      </m:den>
                    </m:f>
                  </m:oMath>
                </a14:m>
                <a:r>
                  <a:rPr lang="en-IN" sz="2400" dirty="0" smtClean="0">
                    <a:latin typeface="Lucida Bright" panose="02040602050505020304" pitchFamily="18" charset="0"/>
                  </a:rPr>
                  <a:t> × 100</a:t>
                </a:r>
              </a:p>
              <a:p>
                <a:pPr>
                  <a:buFont typeface="Wingdings" panose="05000000000000000000" pitchFamily="2" charset="2"/>
                  <a:buChar char="Ø"/>
                </a:pPr>
                <a:r>
                  <a:rPr lang="en-IN" sz="2400" dirty="0" smtClean="0">
                    <a:latin typeface="Lucida Bright" panose="02040602050505020304" pitchFamily="18" charset="0"/>
                  </a:rPr>
                  <a:t>Average low-quarter depth of water indicates average of the lowest one-quarter of the measured values, where each value represents an equal area.</a:t>
                </a:r>
              </a:p>
              <a:p>
                <a:pPr marL="0" indent="0">
                  <a:buNone/>
                </a:pPr>
                <a:r>
                  <a:rPr lang="en-IN" sz="2400" b="1" u="sng" dirty="0" smtClean="0">
                    <a:solidFill>
                      <a:schemeClr val="accent4">
                        <a:lumMod val="75000"/>
                      </a:schemeClr>
                    </a:solidFill>
                    <a:latin typeface="Lucida Bright" panose="02040602050505020304" pitchFamily="18" charset="0"/>
                  </a:rPr>
                  <a:t>Coefficient of uniformity</a:t>
                </a:r>
              </a:p>
              <a:p>
                <a:pPr>
                  <a:buFont typeface="Wingdings" panose="05000000000000000000" pitchFamily="2" charset="2"/>
                  <a:buChar char="Ø"/>
                </a:pPr>
                <a14:m>
                  <m:oMath xmlns:m="http://schemas.openxmlformats.org/officeDocument/2006/math">
                    <m:r>
                      <a:rPr lang="en-IN" sz="2400" b="0" i="1" smtClean="0">
                        <a:latin typeface="Cambria Math" panose="02040503050406030204" pitchFamily="18" charset="0"/>
                      </a:rPr>
                      <m:t>𝐶𝑈</m:t>
                    </m:r>
                    <m:r>
                      <a:rPr lang="en-IN" sz="2400" i="1" smtClean="0">
                        <a:latin typeface="Cambria Math" panose="02040503050406030204" pitchFamily="18" charset="0"/>
                      </a:rPr>
                      <m:t>=</m:t>
                    </m:r>
                    <m:d>
                      <m:dPr>
                        <m:begChr m:val="{"/>
                        <m:endChr m:val="}"/>
                        <m:ctrlPr>
                          <a:rPr lang="en-IN" sz="2400" i="1" smtClean="0">
                            <a:latin typeface="Cambria Math" panose="02040503050406030204" pitchFamily="18" charset="0"/>
                          </a:rPr>
                        </m:ctrlPr>
                      </m:dPr>
                      <m:e>
                        <m:r>
                          <a:rPr lang="en-IN" sz="2400" b="0" i="1" smtClean="0">
                            <a:latin typeface="Cambria Math" panose="02040503050406030204" pitchFamily="18" charset="0"/>
                          </a:rPr>
                          <m:t>1−</m:t>
                        </m:r>
                        <m:f>
                          <m:fPr>
                            <m:ctrlPr>
                              <a:rPr lang="en-IN" sz="2400" i="1" smtClean="0">
                                <a:latin typeface="Cambria Math" panose="02040503050406030204" pitchFamily="18" charset="0"/>
                              </a:rPr>
                            </m:ctrlPr>
                          </m:fPr>
                          <m:num>
                            <m:nary>
                              <m:naryPr>
                                <m:chr m:val="∑"/>
                                <m:subHide m:val="on"/>
                                <m:supHide m:val="on"/>
                                <m:ctrlPr>
                                  <a:rPr lang="en-IN" sz="2400" i="1" smtClean="0">
                                    <a:latin typeface="Cambria Math" panose="02040503050406030204" pitchFamily="18" charset="0"/>
                                  </a:rPr>
                                </m:ctrlPr>
                              </m:naryPr>
                              <m:sub/>
                              <m:sup/>
                              <m:e>
                                <m:r>
                                  <a:rPr lang="en-IN" sz="2400" b="0" i="1" smtClean="0">
                                    <a:latin typeface="Cambria Math" panose="02040503050406030204" pitchFamily="18" charset="0"/>
                                  </a:rPr>
                                  <m:t>𝑋</m:t>
                                </m:r>
                              </m:e>
                            </m:nary>
                          </m:num>
                          <m:den>
                            <m:r>
                              <a:rPr lang="en-IN" sz="2400" b="0" i="1" smtClean="0">
                                <a:latin typeface="Cambria Math" panose="02040503050406030204" pitchFamily="18" charset="0"/>
                              </a:rPr>
                              <m:t>𝑛𝑚</m:t>
                            </m:r>
                          </m:den>
                        </m:f>
                      </m:e>
                    </m:d>
                    <m:r>
                      <a:rPr lang="en-IN" sz="2400" i="1" smtClean="0">
                        <a:latin typeface="Cambria Math" panose="02040503050406030204" pitchFamily="18" charset="0"/>
                      </a:rPr>
                      <m:t>×</m:t>
                    </m:r>
                    <m:r>
                      <a:rPr lang="en-IN" sz="2400" b="0" i="1" smtClean="0">
                        <a:latin typeface="Cambria Math" panose="02040503050406030204" pitchFamily="18" charset="0"/>
                      </a:rPr>
                      <m:t>100</m:t>
                    </m:r>
                  </m:oMath>
                </a14:m>
                <a:endParaRPr lang="en-IN" sz="2400" dirty="0" smtClean="0">
                  <a:latin typeface="Lucida Bright" panose="02040602050505020304" pitchFamily="18" charset="0"/>
                </a:endParaRPr>
              </a:p>
              <a:p>
                <a:pPr lvl="1">
                  <a:buFont typeface="Wingdings" panose="05000000000000000000" pitchFamily="2" charset="2"/>
                  <a:buChar char="Ø"/>
                </a:pPr>
                <a:r>
                  <a:rPr lang="en-IN" sz="2000" dirty="0" smtClean="0">
                    <a:latin typeface="Lucida Bright" panose="02040602050505020304" pitchFamily="18" charset="0"/>
                  </a:rPr>
                  <a:t>X = absolute deviation of individual observations from the mean (mm)</a:t>
                </a:r>
              </a:p>
              <a:p>
                <a:pPr lvl="1">
                  <a:buFont typeface="Wingdings" panose="05000000000000000000" pitchFamily="2" charset="2"/>
                  <a:buChar char="Ø"/>
                </a:pPr>
                <a:r>
                  <a:rPr lang="en-IN" sz="2000" dirty="0" smtClean="0">
                    <a:latin typeface="Lucida Bright" panose="02040602050505020304" pitchFamily="18" charset="0"/>
                  </a:rPr>
                  <a:t>m = mean depth of observation (mm)</a:t>
                </a:r>
              </a:p>
              <a:p>
                <a:pPr lvl="1">
                  <a:buFont typeface="Wingdings" panose="05000000000000000000" pitchFamily="2" charset="2"/>
                  <a:buChar char="Ø"/>
                </a:pPr>
                <a:r>
                  <a:rPr lang="en-IN" sz="2000" dirty="0" smtClean="0">
                    <a:latin typeface="Lucida Bright" panose="02040602050505020304" pitchFamily="18" charset="0"/>
                  </a:rPr>
                  <a:t>n = number of observations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4737"/>
                <a:ext cx="10515600" cy="4932000"/>
              </a:xfrm>
              <a:blipFill>
                <a:blip r:embed="rId2"/>
                <a:stretch>
                  <a:fillRect l="-928" t="-1731" r="-1565"/>
                </a:stretch>
              </a:blipFill>
            </p:spPr>
            <p:txBody>
              <a:bodyPr/>
              <a:lstStyle/>
              <a:p>
                <a:r>
                  <a:rPr lang="en-IN">
                    <a:noFill/>
                  </a:rPr>
                  <a:t> </a:t>
                </a:r>
              </a:p>
            </p:txBody>
          </p:sp>
        </mc:Fallback>
      </mc:AlternateContent>
    </p:spTree>
    <p:extLst>
      <p:ext uri="{BB962C8B-B14F-4D97-AF65-F5344CB8AC3E}">
        <p14:creationId xmlns:p14="http://schemas.microsoft.com/office/powerpoint/2010/main" val="15867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Uniformity</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4</a:t>
            </a:fld>
            <a:endParaRPr lang="en-IN"/>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4737"/>
                <a:ext cx="10515600" cy="4932000"/>
              </a:xfrm>
            </p:spPr>
            <p:txBody>
              <a:bodyPr>
                <a:normAutofit/>
              </a:bodyPr>
              <a:lstStyle/>
              <a:p>
                <a:pPr>
                  <a:buFont typeface="Wingdings" panose="05000000000000000000" pitchFamily="2" charset="2"/>
                  <a:buChar char="Ø"/>
                </a:pPr>
                <a:r>
                  <a:rPr lang="en-IN" sz="2400" dirty="0" smtClean="0">
                    <a:latin typeface="Lucida Bright" panose="02040602050505020304" pitchFamily="18" charset="0"/>
                  </a:rPr>
                  <a:t>System CU = CU × </a:t>
                </a:r>
                <a14:m>
                  <m:oMath xmlns:m="http://schemas.openxmlformats.org/officeDocument/2006/math">
                    <m:f>
                      <m:fPr>
                        <m:ctrlPr>
                          <a:rPr lang="en-IN" sz="2400" i="1" smtClean="0">
                            <a:latin typeface="Cambria Math" panose="02040503050406030204" pitchFamily="18" charset="0"/>
                          </a:rPr>
                        </m:ctrlPr>
                      </m:fPr>
                      <m:num>
                        <m:r>
                          <a:rPr lang="en-IN" sz="2400" b="0" i="1" smtClean="0">
                            <a:latin typeface="Cambria Math" panose="02040503050406030204" pitchFamily="18" charset="0"/>
                          </a:rPr>
                          <m:t>1+</m:t>
                        </m:r>
                        <m:sSup>
                          <m:sSupPr>
                            <m:ctrlPr>
                              <a:rPr lang="en-IN" sz="2400" b="0" i="1" smtClean="0">
                                <a:latin typeface="Cambria Math" panose="02040503050406030204" pitchFamily="18" charset="0"/>
                              </a:rPr>
                            </m:ctrlPr>
                          </m:sSupPr>
                          <m:e>
                            <m:d>
                              <m:dPr>
                                <m:ctrlPr>
                                  <a:rPr lang="en-IN" sz="2400" i="1">
                                    <a:latin typeface="Cambria Math" panose="02040503050406030204" pitchFamily="18" charset="0"/>
                                  </a:rPr>
                                </m:ctrlPr>
                              </m:dPr>
                              <m:e>
                                <m:f>
                                  <m:fPr>
                                    <m:type m:val="lin"/>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𝑃</m:t>
                                        </m:r>
                                      </m:e>
                                      <m:sub>
                                        <m:r>
                                          <a:rPr lang="en-IN" sz="2400" i="1">
                                            <a:latin typeface="Cambria Math" panose="02040503050406030204" pitchFamily="18" charset="0"/>
                                          </a:rPr>
                                          <m:t>𝑛</m:t>
                                        </m:r>
                                      </m:sub>
                                    </m:sSub>
                                  </m:num>
                                  <m:den>
                                    <m:sSub>
                                      <m:sSubPr>
                                        <m:ctrlPr>
                                          <a:rPr lang="en-IN" sz="2400" i="1">
                                            <a:latin typeface="Cambria Math" panose="02040503050406030204" pitchFamily="18" charset="0"/>
                                          </a:rPr>
                                        </m:ctrlPr>
                                      </m:sSubPr>
                                      <m:e>
                                        <m:r>
                                          <a:rPr lang="en-IN" sz="2400" i="1">
                                            <a:latin typeface="Cambria Math" panose="02040503050406030204" pitchFamily="18" charset="0"/>
                                          </a:rPr>
                                          <m:t>𝑃</m:t>
                                        </m:r>
                                      </m:e>
                                      <m:sub>
                                        <m:r>
                                          <a:rPr lang="en-IN" sz="2400" i="1">
                                            <a:latin typeface="Cambria Math" panose="02040503050406030204" pitchFamily="18" charset="0"/>
                                          </a:rPr>
                                          <m:t>𝑎</m:t>
                                        </m:r>
                                      </m:sub>
                                    </m:sSub>
                                  </m:den>
                                </m:f>
                              </m:e>
                            </m:d>
                          </m:e>
                          <m:sup>
                            <m:r>
                              <a:rPr lang="en-IN" sz="2400" b="0" i="1" smtClean="0">
                                <a:latin typeface="Cambria Math" panose="02040503050406030204" pitchFamily="18" charset="0"/>
                              </a:rPr>
                              <m:t>0.5</m:t>
                            </m:r>
                          </m:sup>
                        </m:sSup>
                      </m:num>
                      <m:den>
                        <m:r>
                          <a:rPr lang="en-IN" sz="2400" b="0" i="1" smtClean="0">
                            <a:latin typeface="Cambria Math" panose="02040503050406030204" pitchFamily="18" charset="0"/>
                          </a:rPr>
                          <m:t>2</m:t>
                        </m:r>
                      </m:den>
                    </m:f>
                  </m:oMath>
                </a14:m>
                <a:endParaRPr lang="en-IN" sz="2400" dirty="0" smtClean="0">
                  <a:latin typeface="Lucida Bright" panose="02040602050505020304" pitchFamily="18" charset="0"/>
                </a:endParaRPr>
              </a:p>
              <a:p>
                <a:pPr>
                  <a:buFont typeface="Wingdings" panose="05000000000000000000" pitchFamily="2" charset="2"/>
                  <a:buChar char="Ø"/>
                </a:pPr>
                <a:r>
                  <a:rPr lang="en-IN" sz="2400" dirty="0" smtClean="0">
                    <a:latin typeface="Lucida Bright" panose="02040602050505020304" pitchFamily="18" charset="0"/>
                  </a:rPr>
                  <a:t>System DU = DU × </a:t>
                </a:r>
                <a14:m>
                  <m:oMath xmlns:m="http://schemas.openxmlformats.org/officeDocument/2006/math">
                    <m:f>
                      <m:fPr>
                        <m:ctrlPr>
                          <a:rPr lang="en-IN" sz="2400" i="1">
                            <a:latin typeface="Cambria Math" panose="02040503050406030204" pitchFamily="18" charset="0"/>
                          </a:rPr>
                        </m:ctrlPr>
                      </m:fPr>
                      <m:num>
                        <m:r>
                          <a:rPr lang="en-IN" sz="2400" i="1">
                            <a:latin typeface="Cambria Math" panose="02040503050406030204" pitchFamily="18" charset="0"/>
                          </a:rPr>
                          <m:t>1+</m:t>
                        </m:r>
                        <m:sSup>
                          <m:sSupPr>
                            <m:ctrlPr>
                              <a:rPr lang="en-IN" sz="2400" i="1">
                                <a:latin typeface="Cambria Math" panose="02040503050406030204" pitchFamily="18" charset="0"/>
                              </a:rPr>
                            </m:ctrlPr>
                          </m:sSupPr>
                          <m:e>
                            <m:d>
                              <m:dPr>
                                <m:ctrlPr>
                                  <a:rPr lang="en-IN" sz="2400" i="1">
                                    <a:latin typeface="Cambria Math" panose="02040503050406030204" pitchFamily="18" charset="0"/>
                                  </a:rPr>
                                </m:ctrlPr>
                              </m:dPr>
                              <m:e>
                                <m:f>
                                  <m:fPr>
                                    <m:type m:val="lin"/>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𝑃</m:t>
                                        </m:r>
                                      </m:e>
                                      <m:sub>
                                        <m:r>
                                          <a:rPr lang="en-IN" sz="2400" i="1">
                                            <a:latin typeface="Cambria Math" panose="02040503050406030204" pitchFamily="18" charset="0"/>
                                          </a:rPr>
                                          <m:t>𝑛</m:t>
                                        </m:r>
                                      </m:sub>
                                    </m:sSub>
                                  </m:num>
                                  <m:den>
                                    <m:sSub>
                                      <m:sSubPr>
                                        <m:ctrlPr>
                                          <a:rPr lang="en-IN" sz="2400" i="1">
                                            <a:latin typeface="Cambria Math" panose="02040503050406030204" pitchFamily="18" charset="0"/>
                                          </a:rPr>
                                        </m:ctrlPr>
                                      </m:sSubPr>
                                      <m:e>
                                        <m:r>
                                          <a:rPr lang="en-IN" sz="2400" i="1">
                                            <a:latin typeface="Cambria Math" panose="02040503050406030204" pitchFamily="18" charset="0"/>
                                          </a:rPr>
                                          <m:t>𝑃</m:t>
                                        </m:r>
                                      </m:e>
                                      <m:sub>
                                        <m:r>
                                          <a:rPr lang="en-IN" sz="2400" i="1">
                                            <a:latin typeface="Cambria Math" panose="02040503050406030204" pitchFamily="18" charset="0"/>
                                          </a:rPr>
                                          <m:t>𝑎</m:t>
                                        </m:r>
                                      </m:sub>
                                    </m:sSub>
                                  </m:den>
                                </m:f>
                              </m:e>
                            </m:d>
                          </m:e>
                          <m:sup>
                            <m:r>
                              <a:rPr lang="en-IN" sz="2400" i="1">
                                <a:latin typeface="Cambria Math" panose="02040503050406030204" pitchFamily="18" charset="0"/>
                              </a:rPr>
                              <m:t>0.5</m:t>
                            </m:r>
                          </m:sup>
                        </m:sSup>
                      </m:num>
                      <m:den>
                        <m:r>
                          <a:rPr lang="en-IN" sz="2400" b="0" i="1" smtClean="0">
                            <a:latin typeface="Cambria Math" panose="02040503050406030204" pitchFamily="18" charset="0"/>
                          </a:rPr>
                          <m:t>4</m:t>
                        </m:r>
                      </m:den>
                    </m:f>
                  </m:oMath>
                </a14:m>
                <a:endParaRPr lang="en-IN" sz="2400" dirty="0" smtClean="0">
                  <a:latin typeface="Lucida Bright" panose="02040602050505020304" pitchFamily="18" charset="0"/>
                </a:endParaRPr>
              </a:p>
              <a:p>
                <a:pPr lvl="1">
                  <a:buFont typeface="Wingdings" panose="05000000000000000000" pitchFamily="2" charset="2"/>
                  <a:buChar char="Ø"/>
                </a:pPr>
                <a:r>
                  <a:rPr lang="en-IN" sz="2000" dirty="0" err="1" smtClean="0">
                    <a:latin typeface="Lucida Bright" panose="02040602050505020304" pitchFamily="18" charset="0"/>
                  </a:rPr>
                  <a:t>P</a:t>
                </a:r>
                <a:r>
                  <a:rPr lang="en-IN" sz="2000" baseline="-25000" dirty="0" err="1" smtClean="0">
                    <a:latin typeface="Lucida Bright" panose="02040602050505020304" pitchFamily="18" charset="0"/>
                  </a:rPr>
                  <a:t>n</a:t>
                </a:r>
                <a:r>
                  <a:rPr lang="en-IN" sz="2000" dirty="0" smtClean="0">
                    <a:latin typeface="Lucida Bright" panose="02040602050505020304" pitchFamily="18" charset="0"/>
                  </a:rPr>
                  <a:t> = minimum sprinkler pressure (</a:t>
                </a:r>
                <a:r>
                  <a:rPr lang="en-IN" sz="2000" dirty="0" err="1" smtClean="0">
                    <a:latin typeface="Lucida Bright" panose="02040602050505020304" pitchFamily="18" charset="0"/>
                  </a:rPr>
                  <a:t>kPa</a:t>
                </a:r>
                <a:r>
                  <a:rPr lang="en-IN" sz="2000" dirty="0" smtClean="0">
                    <a:latin typeface="Lucida Bright" panose="02040602050505020304" pitchFamily="18" charset="0"/>
                  </a:rPr>
                  <a:t>)</a:t>
                </a:r>
              </a:p>
              <a:p>
                <a:pPr lvl="1">
                  <a:buFont typeface="Wingdings" panose="05000000000000000000" pitchFamily="2" charset="2"/>
                  <a:buChar char="Ø"/>
                </a:pPr>
                <a:r>
                  <a:rPr lang="en-IN" sz="2000" dirty="0" smtClean="0">
                    <a:latin typeface="Lucida Bright" panose="02040602050505020304" pitchFamily="18" charset="0"/>
                  </a:rPr>
                  <a:t>P</a:t>
                </a:r>
                <a:r>
                  <a:rPr lang="en-IN" sz="2000" baseline="-25000" dirty="0" smtClean="0">
                    <a:latin typeface="Lucida Bright" panose="02040602050505020304" pitchFamily="18" charset="0"/>
                  </a:rPr>
                  <a:t>a</a:t>
                </a:r>
                <a:r>
                  <a:rPr lang="en-IN" sz="2000" dirty="0" smtClean="0">
                    <a:latin typeface="Lucida Bright" panose="02040602050505020304" pitchFamily="18" charset="0"/>
                  </a:rPr>
                  <a:t> = average sprinkler pressure (</a:t>
                </a:r>
                <a:r>
                  <a:rPr lang="en-IN" sz="2000" dirty="0" err="1" smtClean="0">
                    <a:latin typeface="Lucida Bright" panose="02040602050505020304" pitchFamily="18" charset="0"/>
                  </a:rPr>
                  <a:t>kPa</a:t>
                </a:r>
                <a:r>
                  <a:rPr lang="en-IN" sz="2000" dirty="0" smtClean="0">
                    <a:latin typeface="Lucida Bright" panose="020406020505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4737"/>
                <a:ext cx="10515600" cy="4932000"/>
              </a:xfrm>
              <a:blipFill>
                <a:blip r:embed="rId2"/>
                <a:stretch>
                  <a:fillRect l="-812"/>
                </a:stretch>
              </a:blipFill>
            </p:spPr>
            <p:txBody>
              <a:bodyPr/>
              <a:lstStyle/>
              <a:p>
                <a:r>
                  <a:rPr lang="en-IN">
                    <a:noFill/>
                  </a:rPr>
                  <a:t> </a:t>
                </a:r>
              </a:p>
            </p:txBody>
          </p:sp>
        </mc:Fallback>
      </mc:AlternateContent>
    </p:spTree>
    <p:extLst>
      <p:ext uri="{BB962C8B-B14F-4D97-AF65-F5344CB8AC3E}">
        <p14:creationId xmlns:p14="http://schemas.microsoft.com/office/powerpoint/2010/main" val="168669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Design Criteria</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5</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Date generated by independent testing agencies regarding sprinklers operating under various simulated and actual field conditions.</a:t>
            </a:r>
          </a:p>
          <a:p>
            <a:r>
              <a:rPr lang="en-IN" sz="2400" dirty="0" smtClean="0">
                <a:latin typeface="Lucida Bright" panose="02040602050505020304" pitchFamily="18" charset="0"/>
              </a:rPr>
              <a:t>These data can be used for selecting various combination of spacing, discharge, nozzle size, and operating pressure that will result in highest practical DU or CU for the anticipated operating conditions.</a:t>
            </a:r>
          </a:p>
        </p:txBody>
      </p:sp>
    </p:spTree>
    <p:extLst>
      <p:ext uri="{BB962C8B-B14F-4D97-AF65-F5344CB8AC3E}">
        <p14:creationId xmlns:p14="http://schemas.microsoft.com/office/powerpoint/2010/main" val="4032486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Interpretation of CU</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6</a:t>
            </a:fld>
            <a:endParaRPr lang="en-IN"/>
          </a:p>
        </p:txBody>
      </p:sp>
      <p:pic>
        <p:nvPicPr>
          <p:cNvPr id="6" name="Content Placeholder 5"/>
          <p:cNvPicPr>
            <a:picLocks noGrp="1" noChangeAspect="1"/>
          </p:cNvPicPr>
          <p:nvPr>
            <p:ph idx="1"/>
          </p:nvPr>
        </p:nvPicPr>
        <p:blipFill>
          <a:blip r:embed="rId2"/>
          <a:stretch>
            <a:fillRect/>
          </a:stretch>
        </p:blipFill>
        <p:spPr>
          <a:xfrm>
            <a:off x="5407248" y="1254556"/>
            <a:ext cx="5946552" cy="4932363"/>
          </a:xfrm>
          <a:prstGeom prst="rect">
            <a:avLst/>
          </a:prstGeom>
        </p:spPr>
      </p:pic>
      <p:sp>
        <p:nvSpPr>
          <p:cNvPr id="7" name="TextBox 6"/>
          <p:cNvSpPr txBox="1"/>
          <p:nvPr/>
        </p:nvSpPr>
        <p:spPr>
          <a:xfrm>
            <a:off x="838200" y="2019300"/>
            <a:ext cx="4569048" cy="1477328"/>
          </a:xfrm>
          <a:prstGeom prst="rect">
            <a:avLst/>
          </a:prstGeom>
          <a:solidFill>
            <a:schemeClr val="accent2">
              <a:lumMod val="20000"/>
              <a:lumOff val="80000"/>
            </a:schemeClr>
          </a:solidFill>
        </p:spPr>
        <p:txBody>
          <a:bodyPr wrap="square" rtlCol="0">
            <a:spAutoFit/>
          </a:bodyPr>
          <a:lstStyle/>
          <a:p>
            <a:r>
              <a:rPr lang="en-IN" dirty="0" smtClean="0">
                <a:latin typeface="Lucida Bright" panose="02040602050505020304" pitchFamily="18" charset="0"/>
              </a:rPr>
              <a:t>The water distribution efficiency given in table represent values of different CUs assuming water requirement at the time of irrigation is met on 95, 90,  85, …. , 50% of the irrigated area.</a:t>
            </a:r>
            <a:endParaRPr lang="en-IN" dirty="0">
              <a:latin typeface="Lucida Bright" panose="02040602050505020304" pitchFamily="18" charset="0"/>
            </a:endParaRPr>
          </a:p>
        </p:txBody>
      </p:sp>
      <p:sp>
        <p:nvSpPr>
          <p:cNvPr id="8" name="TextBox 7"/>
          <p:cNvSpPr txBox="1"/>
          <p:nvPr/>
        </p:nvSpPr>
        <p:spPr>
          <a:xfrm>
            <a:off x="838200" y="3666059"/>
            <a:ext cx="4569048" cy="2031325"/>
          </a:xfrm>
          <a:prstGeom prst="rect">
            <a:avLst/>
          </a:prstGeom>
          <a:solidFill>
            <a:schemeClr val="accent1">
              <a:lumMod val="20000"/>
              <a:lumOff val="80000"/>
            </a:schemeClr>
          </a:solidFill>
        </p:spPr>
        <p:txBody>
          <a:bodyPr wrap="square" rtlCol="0">
            <a:spAutoFit/>
          </a:bodyPr>
          <a:lstStyle/>
          <a:p>
            <a:pPr marL="285750" indent="-285750" algn="just">
              <a:buFont typeface="Wingdings" panose="05000000000000000000" pitchFamily="2" charset="2"/>
              <a:buChar char="ü"/>
            </a:pPr>
            <a:r>
              <a:rPr lang="en-IN" dirty="0" smtClean="0">
                <a:latin typeface="Lucida Bright" panose="02040602050505020304" pitchFamily="18" charset="0"/>
              </a:rPr>
              <a:t>If a sprinkler system has a CU of 86%, then, from table, DE</a:t>
            </a:r>
            <a:r>
              <a:rPr lang="en-IN" baseline="-25000" dirty="0" smtClean="0">
                <a:latin typeface="Lucida Bright" panose="02040602050505020304" pitchFamily="18" charset="0"/>
              </a:rPr>
              <a:t>80</a:t>
            </a:r>
            <a:r>
              <a:rPr lang="en-IN" dirty="0" smtClean="0">
                <a:latin typeface="Lucida Bright" panose="02040602050505020304" pitchFamily="18" charset="0"/>
              </a:rPr>
              <a:t> = 85%.</a:t>
            </a:r>
          </a:p>
          <a:p>
            <a:pPr marL="285750" indent="-285750" algn="just">
              <a:buFont typeface="Wingdings" panose="05000000000000000000" pitchFamily="2" charset="2"/>
              <a:buChar char="ü"/>
            </a:pPr>
            <a:r>
              <a:rPr lang="en-IN" dirty="0" smtClean="0">
                <a:latin typeface="Lucida Bright" panose="02040602050505020304" pitchFamily="18" charset="0"/>
              </a:rPr>
              <a:t>i.e., for each unit of average application of water received by the crop or soil, 80% of area would receive 85% of the average application or more.</a:t>
            </a:r>
            <a:endParaRPr lang="en-IN" dirty="0">
              <a:latin typeface="Lucida Bright" panose="02040602050505020304" pitchFamily="18" charset="0"/>
            </a:endParaRPr>
          </a:p>
        </p:txBody>
      </p:sp>
    </p:spTree>
    <p:extLst>
      <p:ext uri="{BB962C8B-B14F-4D97-AF65-F5344CB8AC3E}">
        <p14:creationId xmlns:p14="http://schemas.microsoft.com/office/powerpoint/2010/main" val="1627077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Interpretation of CU</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7</a:t>
            </a:fld>
            <a:endParaRPr lang="en-IN"/>
          </a:p>
        </p:txBody>
      </p:sp>
      <p:pic>
        <p:nvPicPr>
          <p:cNvPr id="6" name="Content Placeholder 5"/>
          <p:cNvPicPr>
            <a:picLocks noGrp="1" noChangeAspect="1"/>
          </p:cNvPicPr>
          <p:nvPr>
            <p:ph idx="1"/>
          </p:nvPr>
        </p:nvPicPr>
        <p:blipFill>
          <a:blip r:embed="rId2"/>
          <a:stretch>
            <a:fillRect/>
          </a:stretch>
        </p:blipFill>
        <p:spPr>
          <a:xfrm>
            <a:off x="838200" y="1168037"/>
            <a:ext cx="5934075" cy="3192755"/>
          </a:xfrm>
          <a:prstGeom prst="rect">
            <a:avLst/>
          </a:prstGeom>
        </p:spPr>
      </p:pic>
      <p:sp>
        <p:nvSpPr>
          <p:cNvPr id="7" name="TextBox 6"/>
          <p:cNvSpPr txBox="1"/>
          <p:nvPr/>
        </p:nvSpPr>
        <p:spPr>
          <a:xfrm>
            <a:off x="6915150" y="1399019"/>
            <a:ext cx="4791075" cy="1754326"/>
          </a:xfrm>
          <a:prstGeom prst="rect">
            <a:avLst/>
          </a:prstGeom>
          <a:solidFill>
            <a:schemeClr val="accent4">
              <a:lumMod val="20000"/>
              <a:lumOff val="80000"/>
            </a:schemeClr>
          </a:solidFill>
        </p:spPr>
        <p:txBody>
          <a:bodyPr wrap="square" rtlCol="0">
            <a:spAutoFit/>
          </a:bodyPr>
          <a:lstStyle/>
          <a:p>
            <a:pPr marL="285750" indent="-285750" algn="just">
              <a:buFont typeface="Wingdings" panose="05000000000000000000" pitchFamily="2" charset="2"/>
              <a:buChar char="Ø"/>
            </a:pPr>
            <a:r>
              <a:rPr lang="en-IN" dirty="0" smtClean="0">
                <a:latin typeface="Lucida Bright" panose="02040602050505020304" pitchFamily="18" charset="0"/>
              </a:rPr>
              <a:t>This gives an understanding of CU to give a feel of relative productivity of forage and other vegetative crops.</a:t>
            </a:r>
            <a:endParaRPr lang="en-IN" dirty="0">
              <a:latin typeface="Lucida Bright" panose="02040602050505020304" pitchFamily="18" charset="0"/>
            </a:endParaRPr>
          </a:p>
          <a:p>
            <a:pPr marL="285750" indent="-285750" algn="just">
              <a:buFont typeface="Wingdings" panose="05000000000000000000" pitchFamily="2" charset="2"/>
              <a:buChar char="Ø"/>
            </a:pPr>
            <a:r>
              <a:rPr lang="en-IN" dirty="0" smtClean="0">
                <a:latin typeface="Lucida Bright" panose="02040602050505020304" pitchFamily="18" charset="0"/>
              </a:rPr>
              <a:t>For these crops, the yield must be a linear function of available water, and overwatering doesn’t reduce yield.</a:t>
            </a:r>
            <a:endParaRPr lang="en-IN" dirty="0">
              <a:latin typeface="Lucida Bright" panose="02040602050505020304" pitchFamily="18" charset="0"/>
            </a:endParaRPr>
          </a:p>
        </p:txBody>
      </p:sp>
      <p:pic>
        <p:nvPicPr>
          <p:cNvPr id="8" name="Picture 7"/>
          <p:cNvPicPr>
            <a:picLocks noChangeAspect="1"/>
          </p:cNvPicPr>
          <p:nvPr/>
        </p:nvPicPr>
        <p:blipFill>
          <a:blip r:embed="rId3"/>
          <a:stretch>
            <a:fillRect/>
          </a:stretch>
        </p:blipFill>
        <p:spPr>
          <a:xfrm>
            <a:off x="838200" y="4288130"/>
            <a:ext cx="10868025" cy="1899667"/>
          </a:xfrm>
          <a:prstGeom prst="rect">
            <a:avLst/>
          </a:prstGeom>
        </p:spPr>
      </p:pic>
    </p:spTree>
    <p:extLst>
      <p:ext uri="{BB962C8B-B14F-4D97-AF65-F5344CB8AC3E}">
        <p14:creationId xmlns:p14="http://schemas.microsoft.com/office/powerpoint/2010/main" val="331703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Layout of Set Sprinkler Systems</a:t>
            </a:r>
            <a:endParaRPr lang="en-IN" sz="3200" dirty="0">
              <a:solidFill>
                <a:srgbClr val="0000FF"/>
              </a:solidFill>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8</a:t>
            </a:fld>
            <a:endParaRPr lang="en-IN"/>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4737"/>
                <a:ext cx="10515600" cy="4932000"/>
              </a:xfrm>
            </p:spPr>
            <p:txBody>
              <a:bodyPr>
                <a:normAutofit lnSpcReduction="10000"/>
              </a:bodyPr>
              <a:lstStyle/>
              <a:p>
                <a:pPr marL="0" indent="0" algn="just">
                  <a:buNone/>
                </a:pPr>
                <a:r>
                  <a:rPr lang="en-IN" sz="2400" b="1" u="sng" dirty="0" smtClean="0">
                    <a:latin typeface="Lucida Bright" panose="02040602050505020304" pitchFamily="18" charset="0"/>
                  </a:rPr>
                  <a:t>Number of Sprinklers</a:t>
                </a:r>
              </a:p>
              <a:p>
                <a:pPr algn="just"/>
                <a:r>
                  <a:rPr lang="en-IN" sz="2400" dirty="0" smtClean="0">
                    <a:latin typeface="Lucida Bright" panose="02040602050505020304" pitchFamily="18" charset="0"/>
                  </a:rPr>
                  <a:t>System must provide for simultaneous operation of the average number of sprinklers that will satisfy the required system capacity.</a:t>
                </a:r>
              </a:p>
              <a:p>
                <a:pPr algn="just"/>
                <a:r>
                  <a:rPr lang="en-IN" sz="2400" dirty="0" smtClean="0">
                    <a:latin typeface="Lucida Bright" panose="02040602050505020304" pitchFamily="18" charset="0"/>
                  </a:rPr>
                  <a:t>The required average number is: </a:t>
                </a:r>
                <a14:m>
                  <m:oMath xmlns:m="http://schemas.openxmlformats.org/officeDocument/2006/math">
                    <m:sSub>
                      <m:sSubPr>
                        <m:ctrlPr>
                          <a:rPr lang="en-IN" sz="2400" i="1" smtClean="0">
                            <a:solidFill>
                              <a:srgbClr val="C00000"/>
                            </a:solidFill>
                            <a:latin typeface="Cambria Math" panose="02040503050406030204" pitchFamily="18" charset="0"/>
                          </a:rPr>
                        </m:ctrlPr>
                      </m:sSubPr>
                      <m:e>
                        <m:r>
                          <a:rPr lang="en-IN" sz="2400" b="0" i="1" smtClean="0">
                            <a:solidFill>
                              <a:srgbClr val="C00000"/>
                            </a:solidFill>
                            <a:latin typeface="Cambria Math" panose="02040503050406030204" pitchFamily="18" charset="0"/>
                          </a:rPr>
                          <m:t>𝑁</m:t>
                        </m:r>
                      </m:e>
                      <m:sub>
                        <m:r>
                          <a:rPr lang="en-IN" sz="2400" b="0" i="1" smtClean="0">
                            <a:solidFill>
                              <a:srgbClr val="C00000"/>
                            </a:solidFill>
                            <a:latin typeface="Cambria Math" panose="02040503050406030204" pitchFamily="18" charset="0"/>
                          </a:rPr>
                          <m:t>𝑛</m:t>
                        </m:r>
                      </m:sub>
                    </m:sSub>
                    <m:r>
                      <a:rPr lang="en-IN" sz="2400" b="0" i="1" smtClean="0">
                        <a:solidFill>
                          <a:srgbClr val="C00000"/>
                        </a:solidFill>
                        <a:latin typeface="Cambria Math" panose="02040503050406030204" pitchFamily="18" charset="0"/>
                      </a:rPr>
                      <m:t>= </m:t>
                    </m:r>
                    <m:f>
                      <m:fPr>
                        <m:ctrlPr>
                          <a:rPr lang="en-IN" sz="2400" b="0" i="1" smtClean="0">
                            <a:solidFill>
                              <a:srgbClr val="C00000"/>
                            </a:solidFill>
                            <a:latin typeface="Cambria Math" panose="02040503050406030204" pitchFamily="18" charset="0"/>
                          </a:rPr>
                        </m:ctrlPr>
                      </m:fPr>
                      <m:num>
                        <m:sSub>
                          <m:sSubPr>
                            <m:ctrlPr>
                              <a:rPr lang="en-IN" sz="2400" b="0" i="1" smtClean="0">
                                <a:solidFill>
                                  <a:srgbClr val="C00000"/>
                                </a:solidFill>
                                <a:latin typeface="Cambria Math" panose="02040503050406030204" pitchFamily="18" charset="0"/>
                              </a:rPr>
                            </m:ctrlPr>
                          </m:sSubPr>
                          <m:e>
                            <m:r>
                              <a:rPr lang="en-IN" sz="2400" b="0" i="1" smtClean="0">
                                <a:solidFill>
                                  <a:srgbClr val="C00000"/>
                                </a:solidFill>
                                <a:latin typeface="Cambria Math" panose="02040503050406030204" pitchFamily="18" charset="0"/>
                              </a:rPr>
                              <m:t>𝑄</m:t>
                            </m:r>
                          </m:e>
                          <m:sub>
                            <m:r>
                              <a:rPr lang="en-IN" sz="2400" b="0" i="1" smtClean="0">
                                <a:solidFill>
                                  <a:srgbClr val="C00000"/>
                                </a:solidFill>
                                <a:latin typeface="Cambria Math" panose="02040503050406030204" pitchFamily="18" charset="0"/>
                              </a:rPr>
                              <m:t>𝑠</m:t>
                            </m:r>
                          </m:sub>
                        </m:sSub>
                      </m:num>
                      <m:den>
                        <m:sSub>
                          <m:sSubPr>
                            <m:ctrlPr>
                              <a:rPr lang="en-IN" sz="2400" b="0" i="1" smtClean="0">
                                <a:solidFill>
                                  <a:srgbClr val="C00000"/>
                                </a:solidFill>
                                <a:latin typeface="Cambria Math" panose="02040503050406030204" pitchFamily="18" charset="0"/>
                              </a:rPr>
                            </m:ctrlPr>
                          </m:sSubPr>
                          <m:e>
                            <m:r>
                              <a:rPr lang="en-IN" sz="2400" b="0" i="1" smtClean="0">
                                <a:solidFill>
                                  <a:srgbClr val="C00000"/>
                                </a:solidFill>
                                <a:latin typeface="Cambria Math" panose="02040503050406030204" pitchFamily="18" charset="0"/>
                              </a:rPr>
                              <m:t>𝑞</m:t>
                            </m:r>
                          </m:e>
                          <m:sub>
                            <m:r>
                              <a:rPr lang="en-IN" sz="2400" b="0" i="1" smtClean="0">
                                <a:solidFill>
                                  <a:srgbClr val="C00000"/>
                                </a:solidFill>
                                <a:latin typeface="Cambria Math" panose="02040503050406030204" pitchFamily="18" charset="0"/>
                              </a:rPr>
                              <m:t>𝑎</m:t>
                            </m:r>
                          </m:sub>
                        </m:sSub>
                      </m:den>
                    </m:f>
                  </m:oMath>
                </a14:m>
                <a:endParaRPr lang="en-IN" sz="2400" dirty="0" smtClean="0">
                  <a:latin typeface="Lucida Bright" panose="02040602050505020304" pitchFamily="18" charset="0"/>
                </a:endParaRPr>
              </a:p>
              <a:p>
                <a:pPr lvl="1" algn="just"/>
                <a:r>
                  <a:rPr lang="en-IN" sz="2000" dirty="0" err="1" smtClean="0">
                    <a:latin typeface="Lucida Bright" panose="02040602050505020304" pitchFamily="18" charset="0"/>
                  </a:rPr>
                  <a:t>N</a:t>
                </a:r>
                <a:r>
                  <a:rPr lang="en-IN" sz="2000" baseline="-25000" dirty="0" err="1" smtClean="0">
                    <a:latin typeface="Lucida Bright" panose="02040602050505020304" pitchFamily="18" charset="0"/>
                  </a:rPr>
                  <a:t>n</a:t>
                </a:r>
                <a:r>
                  <a:rPr lang="en-IN" sz="2000" dirty="0" smtClean="0">
                    <a:latin typeface="Lucida Bright" panose="02040602050505020304" pitchFamily="18" charset="0"/>
                  </a:rPr>
                  <a:t> = minimum average number of sprinkler operating</a:t>
                </a:r>
              </a:p>
              <a:p>
                <a:pPr lvl="1" algn="just"/>
                <a:r>
                  <a:rPr lang="en-IN" sz="2000" dirty="0" smtClean="0">
                    <a:latin typeface="Lucida Bright" panose="02040602050505020304" pitchFamily="18" charset="0"/>
                  </a:rPr>
                  <a:t>Q</a:t>
                </a:r>
                <a:r>
                  <a:rPr lang="en-IN" sz="2000" baseline="-25000" dirty="0" smtClean="0">
                    <a:latin typeface="Lucida Bright" panose="02040602050505020304" pitchFamily="18" charset="0"/>
                  </a:rPr>
                  <a:t>s</a:t>
                </a:r>
                <a:r>
                  <a:rPr lang="en-IN" sz="2000" dirty="0" smtClean="0">
                    <a:latin typeface="Lucida Bright" panose="02040602050505020304" pitchFamily="18" charset="0"/>
                  </a:rPr>
                  <a:t> = total system discharge capacity (</a:t>
                </a:r>
                <a:r>
                  <a:rPr lang="en-IN" sz="2000" dirty="0" err="1" smtClean="0">
                    <a:latin typeface="Lucida Bright" panose="02040602050505020304" pitchFamily="18" charset="0"/>
                  </a:rPr>
                  <a:t>lps</a:t>
                </a:r>
                <a:r>
                  <a:rPr lang="en-IN" sz="2000" dirty="0" smtClean="0">
                    <a:latin typeface="Lucida Bright" panose="02040602050505020304" pitchFamily="18" charset="0"/>
                  </a:rPr>
                  <a:t>)</a:t>
                </a:r>
              </a:p>
              <a:p>
                <a:pPr lvl="1" algn="just"/>
                <a:r>
                  <a:rPr lang="en-IN" sz="2000" dirty="0" err="1" smtClean="0">
                    <a:latin typeface="Lucida Bright" panose="02040602050505020304" pitchFamily="18" charset="0"/>
                  </a:rPr>
                  <a:t>q</a:t>
                </a:r>
                <a:r>
                  <a:rPr lang="en-IN" sz="2000" baseline="-25000" dirty="0" err="1" smtClean="0">
                    <a:latin typeface="Lucida Bright" panose="02040602050505020304" pitchFamily="18" charset="0"/>
                  </a:rPr>
                  <a:t>a</a:t>
                </a:r>
                <a:r>
                  <a:rPr lang="en-IN" sz="2000" dirty="0" smtClean="0">
                    <a:latin typeface="Lucida Bright" panose="02040602050505020304" pitchFamily="18" charset="0"/>
                  </a:rPr>
                  <a:t> = average sprinkler discharge (</a:t>
                </a:r>
                <a:r>
                  <a:rPr lang="en-IN" sz="2000" dirty="0" err="1" smtClean="0">
                    <a:latin typeface="Lucida Bright" panose="02040602050505020304" pitchFamily="18" charset="0"/>
                  </a:rPr>
                  <a:t>lps</a:t>
                </a:r>
                <a:r>
                  <a:rPr lang="en-IN" sz="2000" dirty="0" smtClean="0">
                    <a:latin typeface="Lucida Bright" panose="02040602050505020304" pitchFamily="18" charset="0"/>
                  </a:rPr>
                  <a:t>)</a:t>
                </a:r>
              </a:p>
              <a:p>
                <a:pPr algn="just"/>
                <a:r>
                  <a:rPr lang="en-IN" sz="2400" dirty="0" smtClean="0">
                    <a:latin typeface="Lucida Bright" panose="02040602050505020304" pitchFamily="18" charset="0"/>
                  </a:rPr>
                  <a:t>On odd shaped field, where it is required to operate less than average number of sprinklers for one or more lateral setting, </a:t>
                </a:r>
                <a:r>
                  <a:rPr lang="en-IN" sz="2400" i="1" dirty="0" smtClean="0">
                    <a:solidFill>
                      <a:srgbClr val="00B050"/>
                    </a:solidFill>
                    <a:latin typeface="Lucida Bright" panose="02040602050505020304" pitchFamily="18" charset="0"/>
                  </a:rPr>
                  <a:t>engine driven pumps can be throttled down to reduce the discharge</a:t>
                </a:r>
                <a:r>
                  <a:rPr lang="en-IN" sz="2400" dirty="0" smtClean="0">
                    <a:latin typeface="Lucida Bright" panose="02040602050505020304" pitchFamily="18" charset="0"/>
                  </a:rPr>
                  <a:t>.</a:t>
                </a:r>
              </a:p>
              <a:p>
                <a:pPr algn="just"/>
                <a:r>
                  <a:rPr lang="en-IN" sz="2400" dirty="0" smtClean="0">
                    <a:latin typeface="Lucida Bright" panose="02040602050505020304" pitchFamily="18" charset="0"/>
                  </a:rPr>
                  <a:t>Where two or more number of laterals operating with different number of sprinklers, </a:t>
                </a:r>
                <a:r>
                  <a:rPr lang="en-IN" sz="2400" i="1" dirty="0" smtClean="0">
                    <a:solidFill>
                      <a:schemeClr val="accent2">
                        <a:lumMod val="75000"/>
                      </a:schemeClr>
                    </a:solidFill>
                    <a:latin typeface="Lucida Bright" panose="02040602050505020304" pitchFamily="18" charset="0"/>
                  </a:rPr>
                  <a:t>valves can be used to control their inlet pressure</a:t>
                </a:r>
                <a:r>
                  <a:rPr lang="en-IN" sz="2400" dirty="0" smtClean="0">
                    <a:latin typeface="Lucida Bright" panose="02040602050505020304" pitchFamily="18" charset="0"/>
                  </a:rPr>
                  <a:t>.</a:t>
                </a:r>
                <a:endParaRPr lang="en-IN" sz="2400" dirty="0">
                  <a:latin typeface="Lucida Bright" panose="020406020505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4737"/>
                <a:ext cx="10515600" cy="4932000"/>
              </a:xfrm>
              <a:blipFill>
                <a:blip r:embed="rId2"/>
                <a:stretch>
                  <a:fillRect l="-928" t="-2472" r="-870"/>
                </a:stretch>
              </a:blipFill>
            </p:spPr>
            <p:txBody>
              <a:bodyPr/>
              <a:lstStyle/>
              <a:p>
                <a:r>
                  <a:rPr lang="en-IN">
                    <a:noFill/>
                  </a:rPr>
                  <a:t> </a:t>
                </a:r>
              </a:p>
            </p:txBody>
          </p:sp>
        </mc:Fallback>
      </mc:AlternateContent>
    </p:spTree>
    <p:extLst>
      <p:ext uri="{BB962C8B-B14F-4D97-AF65-F5344CB8AC3E}">
        <p14:creationId xmlns:p14="http://schemas.microsoft.com/office/powerpoint/2010/main" val="4234171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a:solidFill>
                  <a:srgbClr val="0000FF"/>
                </a:solidFill>
                <a:latin typeface="Comic Sans MS" panose="030F0702030302020204" pitchFamily="66" charset="0"/>
              </a:rPr>
              <a:t>Layout of Set Sprinkler Systems</a:t>
            </a:r>
          </a:p>
        </p:txBody>
      </p:sp>
      <p:sp>
        <p:nvSpPr>
          <p:cNvPr id="4" name="Footer Placeholder 3"/>
          <p:cNvSpPr>
            <a:spLocks noGrp="1"/>
          </p:cNvSpPr>
          <p:nvPr>
            <p:ph type="ftr" sz="quarter" idx="11"/>
          </p:nvPr>
        </p:nvSpPr>
        <p:spPr/>
        <p:txBody>
          <a:bodyPr/>
          <a:lstStyle/>
          <a:p>
            <a:r>
              <a:rPr lang="en-IN" dirty="0" smtClean="0"/>
              <a:t>Mr. Birabhadra Rout [Dept. of </a:t>
            </a:r>
            <a:r>
              <a:rPr lang="en-IN" dirty="0" err="1" smtClean="0"/>
              <a:t>Agril</a:t>
            </a:r>
            <a:r>
              <a:rPr lang="en-IN" dirty="0" smtClean="0"/>
              <a:t>. </a:t>
            </a:r>
            <a:r>
              <a:rPr lang="en-IN" dirty="0" err="1" smtClean="0"/>
              <a:t>Engg</a:t>
            </a:r>
            <a:r>
              <a:rPr lang="en-IN" dirty="0" smtClean="0"/>
              <a:t>.]</a:t>
            </a:r>
            <a:endParaRPr lang="en-IN" dirty="0"/>
          </a:p>
        </p:txBody>
      </p:sp>
      <p:sp>
        <p:nvSpPr>
          <p:cNvPr id="5" name="Slide Number Placeholder 4"/>
          <p:cNvSpPr>
            <a:spLocks noGrp="1"/>
          </p:cNvSpPr>
          <p:nvPr>
            <p:ph type="sldNum" sz="quarter" idx="12"/>
          </p:nvPr>
        </p:nvSpPr>
        <p:spPr/>
        <p:txBody>
          <a:bodyPr/>
          <a:lstStyle/>
          <a:p>
            <a:fld id="{E157CEDB-0F25-45D2-8BA6-B6B0F6BB4ED5}" type="slidenum">
              <a:rPr lang="en-IN" smtClean="0"/>
              <a:t>9</a:t>
            </a:fld>
            <a:endParaRPr lang="en-IN"/>
          </a:p>
        </p:txBody>
      </p:sp>
      <p:sp>
        <p:nvSpPr>
          <p:cNvPr id="3" name="Content Placeholder 2"/>
          <p:cNvSpPr>
            <a:spLocks noGrp="1"/>
          </p:cNvSpPr>
          <p:nvPr>
            <p:ph idx="1"/>
          </p:nvPr>
        </p:nvSpPr>
        <p:spPr>
          <a:xfrm>
            <a:off x="838200" y="1254737"/>
            <a:ext cx="10515600" cy="4932000"/>
          </a:xfrm>
        </p:spPr>
        <p:txBody>
          <a:bodyPr>
            <a:normAutofit/>
          </a:bodyPr>
          <a:lstStyle/>
          <a:p>
            <a:pPr marL="0" indent="0">
              <a:buNone/>
            </a:pPr>
            <a:r>
              <a:rPr lang="en-IN" sz="2400" b="1" u="sng" dirty="0" smtClean="0">
                <a:latin typeface="Lucida Bright" panose="02040602050505020304" pitchFamily="18" charset="0"/>
              </a:rPr>
              <a:t>Number of Lateral Position</a:t>
            </a:r>
          </a:p>
          <a:p>
            <a:r>
              <a:rPr lang="en-IN" sz="2400" dirty="0" smtClean="0">
                <a:latin typeface="Lucida Bright" panose="02040602050505020304" pitchFamily="18" charset="0"/>
              </a:rPr>
              <a:t>Number of position of that each periodic-move lateral can handle depends on the</a:t>
            </a:r>
          </a:p>
          <a:p>
            <a:pPr lvl="1"/>
            <a:r>
              <a:rPr lang="en-IN" sz="2000" dirty="0" smtClean="0">
                <a:latin typeface="Lucida Bright" panose="02040602050505020304" pitchFamily="18" charset="0"/>
              </a:rPr>
              <a:t>Number of moves per day</a:t>
            </a:r>
          </a:p>
          <a:p>
            <a:pPr lvl="1"/>
            <a:r>
              <a:rPr lang="en-IN" sz="2000" dirty="0" smtClean="0">
                <a:latin typeface="Lucida Bright" panose="02040602050505020304" pitchFamily="18" charset="0"/>
              </a:rPr>
              <a:t>Number of operating days allowed for completing one irrigation cycle during the peak use period, </a:t>
            </a:r>
            <a:r>
              <a:rPr lang="en-IN" sz="2000" i="1" dirty="0" smtClean="0">
                <a:latin typeface="Lucida Bright" panose="02040602050505020304" pitchFamily="18" charset="0"/>
              </a:rPr>
              <a:t>f</a:t>
            </a:r>
            <a:r>
              <a:rPr lang="en-IN" sz="2000" dirty="0" smtClean="0">
                <a:latin typeface="Lucida Bright" panose="02040602050505020304" pitchFamily="18" charset="0"/>
              </a:rPr>
              <a:t>.</a:t>
            </a:r>
          </a:p>
          <a:p>
            <a:r>
              <a:rPr lang="en-IN" sz="2400" dirty="0" smtClean="0">
                <a:latin typeface="Lucida Bright" panose="02040602050505020304" pitchFamily="18" charset="0"/>
              </a:rPr>
              <a:t>The required number of positions per lateral must not exceed the product of these two factors.</a:t>
            </a:r>
          </a:p>
        </p:txBody>
      </p:sp>
    </p:spTree>
    <p:extLst>
      <p:ext uri="{BB962C8B-B14F-4D97-AF65-F5344CB8AC3E}">
        <p14:creationId xmlns:p14="http://schemas.microsoft.com/office/powerpoint/2010/main" val="419962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1023</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Cambria Math</vt:lpstr>
      <vt:lpstr>Comic Sans MS</vt:lpstr>
      <vt:lpstr>Leelawadee</vt:lpstr>
      <vt:lpstr>Lucida Bright</vt:lpstr>
      <vt:lpstr>Wingdings</vt:lpstr>
      <vt:lpstr>Office Theme</vt:lpstr>
      <vt:lpstr>Sprinkler Irrigation – Uniformity, Efficiency, and Layout</vt:lpstr>
      <vt:lpstr>Factors Affecting Sprinkler Application Efficiency</vt:lpstr>
      <vt:lpstr>Uniformity</vt:lpstr>
      <vt:lpstr>Uniformity</vt:lpstr>
      <vt:lpstr>Design Criteria</vt:lpstr>
      <vt:lpstr>Interpretation of CU</vt:lpstr>
      <vt:lpstr>Interpretation of CU</vt:lpstr>
      <vt:lpstr>Layout of Set Sprinkler Systems</vt:lpstr>
      <vt:lpstr>Layout of Set Sprinkler Systems</vt:lpstr>
      <vt:lpstr>Topographic Effects (lateral layout)</vt:lpstr>
      <vt:lpstr>Topographic Effects (lateral layout)</vt:lpstr>
      <vt:lpstr>Topographic Effects (lateral layout)</vt:lpstr>
      <vt:lpstr>Topographic Effects (main line layout)</vt:lpstr>
      <vt:lpstr>Topographic Effects (main line layout)</vt:lpstr>
      <vt:lpstr>Water Source and Pumping Plant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Sprinkler Irrigation – Uniformity and Efficiency</dc:title>
  <dc:creator>Birabhadra Rout</dc:creator>
  <cp:lastModifiedBy>Birabhadra Rout</cp:lastModifiedBy>
  <cp:revision>66</cp:revision>
  <dcterms:created xsi:type="dcterms:W3CDTF">2020-05-28T05:10:15Z</dcterms:created>
  <dcterms:modified xsi:type="dcterms:W3CDTF">2020-05-29T09:23:01Z</dcterms:modified>
</cp:coreProperties>
</file>