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6AB5-E3E8-4F3A-8184-24150CBEEF21}" type="datetimeFigureOut">
              <a:rPr lang="en-IN" smtClean="0"/>
              <a:t>29/05/2020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96F5-2C95-4CF6-B3EF-3E6305C37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992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6AB5-E3E8-4F3A-8184-24150CBEEF21}" type="datetimeFigureOut">
              <a:rPr lang="en-IN" smtClean="0"/>
              <a:t>29/05/2020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96F5-2C95-4CF6-B3EF-3E6305C37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253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6AB5-E3E8-4F3A-8184-24150CBEEF21}" type="datetimeFigureOut">
              <a:rPr lang="en-IN" smtClean="0"/>
              <a:t>29/05/2020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96F5-2C95-4CF6-B3EF-3E6305C37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149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6AB5-E3E8-4F3A-8184-24150CBEEF21}" type="datetimeFigureOut">
              <a:rPr lang="en-IN" smtClean="0"/>
              <a:t>29/05/2020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96F5-2C95-4CF6-B3EF-3E6305C37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732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6AB5-E3E8-4F3A-8184-24150CBEEF21}" type="datetimeFigureOut">
              <a:rPr lang="en-IN" smtClean="0"/>
              <a:t>29/05/2020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96F5-2C95-4CF6-B3EF-3E6305C37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63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6AB5-E3E8-4F3A-8184-24150CBEEF21}" type="datetimeFigureOut">
              <a:rPr lang="en-IN" smtClean="0"/>
              <a:t>29/05/2020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96F5-2C95-4CF6-B3EF-3E6305C37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046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6AB5-E3E8-4F3A-8184-24150CBEEF21}" type="datetimeFigureOut">
              <a:rPr lang="en-IN" smtClean="0"/>
              <a:t>29/05/2020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96F5-2C95-4CF6-B3EF-3E6305C37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895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6AB5-E3E8-4F3A-8184-24150CBEEF21}" type="datetimeFigureOut">
              <a:rPr lang="en-IN" smtClean="0"/>
              <a:t>29/05/2020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96F5-2C95-4CF6-B3EF-3E6305C37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280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6AB5-E3E8-4F3A-8184-24150CBEEF21}" type="datetimeFigureOut">
              <a:rPr lang="en-IN" smtClean="0"/>
              <a:t>29/05/2020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96F5-2C95-4CF6-B3EF-3E6305C37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72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6AB5-E3E8-4F3A-8184-24150CBEEF21}" type="datetimeFigureOut">
              <a:rPr lang="en-IN" smtClean="0"/>
              <a:t>29/05/2020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96F5-2C95-4CF6-B3EF-3E6305C37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582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6AB5-E3E8-4F3A-8184-24150CBEEF21}" type="datetimeFigureOut">
              <a:rPr lang="en-IN" smtClean="0"/>
              <a:t>29/05/2020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96F5-2C95-4CF6-B3EF-3E6305C37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288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F6AB5-E3E8-4F3A-8184-24150CBEEF21}" type="datetimeFigureOut">
              <a:rPr lang="en-IN" smtClean="0"/>
              <a:t>29/05/2020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96F5-2C95-4CF6-B3EF-3E6305C37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164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oecDDrYfy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525" y="1855788"/>
            <a:ext cx="9144000" cy="2340000"/>
          </a:xfrm>
        </p:spPr>
        <p:txBody>
          <a:bodyPr anchor="b">
            <a:normAutofit/>
          </a:bodyPr>
          <a:lstStyle/>
          <a:p>
            <a:r>
              <a:rPr lang="en-IN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Sprinkler Irrigation – Pipeline Hydraulics</a:t>
            </a:r>
            <a:endParaRPr lang="en-IN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4335463"/>
            <a:ext cx="9144000" cy="1620000"/>
          </a:xfrm>
        </p:spPr>
        <p:txBody>
          <a:bodyPr>
            <a:normAutofit/>
          </a:bodyPr>
          <a:lstStyle/>
          <a:p>
            <a:r>
              <a:rPr lang="en-IN" sz="2000" dirty="0">
                <a:solidFill>
                  <a:srgbClr val="C00000"/>
                </a:solidFill>
                <a:latin typeface="Lucida Bright" panose="02040602050505020304" pitchFamily="18" charset="0"/>
              </a:rPr>
              <a:t>Sprinkler and Micro  irrigation </a:t>
            </a:r>
            <a:r>
              <a:rPr lang="en-IN" sz="200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Systems</a:t>
            </a:r>
          </a:p>
          <a:p>
            <a:r>
              <a:rPr lang="en-IN" sz="200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[BTAI 31]</a:t>
            </a:r>
            <a:endParaRPr lang="en-IN" sz="2000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0" y="2667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Mr. Birabhadra Rout [Dept. of Agril. Engg.]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10</a:t>
            </a:fld>
            <a:endParaRPr lang="en-IN"/>
          </a:p>
        </p:txBody>
      </p:sp>
      <p:sp>
        <p:nvSpPr>
          <p:cNvPr id="4" name="TextBox 3"/>
          <p:cNvSpPr txBox="1"/>
          <p:nvPr/>
        </p:nvSpPr>
        <p:spPr>
          <a:xfrm rot="20043647">
            <a:off x="3067050" y="3075057"/>
            <a:ext cx="605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!!!-Thank You-!!!</a:t>
            </a:r>
            <a:endParaRPr lang="en-IN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81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11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endParaRPr lang="en-IN" sz="2400" dirty="0" smtClean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12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endParaRPr lang="en-IN" sz="2400" dirty="0" smtClean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Pressure and Head Relationship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2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Lucida Bright" panose="02040602050505020304" pitchFamily="18" charset="0"/>
              </a:rPr>
              <a:t>In an Irrigation system, the head consists of following components</a:t>
            </a:r>
          </a:p>
          <a:p>
            <a:pPr lvl="1"/>
            <a:r>
              <a:rPr lang="en-IN" sz="2000" i="1" dirty="0" smtClean="0">
                <a:latin typeface="Lucida Bright" panose="02040602050505020304" pitchFamily="18" charset="0"/>
              </a:rPr>
              <a:t>Static head:</a:t>
            </a:r>
            <a:r>
              <a:rPr lang="en-IN" sz="2000" dirty="0" smtClean="0">
                <a:latin typeface="Lucida Bright" panose="02040602050505020304" pitchFamily="18" charset="0"/>
              </a:rPr>
              <a:t> simply the difference in elevation between the highest discharge 		     point in the system and that point</a:t>
            </a:r>
          </a:p>
          <a:p>
            <a:pPr lvl="1"/>
            <a:r>
              <a:rPr lang="en-IN" sz="2000" i="1" dirty="0" smtClean="0">
                <a:latin typeface="Lucida Bright" panose="02040602050505020304" pitchFamily="18" charset="0"/>
              </a:rPr>
              <a:t>Pressure head:</a:t>
            </a:r>
            <a:r>
              <a:rPr lang="en-IN" sz="2000" dirty="0" smtClean="0">
                <a:latin typeface="Lucida Bright" panose="02040602050505020304" pitchFamily="18" charset="0"/>
              </a:rPr>
              <a:t> pressure at that point divided by unit weight of water.</a:t>
            </a:r>
          </a:p>
          <a:p>
            <a:pPr lvl="1"/>
            <a:r>
              <a:rPr lang="en-IN" sz="2000" i="1" dirty="0" smtClean="0">
                <a:latin typeface="Lucida Bright" panose="02040602050505020304" pitchFamily="18" charset="0"/>
              </a:rPr>
              <a:t>Velocity head:</a:t>
            </a:r>
            <a:r>
              <a:rPr lang="en-IN" sz="2000" dirty="0" smtClean="0">
                <a:latin typeface="Lucida Bright" panose="02040602050505020304" pitchFamily="18" charset="0"/>
              </a:rPr>
              <a:t> head required to accelerate the water from rest to the velocity 		         at that point.</a:t>
            </a:r>
          </a:p>
          <a:p>
            <a:pPr lvl="1"/>
            <a:r>
              <a:rPr lang="en-IN" sz="2000" i="1" dirty="0" smtClean="0">
                <a:latin typeface="Lucida Bright" panose="02040602050505020304" pitchFamily="18" charset="0"/>
              </a:rPr>
              <a:t>Friction head:</a:t>
            </a:r>
            <a:r>
              <a:rPr lang="en-IN" sz="2000" dirty="0" smtClean="0">
                <a:latin typeface="Lucida Bright" panose="02040602050505020304" pitchFamily="18" charset="0"/>
              </a:rPr>
              <a:t> energy required for water to flow between two points at same 		        elevation.</a:t>
            </a:r>
          </a:p>
          <a:p>
            <a:pPr lvl="1"/>
            <a:r>
              <a:rPr lang="en-IN" sz="2000" i="1" dirty="0" smtClean="0">
                <a:latin typeface="Lucida Bright" panose="02040602050505020304" pitchFamily="18" charset="0"/>
              </a:rPr>
              <a:t>Elevation above datum:</a:t>
            </a:r>
            <a:r>
              <a:rPr lang="en-IN" sz="2000" dirty="0" smtClean="0">
                <a:latin typeface="Lucida Bright" panose="02040602050505020304" pitchFamily="18" charset="0"/>
              </a:rPr>
              <a:t> distance of a given point in the system above some 					arbitrary datum.</a:t>
            </a:r>
          </a:p>
        </p:txBody>
      </p:sp>
      <p:pic>
        <p:nvPicPr>
          <p:cNvPr id="6" name="-oecDDrYfyY"/>
          <p:cNvPicPr>
            <a:picLocks noRot="1" noChangeAspect="1"/>
          </p:cNvPicPr>
          <p:nvPr>
            <a:videoFile r:link="rId1"/>
          </p:nvPr>
        </p:nvPicPr>
        <p:blipFill rotWithShape="1">
          <a:blip r:embed="rId3"/>
          <a:srcRect l="5241" t="10642" r="5808" b="11799"/>
          <a:stretch/>
        </p:blipFill>
        <p:spPr>
          <a:xfrm>
            <a:off x="4410075" y="4476750"/>
            <a:ext cx="3486597" cy="17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929"/>
          <a:stretch/>
        </p:blipFill>
        <p:spPr>
          <a:xfrm rot="16200000">
            <a:off x="6383340" y="1303335"/>
            <a:ext cx="6502400" cy="4162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Calculation of Pipe Friction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3</a:t>
            </a:fld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4737"/>
                <a:ext cx="10515600" cy="493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sz="2400" b="1" u="sng" dirty="0" smtClean="0">
                    <a:solidFill>
                      <a:schemeClr val="accent2">
                        <a:lumMod val="75000"/>
                      </a:schemeClr>
                    </a:solidFill>
                    <a:latin typeface="Lucida Bright" panose="02040602050505020304" pitchFamily="18" charset="0"/>
                  </a:rPr>
                  <a:t>Darcy-</a:t>
                </a:r>
                <a:r>
                  <a:rPr lang="en-IN" sz="2400" b="1" u="sng" dirty="0" err="1" smtClean="0">
                    <a:solidFill>
                      <a:schemeClr val="accent2">
                        <a:lumMod val="75000"/>
                      </a:schemeClr>
                    </a:solidFill>
                    <a:latin typeface="Lucida Bright" panose="02040602050505020304" pitchFamily="18" charset="0"/>
                  </a:rPr>
                  <a:t>Weisbach</a:t>
                </a:r>
                <a:r>
                  <a:rPr lang="en-IN" sz="2400" b="1" u="sng" dirty="0" smtClean="0">
                    <a:solidFill>
                      <a:schemeClr val="accent2">
                        <a:lumMod val="75000"/>
                      </a:schemeClr>
                    </a:solidFill>
                    <a:latin typeface="Lucida Bright" panose="02040602050505020304" pitchFamily="18" charset="0"/>
                  </a:rPr>
                  <a:t> equation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IN" sz="2400" dirty="0" smtClean="0">
                  <a:latin typeface="Lucida Bright" panose="02040602050505020304" pitchFamily="18" charset="0"/>
                </a:endParaRPr>
              </a:p>
              <a:p>
                <a:pPr lvl="1"/>
                <a:r>
                  <a:rPr lang="en-IN" sz="2000" i="1" dirty="0" err="1" smtClean="0">
                    <a:latin typeface="Lucida Bright" panose="02040602050505020304" pitchFamily="18" charset="0"/>
                  </a:rPr>
                  <a:t>h</a:t>
                </a:r>
                <a:r>
                  <a:rPr lang="en-IN" sz="2000" i="1" baseline="-25000" dirty="0" err="1" smtClean="0">
                    <a:latin typeface="Lucida Bright" panose="02040602050505020304" pitchFamily="18" charset="0"/>
                  </a:rPr>
                  <a:t>f</a:t>
                </a:r>
                <a:r>
                  <a:rPr lang="en-IN" sz="2000" i="1" dirty="0" smtClean="0">
                    <a:latin typeface="Lucida Bright" panose="02040602050505020304" pitchFamily="18" charset="0"/>
                  </a:rPr>
                  <a:t> 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= head loss due to pipe friction (m)</a:t>
                </a:r>
                <a:endParaRPr lang="en-IN" sz="2000" i="1" dirty="0" smtClean="0">
                  <a:latin typeface="Lucida Bright" panose="02040602050505020304" pitchFamily="18" charset="0"/>
                </a:endParaRPr>
              </a:p>
              <a:p>
                <a:pPr lvl="1"/>
                <a:r>
                  <a:rPr lang="en-IN" sz="2000" i="1" dirty="0" err="1" smtClean="0">
                    <a:latin typeface="Lucida Bright" panose="02040602050505020304" pitchFamily="18" charset="0"/>
                  </a:rPr>
                  <a:t>F</a:t>
                </a:r>
                <a:r>
                  <a:rPr lang="en-IN" sz="2000" i="1" baseline="-25000" dirty="0" err="1" smtClean="0">
                    <a:latin typeface="Lucida Bright" panose="02040602050505020304" pitchFamily="18" charset="0"/>
                  </a:rPr>
                  <a:t>f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 = Darcy-</a:t>
                </a:r>
                <a:r>
                  <a:rPr lang="en-IN" sz="2000" dirty="0" err="1">
                    <a:latin typeface="Lucida Bright" panose="02040602050505020304" pitchFamily="18" charset="0"/>
                  </a:rPr>
                  <a:t>W</a:t>
                </a:r>
                <a:r>
                  <a:rPr lang="en-IN" sz="2000" dirty="0" err="1" smtClean="0">
                    <a:latin typeface="Lucida Bright" panose="02040602050505020304" pitchFamily="18" charset="0"/>
                  </a:rPr>
                  <a:t>eisbach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 pipe friction factor</a:t>
                </a:r>
              </a:p>
              <a:p>
                <a:pPr lvl="1"/>
                <a:r>
                  <a:rPr lang="en-IN" sz="2000" i="1" dirty="0" smtClean="0">
                    <a:latin typeface="Lucida Bright" panose="02040602050505020304" pitchFamily="18" charset="0"/>
                  </a:rPr>
                  <a:t>V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 = velocity of flow in the pipe (m/s)</a:t>
                </a:r>
              </a:p>
              <a:p>
                <a:pPr lvl="1"/>
                <a:r>
                  <a:rPr lang="en-IN" sz="2000" i="1" dirty="0" smtClean="0">
                    <a:latin typeface="Lucida Bright" panose="02040602050505020304" pitchFamily="18" charset="0"/>
                  </a:rPr>
                  <a:t>g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 = acceleration due to gravity (m/s</a:t>
                </a:r>
                <a:r>
                  <a:rPr lang="en-IN" sz="2000" baseline="30000" dirty="0" smtClean="0">
                    <a:latin typeface="Lucida Bright" panose="02040602050505020304" pitchFamily="18" charset="0"/>
                  </a:rPr>
                  <a:t>2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)</a:t>
                </a:r>
              </a:p>
              <a:p>
                <a:pPr lvl="1"/>
                <a:r>
                  <a:rPr lang="en-IN" sz="2000" i="1" dirty="0" smtClean="0">
                    <a:latin typeface="Lucida Bright" panose="02040602050505020304" pitchFamily="18" charset="0"/>
                  </a:rPr>
                  <a:t>D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 = inside pipe diameter (m)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num>
                      <m:den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&lt;2000</m:t>
                    </m:r>
                  </m:oMath>
                </a14:m>
                <a:endParaRPr lang="en-IN" sz="2400" b="0" dirty="0" smtClean="0">
                  <a:latin typeface="Lucida Bright" panose="020406020505050203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=0.32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−0.25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𝑓𝑜𝑟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2000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≤10,000</m:t>
                    </m:r>
                  </m:oMath>
                </a14:m>
                <a:endParaRPr lang="en-IN" sz="2400" dirty="0" smtClean="0">
                  <a:latin typeface="Lucida Bright" panose="02040602050505020304" pitchFamily="18" charset="0"/>
                </a:endParaRPr>
              </a:p>
              <a:p>
                <a:pPr lvl="1"/>
                <a:r>
                  <a:rPr lang="en-IN" sz="2000" dirty="0" smtClean="0">
                    <a:latin typeface="Lucida Bright" panose="02040602050505020304" pitchFamily="18" charset="0"/>
                  </a:rPr>
                  <a:t>R</a:t>
                </a:r>
                <a:r>
                  <a:rPr lang="en-IN" sz="2000" baseline="-25000" dirty="0" smtClean="0">
                    <a:latin typeface="Lucida Bright" panose="02040602050505020304" pitchFamily="18" charset="0"/>
                  </a:rPr>
                  <a:t>y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 = Reynold’s number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4737"/>
                <a:ext cx="10515600" cy="4932000"/>
              </a:xfrm>
              <a:blipFill>
                <a:blip r:embed="rId3"/>
                <a:stretch>
                  <a:fillRect l="-928" t="-17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3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Calculation of Pipe Friction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4</a:t>
            </a:fld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4737"/>
                <a:ext cx="10515600" cy="493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sz="2400" b="1" u="sng" dirty="0" smtClean="0">
                    <a:solidFill>
                      <a:srgbClr val="CC00CC"/>
                    </a:solidFill>
                    <a:latin typeface="Lucida Bright" panose="02040602050505020304" pitchFamily="18" charset="0"/>
                  </a:rPr>
                  <a:t>Watter</a:t>
                </a:r>
                <a:r>
                  <a:rPr lang="en-IN" sz="2400" b="1" u="sng" dirty="0" smtClean="0">
                    <a:solidFill>
                      <a:srgbClr val="CC00CC"/>
                    </a:solidFill>
                    <a:latin typeface="Lucida Bright" panose="02040602050505020304" pitchFamily="18" charset="0"/>
                  </a:rPr>
                  <a:t>s and Keller (1978)</a:t>
                </a:r>
              </a:p>
              <a:p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IN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IN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IN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f>
                      <m:fPr>
                        <m:ctrlPr>
                          <a:rPr lang="en-IN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1.75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4.75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sz="2400" dirty="0" smtClean="0">
                    <a:latin typeface="Lucida Bright" panose="02040602050505020304" pitchFamily="18" charset="0"/>
                  </a:rPr>
                  <a:t> for use 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with smooth pipes less than 125 mm </a:t>
                </a:r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IN" sz="2400" dirty="0" smtClean="0">
                  <a:latin typeface="Lucida Bright" panose="02040602050505020304" pitchFamily="18" charset="0"/>
                </a:endParaRPr>
              </a:p>
              <a:p>
                <a:pPr lvl="1"/>
                <a:r>
                  <a:rPr lang="en-IN" sz="2000" dirty="0" smtClean="0">
                    <a:latin typeface="Lucida Bright" panose="02040602050505020304" pitchFamily="18" charset="0"/>
                  </a:rPr>
                  <a:t>K = conversion constant (7.89 × 10</a:t>
                </a:r>
                <a:r>
                  <a:rPr lang="en-IN" sz="2000" baseline="30000" dirty="0" smtClean="0">
                    <a:latin typeface="Lucida Bright" panose="02040602050505020304" pitchFamily="18" charset="0"/>
                  </a:rPr>
                  <a:t>7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, for metric units)</a:t>
                </a:r>
                <a:endParaRPr lang="en-IN" sz="2000" dirty="0" smtClean="0">
                  <a:latin typeface="Lucida Bright" panose="020406020505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IN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sSub>
                          <m:sSubPr>
                            <m:ctrlPr>
                              <a:rPr lang="en-IN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IN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IN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f>
                      <m:fPr>
                        <m:ctrlPr>
                          <a:rPr lang="en-IN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1.</m:t>
                            </m:r>
                            <m:r>
                              <a:rPr lang="en-IN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83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IN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4.</m:t>
                            </m:r>
                            <m:r>
                              <a:rPr lang="en-IN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83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sz="2400" dirty="0">
                    <a:latin typeface="Lucida Bright" panose="02040602050505020304" pitchFamily="18" charset="0"/>
                  </a:rPr>
                  <a:t> for use with smooth pipes 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more </a:t>
                </a:r>
                <a:r>
                  <a:rPr lang="en-IN" sz="2400" dirty="0">
                    <a:latin typeface="Lucida Bright" panose="02040602050505020304" pitchFamily="18" charset="0"/>
                  </a:rPr>
                  <a:t>than 125 mm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IN" sz="2400" dirty="0" smtClean="0">
                  <a:latin typeface="Lucida Bright" panose="02040602050505020304" pitchFamily="18" charset="0"/>
                </a:endParaRPr>
              </a:p>
              <a:p>
                <a:pPr lvl="1"/>
                <a:r>
                  <a:rPr lang="en-IN" sz="2000" dirty="0" smtClean="0">
                    <a:latin typeface="Lucida Bright" panose="02040602050505020304" pitchFamily="18" charset="0"/>
                  </a:rPr>
                  <a:t>K = conversion constant (9.58 × 10</a:t>
                </a:r>
                <a:r>
                  <a:rPr lang="en-IN" sz="2000" baseline="30000" dirty="0" smtClean="0">
                    <a:latin typeface="Lucida Bright" panose="02040602050505020304" pitchFamily="18" charset="0"/>
                  </a:rPr>
                  <a:t>7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, for metric units)</a:t>
                </a:r>
              </a:p>
              <a:p>
                <a:pPr marL="0" indent="0">
                  <a:buNone/>
                </a:pPr>
                <a:r>
                  <a:rPr lang="en-IN" sz="2400" b="1" u="sng" dirty="0" smtClean="0">
                    <a:solidFill>
                      <a:srgbClr val="00B050"/>
                    </a:solidFill>
                    <a:latin typeface="Lucida Bright" panose="02040602050505020304" pitchFamily="18" charset="0"/>
                  </a:rPr>
                  <a:t>Friction losses for pipes with outlets</a:t>
                </a:r>
                <a:endParaRPr lang="en-IN" sz="2400" b="1" u="sng" dirty="0">
                  <a:solidFill>
                    <a:srgbClr val="00B050"/>
                  </a:solidFill>
                  <a:latin typeface="Lucida Bright" panose="02040602050505020304" pitchFamily="18" charset="0"/>
                </a:endParaRPr>
              </a:p>
              <a:p>
                <a:r>
                  <a:rPr lang="en-IN" sz="2400" dirty="0" smtClean="0">
                    <a:latin typeface="Lucida Bright" panose="02040602050505020304" pitchFamily="18" charset="0"/>
                  </a:rPr>
                  <a:t>More frictional loss in a closed pipeline of given length, than that with a pipe having equally spaced outlets.</a:t>
                </a:r>
              </a:p>
              <a:p>
                <a:r>
                  <a:rPr lang="en-IN" sz="2400" dirty="0" smtClean="0">
                    <a:latin typeface="Lucida Bright" panose="02040602050505020304" pitchFamily="18" charset="0"/>
                  </a:rPr>
                  <a:t>This is because the volume of flow decreases each time an outlet is passed</a:t>
                </a:r>
                <a:endParaRPr lang="en-IN" sz="2400" dirty="0">
                  <a:latin typeface="Lucida Bright" panose="02040602050505020304" pitchFamily="18" charset="0"/>
                </a:endParaRPr>
              </a:p>
              <a:p>
                <a:endParaRPr lang="en-IN" sz="2400" dirty="0" smtClean="0">
                  <a:latin typeface="Lucida Bright" panose="020406020505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4737"/>
                <a:ext cx="10515600" cy="4932000"/>
              </a:xfrm>
              <a:blipFill>
                <a:blip r:embed="rId2"/>
                <a:stretch>
                  <a:fillRect l="-928" t="-1731" r="-2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4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Calculation of Pipe Friction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5</a:t>
            </a:fld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4737"/>
                <a:ext cx="10515600" cy="493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sz="2400" b="1" u="sng" dirty="0" smtClean="0">
                    <a:solidFill>
                      <a:srgbClr val="00B050"/>
                    </a:solidFill>
                    <a:latin typeface="Lucida Bright" panose="02040602050505020304" pitchFamily="18" charset="0"/>
                  </a:rPr>
                  <a:t>Friction losses for pipes with outlets</a:t>
                </a:r>
              </a:p>
              <a:p>
                <a:r>
                  <a:rPr lang="en-IN" sz="2400" dirty="0" smtClean="0">
                    <a:latin typeface="Lucida Bright" panose="02040602050505020304" pitchFamily="18" charset="0"/>
                  </a:rPr>
                  <a:t>A method developed by Christiansen (1942), for computing head or pressure loss in  multiple outlet pipeline.</a:t>
                </a:r>
              </a:p>
              <a:p>
                <a:r>
                  <a:rPr lang="en-IN" sz="2400" dirty="0" smtClean="0">
                    <a:latin typeface="Lucida Bright" panose="02040602050505020304" pitchFamily="18" charset="0"/>
                  </a:rPr>
                  <a:t>Involves computing the friction loss in the line without outlet and then multiplying a factor </a:t>
                </a:r>
                <a:r>
                  <a:rPr lang="en-IN" sz="2400" b="1" i="1" dirty="0" smtClean="0">
                    <a:latin typeface="Lucida Bright" panose="02040602050505020304" pitchFamily="18" charset="0"/>
                  </a:rPr>
                  <a:t>F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.</a:t>
                </a:r>
              </a:p>
              <a:p>
                <a:r>
                  <a:rPr lang="en-IN" sz="2400" dirty="0" smtClean="0">
                    <a:latin typeface="Lucida Bright" panose="02040602050505020304" pitchFamily="18" charset="0"/>
                  </a:rPr>
                  <a:t>Thus head loss becomes: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IN" sz="2400" dirty="0" smtClean="0">
                  <a:latin typeface="Lucida Bright" panose="02040602050505020304" pitchFamily="18" charset="0"/>
                </a:endParaRPr>
              </a:p>
              <a:p>
                <a:endParaRPr lang="en-IN" sz="2400" dirty="0" smtClean="0">
                  <a:latin typeface="Lucida Bright" panose="020406020505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4737"/>
                <a:ext cx="10515600" cy="4932000"/>
              </a:xfrm>
              <a:blipFill>
                <a:blip r:embed="rId2"/>
                <a:stretch>
                  <a:fillRect l="-928" t="-1731" r="-9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75" y="3821338"/>
            <a:ext cx="5657850" cy="253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Lateral Inlet Pressure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6</a:t>
            </a:fld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4737"/>
                <a:ext cx="10515600" cy="4932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IN" sz="2400" dirty="0" smtClean="0">
                    <a:latin typeface="Lucida Bright" panose="02040602050505020304" pitchFamily="18" charset="0"/>
                  </a:rPr>
                  <a:t>The general equation for the lateral inlet pressure (pressure required at th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e mainline end) is: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I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I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I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I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I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I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IN" sz="2400" b="0" dirty="0" smtClean="0">
                  <a:latin typeface="Lucida Bright" panose="020406020505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IN" sz="2000" dirty="0" smtClean="0">
                    <a:latin typeface="Lucida Bright" panose="02040602050505020304" pitchFamily="18" charset="0"/>
                  </a:rPr>
                  <a:t>And</a:t>
                </a:r>
                <a:endParaRPr lang="en-IN" sz="2000" dirty="0" smtClean="0">
                  <a:latin typeface="Lucida Bright" panose="02040602050505020304" pitchFamily="18" charset="0"/>
                </a:endParaRPr>
              </a:p>
              <a:p>
                <a:pPr marL="342900" lvl="1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IN" b="0" dirty="0" smtClean="0">
                  <a:latin typeface="Lucida Bright" panose="02040602050505020304" pitchFamily="18" charset="0"/>
                </a:endParaRPr>
              </a:p>
              <a:p>
                <a:pPr marL="800100" lvl="2" indent="-342900"/>
                <a:r>
                  <a:rPr lang="en-IN" i="1" dirty="0" smtClean="0">
                    <a:latin typeface="Lucida Bright" panose="02040602050505020304" pitchFamily="18" charset="0"/>
                  </a:rPr>
                  <a:t>P</a:t>
                </a:r>
                <a:r>
                  <a:rPr lang="en-IN" i="1" baseline="-25000" dirty="0" smtClean="0">
                    <a:latin typeface="Lucida Bright" panose="02040602050505020304" pitchFamily="18" charset="0"/>
                  </a:rPr>
                  <a:t>l</a:t>
                </a:r>
                <a:r>
                  <a:rPr lang="en-IN" dirty="0" smtClean="0">
                    <a:latin typeface="Lucida Bright" panose="02040602050505020304" pitchFamily="18" charset="0"/>
                  </a:rPr>
                  <a:t> = lateral inlet pressure (</a:t>
                </a:r>
                <a:r>
                  <a:rPr lang="en-IN" dirty="0" err="1" smtClean="0">
                    <a:latin typeface="Lucida Bright" panose="02040602050505020304" pitchFamily="18" charset="0"/>
                  </a:rPr>
                  <a:t>kPa</a:t>
                </a:r>
                <a:r>
                  <a:rPr lang="en-IN" dirty="0" smtClean="0">
                    <a:latin typeface="Lucida Bright" panose="02040602050505020304" pitchFamily="18" charset="0"/>
                  </a:rPr>
                  <a:t>)</a:t>
                </a:r>
              </a:p>
              <a:p>
                <a:pPr marL="800100" lvl="2" indent="-342900"/>
                <a:r>
                  <a:rPr lang="en-IN" i="1" dirty="0" smtClean="0">
                    <a:latin typeface="Lucida Bright" panose="02040602050505020304" pitchFamily="18" charset="0"/>
                  </a:rPr>
                  <a:t>P</a:t>
                </a:r>
                <a:r>
                  <a:rPr lang="en-IN" i="1" baseline="-25000" dirty="0" smtClean="0">
                    <a:latin typeface="Lucida Bright" panose="02040602050505020304" pitchFamily="18" charset="0"/>
                  </a:rPr>
                  <a:t>f</a:t>
                </a:r>
                <a:r>
                  <a:rPr lang="en-IN" dirty="0" smtClean="0">
                    <a:latin typeface="Lucida Bright" panose="02040602050505020304" pitchFamily="18" charset="0"/>
                  </a:rPr>
                  <a:t> = pressure loss due to pipe friction (</a:t>
                </a:r>
                <a:r>
                  <a:rPr lang="en-IN" dirty="0" err="1" smtClean="0">
                    <a:latin typeface="Lucida Bright" panose="02040602050505020304" pitchFamily="18" charset="0"/>
                  </a:rPr>
                  <a:t>kPa</a:t>
                </a:r>
                <a:r>
                  <a:rPr lang="en-IN" dirty="0" smtClean="0">
                    <a:latin typeface="Lucida Bright" panose="02040602050505020304" pitchFamily="18" charset="0"/>
                  </a:rPr>
                  <a:t>)</a:t>
                </a:r>
              </a:p>
              <a:p>
                <a:pPr marL="800100" lvl="2" indent="-342900"/>
                <a:r>
                  <a:rPr lang="en-IN" i="1" dirty="0" err="1" smtClean="0">
                    <a:latin typeface="Lucida Bright" panose="02040602050505020304" pitchFamily="18" charset="0"/>
                  </a:rPr>
                  <a:t>P</a:t>
                </a:r>
                <a:r>
                  <a:rPr lang="en-IN" i="1" baseline="-25000" dirty="0" err="1" smtClean="0">
                    <a:latin typeface="Lucida Bright" panose="02040602050505020304" pitchFamily="18" charset="0"/>
                  </a:rPr>
                  <a:t>r</a:t>
                </a:r>
                <a:r>
                  <a:rPr lang="en-IN" dirty="0">
                    <a:latin typeface="Lucida Bright" panose="02040602050505020304" pitchFamily="18" charset="0"/>
                  </a:rPr>
                  <a:t> </a:t>
                </a:r>
                <a:r>
                  <a:rPr lang="en-IN" dirty="0" smtClean="0">
                    <a:latin typeface="Lucida Bright" panose="02040602050505020304" pitchFamily="18" charset="0"/>
                  </a:rPr>
                  <a:t>= pressure required t lift the water up the riser (9.8kPa/m)</a:t>
                </a:r>
              </a:p>
              <a:p>
                <a:pPr marL="800100" lvl="2" indent="-342900"/>
                <a:r>
                  <a:rPr lang="en-IN" i="1" dirty="0" smtClean="0">
                    <a:latin typeface="Lucida Bright" panose="02040602050505020304" pitchFamily="18" charset="0"/>
                  </a:rPr>
                  <a:t>H</a:t>
                </a:r>
                <a:r>
                  <a:rPr lang="en-IN" i="1" baseline="-25000" dirty="0" smtClean="0">
                    <a:latin typeface="Lucida Bright" panose="02040602050505020304" pitchFamily="18" charset="0"/>
                  </a:rPr>
                  <a:t>l</a:t>
                </a:r>
                <a:r>
                  <a:rPr lang="en-IN" dirty="0" smtClean="0">
                    <a:latin typeface="Lucida Bright" panose="02040602050505020304" pitchFamily="18" charset="0"/>
                  </a:rPr>
                  <a:t> = lateral inlet pressure head (m)</a:t>
                </a:r>
              </a:p>
              <a:p>
                <a:pPr marL="800100" lvl="2" indent="-342900"/>
                <a:r>
                  <a:rPr lang="en-IN" i="1" dirty="0" smtClean="0">
                    <a:latin typeface="Lucida Bright" panose="02040602050505020304" pitchFamily="18" charset="0"/>
                  </a:rPr>
                  <a:t>H</a:t>
                </a:r>
                <a:r>
                  <a:rPr lang="en-IN" i="1" baseline="-25000" dirty="0" smtClean="0">
                    <a:latin typeface="Lucida Bright" panose="02040602050505020304" pitchFamily="18" charset="0"/>
                  </a:rPr>
                  <a:t>a</a:t>
                </a:r>
                <a:r>
                  <a:rPr lang="en-IN" dirty="0" smtClean="0">
                    <a:latin typeface="Lucida Bright" panose="02040602050505020304" pitchFamily="18" charset="0"/>
                  </a:rPr>
                  <a:t> = average sprinkler operating pressure head (m)</a:t>
                </a:r>
              </a:p>
              <a:p>
                <a:pPr marL="800100" lvl="2" indent="-342900"/>
                <a:r>
                  <a:rPr lang="en-IN" i="1" dirty="0" err="1" smtClean="0">
                    <a:latin typeface="Lucida Bright" panose="02040602050505020304" pitchFamily="18" charset="0"/>
                  </a:rPr>
                  <a:t>h</a:t>
                </a:r>
                <a:r>
                  <a:rPr lang="en-IN" i="1" baseline="-25000" dirty="0" err="1" smtClean="0">
                    <a:latin typeface="Lucida Bright" panose="02040602050505020304" pitchFamily="18" charset="0"/>
                  </a:rPr>
                  <a:t>f</a:t>
                </a:r>
                <a:r>
                  <a:rPr lang="en-IN" dirty="0" smtClean="0">
                    <a:latin typeface="Lucida Bright" panose="02040602050505020304" pitchFamily="18" charset="0"/>
                  </a:rPr>
                  <a:t> = head loss due to pipe friction (m)</a:t>
                </a:r>
              </a:p>
              <a:p>
                <a:pPr marL="800100" lvl="2" indent="-342900"/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IN" i="1" dirty="0" smtClean="0">
                    <a:latin typeface="Lucida Bright" panose="02040602050505020304" pitchFamily="18" charset="0"/>
                  </a:rPr>
                  <a:t>H</a:t>
                </a:r>
                <a:r>
                  <a:rPr lang="en-IN" i="1" baseline="-25000" dirty="0" smtClean="0">
                    <a:latin typeface="Lucida Bright" panose="02040602050505020304" pitchFamily="18" charset="0"/>
                  </a:rPr>
                  <a:t>e</a:t>
                </a:r>
                <a:r>
                  <a:rPr lang="en-IN" dirty="0" smtClean="0">
                    <a:latin typeface="Lucida Bright" panose="02040602050505020304" pitchFamily="18" charset="0"/>
                  </a:rPr>
                  <a:t> = static pressure difference between the inlet and closed ends due to elevation difference</a:t>
                </a:r>
              </a:p>
              <a:p>
                <a:pPr marL="800100" lvl="2" indent="-342900"/>
                <a:r>
                  <a:rPr lang="en-IN" i="1" dirty="0" smtClean="0">
                    <a:latin typeface="Lucida Bright" panose="02040602050505020304" pitchFamily="18" charset="0"/>
                  </a:rPr>
                  <a:t>H</a:t>
                </a:r>
                <a:r>
                  <a:rPr lang="en-IN" i="1" baseline="-25000" dirty="0" smtClean="0">
                    <a:latin typeface="Lucida Bright" panose="02040602050505020304" pitchFamily="18" charset="0"/>
                  </a:rPr>
                  <a:t>r</a:t>
                </a:r>
                <a:r>
                  <a:rPr lang="en-IN" dirty="0" smtClean="0">
                    <a:latin typeface="Lucida Bright" panose="02040602050505020304" pitchFamily="18" charset="0"/>
                  </a:rPr>
                  <a:t> = height of riser (m)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4737"/>
                <a:ext cx="10515600" cy="4932000"/>
              </a:xfrm>
              <a:blipFill>
                <a:blip r:embed="rId2"/>
                <a:stretch>
                  <a:fillRect l="-812" t="-23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0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Lateral Inlet Pressure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7</a:t>
            </a:fld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85125"/>
            <a:ext cx="4581525" cy="2236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778" y="1085125"/>
            <a:ext cx="4769644" cy="2259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524" y="3573605"/>
            <a:ext cx="4252876" cy="252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Main Line Pipe Size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8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Lucida Bright" panose="02040602050505020304" pitchFamily="18" charset="0"/>
              </a:rPr>
              <a:t>The function of mainline and sub-mains is to convey the required quantity of water at desired pressure to all laterals under maximum pressure conditions.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Friction loss of 3m for small system and 12m for large system may be allowed.</a:t>
            </a:r>
            <a:endParaRPr lang="en-IN" sz="2400" dirty="0" smtClean="0">
              <a:latin typeface="Lucida Bright" panose="02040602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025" y="2743270"/>
            <a:ext cx="3219451" cy="3745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850" y="5763713"/>
            <a:ext cx="6162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latin typeface="Lucida Bright" panose="02040602050505020304" pitchFamily="18" charset="0"/>
              </a:rPr>
              <a:t>A nomograph showing hydraulic gradient in m/100m length </a:t>
            </a:r>
            <a:endParaRPr lang="en-IN" sz="1600" dirty="0">
              <a:latin typeface="Lucida Bright" panose="020406020505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429500" y="5867400"/>
            <a:ext cx="266700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9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Pumps and Power Units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9</a:t>
            </a:fld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4737"/>
                <a:ext cx="10515600" cy="4932000"/>
              </a:xfrm>
            </p:spPr>
            <p:txBody>
              <a:bodyPr>
                <a:normAutofit/>
              </a:bodyPr>
              <a:lstStyle/>
              <a:p>
                <a:r>
                  <a:rPr lang="en-IN" sz="2400" dirty="0" smtClean="0">
                    <a:latin typeface="Lucida Bright" panose="02040602050505020304" pitchFamily="18" charset="0"/>
                  </a:rPr>
                  <a:t>In selecting a suitable pump, it is necessary to determine the maximum total head against which the pump is working.</a:t>
                </a:r>
              </a:p>
              <a:p>
                <a:r>
                  <a:rPr lang="en-IN" sz="2400" dirty="0" smtClean="0">
                    <a:latin typeface="Lucida Bright" panose="02040602050505020304" pitchFamily="18" charset="0"/>
                  </a:rPr>
                  <a:t>This may be determined by: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IN" sz="2400" b="0" dirty="0" smtClean="0">
                  <a:latin typeface="Lucida Bright" panose="02040602050505020304" pitchFamily="18" charset="0"/>
                </a:endParaRPr>
              </a:p>
              <a:p>
                <a:pPr lvl="1"/>
                <a:r>
                  <a:rPr lang="en-IN" sz="2000" dirty="0" err="1" smtClean="0">
                    <a:latin typeface="Lucida Bright" panose="02040602050505020304" pitchFamily="18" charset="0"/>
                  </a:rPr>
                  <a:t>H</a:t>
                </a:r>
                <a:r>
                  <a:rPr lang="en-IN" sz="2000" baseline="-25000" dirty="0" err="1" smtClean="0">
                    <a:latin typeface="Lucida Bright" panose="02040602050505020304" pitchFamily="18" charset="0"/>
                  </a:rPr>
                  <a:t>t</a:t>
                </a:r>
                <a:r>
                  <a:rPr lang="en-IN" sz="2000" dirty="0">
                    <a:latin typeface="Lucida Bright" panose="02040602050505020304" pitchFamily="18" charset="0"/>
                  </a:rPr>
                  <a:t> 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= total design head against which the pump is working</a:t>
                </a:r>
              </a:p>
              <a:p>
                <a:pPr lvl="1"/>
                <a:r>
                  <a:rPr lang="en-IN" sz="2000" dirty="0" err="1" smtClean="0">
                    <a:latin typeface="Lucida Bright" panose="02040602050505020304" pitchFamily="18" charset="0"/>
                  </a:rPr>
                  <a:t>H</a:t>
                </a:r>
                <a:r>
                  <a:rPr lang="en-IN" sz="2000" baseline="-25000" dirty="0" err="1" smtClean="0">
                    <a:latin typeface="Lucida Bright" panose="02040602050505020304" pitchFamily="18" charset="0"/>
                  </a:rPr>
                  <a:t>n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 = maximum head required at the main to operate the sprinkler</a:t>
                </a:r>
              </a:p>
              <a:p>
                <a:pPr lvl="1"/>
                <a:r>
                  <a:rPr lang="en-IN" sz="2000" dirty="0" err="1" smtClean="0">
                    <a:latin typeface="Lucida Bright" panose="02040602050505020304" pitchFamily="18" charset="0"/>
                  </a:rPr>
                  <a:t>H</a:t>
                </a:r>
                <a:r>
                  <a:rPr lang="en-IN" sz="2000" baseline="-25000" dirty="0" err="1" smtClean="0">
                    <a:latin typeface="Lucida Bright" panose="02040602050505020304" pitchFamily="18" charset="0"/>
                  </a:rPr>
                  <a:t>m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 = maximum friction loss in the main and in the suction line</a:t>
                </a:r>
              </a:p>
              <a:p>
                <a:pPr lvl="1"/>
                <a:r>
                  <a:rPr lang="en-IN" sz="2000" dirty="0" smtClean="0">
                    <a:latin typeface="Lucida Bright" panose="02040602050505020304" pitchFamily="18" charset="0"/>
                  </a:rPr>
                  <a:t>H</a:t>
                </a:r>
                <a:r>
                  <a:rPr lang="en-IN" sz="2000" baseline="-25000" dirty="0" smtClean="0">
                    <a:latin typeface="Lucida Bright" panose="02040602050505020304" pitchFamily="18" charset="0"/>
                  </a:rPr>
                  <a:t>l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 = elevation difference between the pump and the junction of lateral and 		    the main</a:t>
                </a:r>
              </a:p>
              <a:p>
                <a:pPr lvl="1"/>
                <a:r>
                  <a:rPr lang="en-IN" sz="2000" dirty="0" err="1" smtClean="0">
                    <a:latin typeface="Lucida Bright" panose="02040602050505020304" pitchFamily="18" charset="0"/>
                  </a:rPr>
                  <a:t>H</a:t>
                </a:r>
                <a:r>
                  <a:rPr lang="en-IN" sz="2000" baseline="-25000" dirty="0" err="1" smtClean="0">
                    <a:latin typeface="Lucida Bright" panose="02040602050505020304" pitchFamily="18" charset="0"/>
                  </a:rPr>
                  <a:t>n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 = elevation difference between the pump and source of water after 		     drawdown</a:t>
                </a:r>
                <a:endParaRPr lang="en-IN" sz="2000" dirty="0" smtClean="0">
                  <a:latin typeface="Lucida Bright" panose="020406020505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4737"/>
                <a:ext cx="10515600" cy="4932000"/>
              </a:xfrm>
              <a:blipFill>
                <a:blip r:embed="rId2"/>
                <a:stretch>
                  <a:fillRect l="-812" t="-16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0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368</Words>
  <Application>Microsoft Office PowerPoint</Application>
  <PresentationFormat>Widescreen</PresentationFormat>
  <Paragraphs>85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Comic Sans MS</vt:lpstr>
      <vt:lpstr>Lucida Bright</vt:lpstr>
      <vt:lpstr>Office Theme</vt:lpstr>
      <vt:lpstr>Sprinkler Irrigation – Pipeline Hydraulics</vt:lpstr>
      <vt:lpstr>Pressure and Head Relationship</vt:lpstr>
      <vt:lpstr>Calculation of Pipe Friction</vt:lpstr>
      <vt:lpstr>Calculation of Pipe Friction</vt:lpstr>
      <vt:lpstr>Calculation of Pipe Friction</vt:lpstr>
      <vt:lpstr>Lateral Inlet Pressure</vt:lpstr>
      <vt:lpstr>Lateral Inlet Pressure</vt:lpstr>
      <vt:lpstr>Main Line Pipe Size</vt:lpstr>
      <vt:lpstr>Pumps and Power Units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Sprinkler Irrigation – Pipeline Hydraulics</dc:title>
  <dc:creator>Birabhadra Rout</dc:creator>
  <cp:lastModifiedBy>Birabhadra Rout</cp:lastModifiedBy>
  <cp:revision>35</cp:revision>
  <dcterms:created xsi:type="dcterms:W3CDTF">2020-05-29T09:24:25Z</dcterms:created>
  <dcterms:modified xsi:type="dcterms:W3CDTF">2020-05-29T18:10:32Z</dcterms:modified>
</cp:coreProperties>
</file>