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60" r:id="rId4"/>
    <p:sldId id="261" r:id="rId5"/>
    <p:sldId id="262" r:id="rId6"/>
    <p:sldId id="263" r:id="rId7"/>
    <p:sldId id="264" r:id="rId8"/>
    <p:sldId id="265" r:id="rId9"/>
    <p:sldId id="257"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CEE80-E10B-4618-BA4F-095F63A155FB}" type="datetimeFigureOut">
              <a:rPr lang="en-IN" smtClean="0"/>
              <a:t>30/05/2020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6E8BC-6510-49BB-BCB0-C72AF0F65466}" type="slidenum">
              <a:rPr lang="en-IN" smtClean="0"/>
              <a:t>‹#›</a:t>
            </a:fld>
            <a:endParaRPr lang="en-IN"/>
          </a:p>
        </p:txBody>
      </p:sp>
    </p:spTree>
    <p:extLst>
      <p:ext uri="{BB962C8B-B14F-4D97-AF65-F5344CB8AC3E}">
        <p14:creationId xmlns:p14="http://schemas.microsoft.com/office/powerpoint/2010/main" val="304467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D924BDE-02AE-4C22-878E-EC282BF37C37}" type="datetime1">
              <a:rPr lang="en-IN" smtClean="0"/>
              <a:t>30/05/2020</a:t>
            </a:fld>
            <a:endParaRPr lang="en-IN"/>
          </a:p>
        </p:txBody>
      </p:sp>
      <p:sp>
        <p:nvSpPr>
          <p:cNvPr id="5" name="Footer Placeholder 4"/>
          <p:cNvSpPr>
            <a:spLocks noGrp="1"/>
          </p:cNvSpPr>
          <p:nvPr>
            <p:ph type="ftr" sz="quarter" idx="11"/>
          </p:nvPr>
        </p:nvSpPr>
        <p:spPr/>
        <p:txBody>
          <a:bodyPr/>
          <a:lstStyle/>
          <a:p>
            <a:r>
              <a:rPr lang="en-IN" smtClean="0"/>
              <a:t>Mr. Birabhadra Rout [Dept. of Agril. Engg.]</a:t>
            </a:r>
            <a:endParaRPr lang="en-IN"/>
          </a:p>
        </p:txBody>
      </p:sp>
      <p:sp>
        <p:nvSpPr>
          <p:cNvPr id="6" name="Slide Number Placeholder 5"/>
          <p:cNvSpPr>
            <a:spLocks noGrp="1"/>
          </p:cNvSpPr>
          <p:nvPr>
            <p:ph type="sldNum" sz="quarter" idx="12"/>
          </p:nvPr>
        </p:nvSpPr>
        <p:spPr/>
        <p:txBody>
          <a:bodyPr/>
          <a:lstStyle/>
          <a:p>
            <a:fld id="{39F34661-1B24-4CD6-9811-592976EF0969}" type="slidenum">
              <a:rPr lang="en-IN" smtClean="0"/>
              <a:t>‹#›</a:t>
            </a:fld>
            <a:endParaRPr lang="en-IN"/>
          </a:p>
        </p:txBody>
      </p:sp>
    </p:spTree>
    <p:extLst>
      <p:ext uri="{BB962C8B-B14F-4D97-AF65-F5344CB8AC3E}">
        <p14:creationId xmlns:p14="http://schemas.microsoft.com/office/powerpoint/2010/main" val="187323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211F86D-788D-4065-A38E-0003CA451885}" type="datetime1">
              <a:rPr lang="en-IN" smtClean="0"/>
              <a:t>30/05/2020</a:t>
            </a:fld>
            <a:endParaRPr lang="en-IN"/>
          </a:p>
        </p:txBody>
      </p:sp>
      <p:sp>
        <p:nvSpPr>
          <p:cNvPr id="5" name="Footer Placeholder 4"/>
          <p:cNvSpPr>
            <a:spLocks noGrp="1"/>
          </p:cNvSpPr>
          <p:nvPr>
            <p:ph type="ftr" sz="quarter" idx="11"/>
          </p:nvPr>
        </p:nvSpPr>
        <p:spPr/>
        <p:txBody>
          <a:bodyPr/>
          <a:lstStyle/>
          <a:p>
            <a:r>
              <a:rPr lang="en-IN" smtClean="0"/>
              <a:t>Mr. Birabhadra Rout [Dept. of Agril. Engg.]</a:t>
            </a:r>
            <a:endParaRPr lang="en-IN"/>
          </a:p>
        </p:txBody>
      </p:sp>
      <p:sp>
        <p:nvSpPr>
          <p:cNvPr id="6" name="Slide Number Placeholder 5"/>
          <p:cNvSpPr>
            <a:spLocks noGrp="1"/>
          </p:cNvSpPr>
          <p:nvPr>
            <p:ph type="sldNum" sz="quarter" idx="12"/>
          </p:nvPr>
        </p:nvSpPr>
        <p:spPr/>
        <p:txBody>
          <a:bodyPr/>
          <a:lstStyle/>
          <a:p>
            <a:fld id="{39F34661-1B24-4CD6-9811-592976EF0969}" type="slidenum">
              <a:rPr lang="en-IN" smtClean="0"/>
              <a:t>‹#›</a:t>
            </a:fld>
            <a:endParaRPr lang="en-IN"/>
          </a:p>
        </p:txBody>
      </p:sp>
    </p:spTree>
    <p:extLst>
      <p:ext uri="{BB962C8B-B14F-4D97-AF65-F5344CB8AC3E}">
        <p14:creationId xmlns:p14="http://schemas.microsoft.com/office/powerpoint/2010/main" val="398500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6AA533C-776B-4E42-ABFF-7ABD0FCD8250}" type="datetime1">
              <a:rPr lang="en-IN" smtClean="0"/>
              <a:t>30/05/2020</a:t>
            </a:fld>
            <a:endParaRPr lang="en-IN"/>
          </a:p>
        </p:txBody>
      </p:sp>
      <p:sp>
        <p:nvSpPr>
          <p:cNvPr id="5" name="Footer Placeholder 4"/>
          <p:cNvSpPr>
            <a:spLocks noGrp="1"/>
          </p:cNvSpPr>
          <p:nvPr>
            <p:ph type="ftr" sz="quarter" idx="11"/>
          </p:nvPr>
        </p:nvSpPr>
        <p:spPr/>
        <p:txBody>
          <a:bodyPr/>
          <a:lstStyle/>
          <a:p>
            <a:r>
              <a:rPr lang="en-IN" smtClean="0"/>
              <a:t>Mr. Birabhadra Rout [Dept. of Agril. Engg.]</a:t>
            </a:r>
            <a:endParaRPr lang="en-IN"/>
          </a:p>
        </p:txBody>
      </p:sp>
      <p:sp>
        <p:nvSpPr>
          <p:cNvPr id="6" name="Slide Number Placeholder 5"/>
          <p:cNvSpPr>
            <a:spLocks noGrp="1"/>
          </p:cNvSpPr>
          <p:nvPr>
            <p:ph type="sldNum" sz="quarter" idx="12"/>
          </p:nvPr>
        </p:nvSpPr>
        <p:spPr/>
        <p:txBody>
          <a:bodyPr/>
          <a:lstStyle/>
          <a:p>
            <a:fld id="{39F34661-1B24-4CD6-9811-592976EF0969}" type="slidenum">
              <a:rPr lang="en-IN" smtClean="0"/>
              <a:t>‹#›</a:t>
            </a:fld>
            <a:endParaRPr lang="en-IN"/>
          </a:p>
        </p:txBody>
      </p:sp>
    </p:spTree>
    <p:extLst>
      <p:ext uri="{BB962C8B-B14F-4D97-AF65-F5344CB8AC3E}">
        <p14:creationId xmlns:p14="http://schemas.microsoft.com/office/powerpoint/2010/main" val="222254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DE10025-78ED-4C4E-BA24-CF11E6ADAAA9}" type="datetime1">
              <a:rPr lang="en-IN" smtClean="0"/>
              <a:t>30/05/2020</a:t>
            </a:fld>
            <a:endParaRPr lang="en-IN"/>
          </a:p>
        </p:txBody>
      </p:sp>
      <p:sp>
        <p:nvSpPr>
          <p:cNvPr id="5" name="Footer Placeholder 4"/>
          <p:cNvSpPr>
            <a:spLocks noGrp="1"/>
          </p:cNvSpPr>
          <p:nvPr>
            <p:ph type="ftr" sz="quarter" idx="11"/>
          </p:nvPr>
        </p:nvSpPr>
        <p:spPr/>
        <p:txBody>
          <a:bodyPr/>
          <a:lstStyle/>
          <a:p>
            <a:r>
              <a:rPr lang="en-IN" smtClean="0"/>
              <a:t>Mr. Birabhadra Rout [Dept. of Agril. Engg.]</a:t>
            </a:r>
            <a:endParaRPr lang="en-IN"/>
          </a:p>
        </p:txBody>
      </p:sp>
      <p:sp>
        <p:nvSpPr>
          <p:cNvPr id="6" name="Slide Number Placeholder 5"/>
          <p:cNvSpPr>
            <a:spLocks noGrp="1"/>
          </p:cNvSpPr>
          <p:nvPr>
            <p:ph type="sldNum" sz="quarter" idx="12"/>
          </p:nvPr>
        </p:nvSpPr>
        <p:spPr/>
        <p:txBody>
          <a:bodyPr/>
          <a:lstStyle/>
          <a:p>
            <a:fld id="{39F34661-1B24-4CD6-9811-592976EF0969}" type="slidenum">
              <a:rPr lang="en-IN" smtClean="0"/>
              <a:t>‹#›</a:t>
            </a:fld>
            <a:endParaRPr lang="en-IN"/>
          </a:p>
        </p:txBody>
      </p:sp>
    </p:spTree>
    <p:extLst>
      <p:ext uri="{BB962C8B-B14F-4D97-AF65-F5344CB8AC3E}">
        <p14:creationId xmlns:p14="http://schemas.microsoft.com/office/powerpoint/2010/main" val="172961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390821-40E7-4579-BF67-73509B70C990}" type="datetime1">
              <a:rPr lang="en-IN" smtClean="0"/>
              <a:t>30/05/2020</a:t>
            </a:fld>
            <a:endParaRPr lang="en-IN"/>
          </a:p>
        </p:txBody>
      </p:sp>
      <p:sp>
        <p:nvSpPr>
          <p:cNvPr id="5" name="Footer Placeholder 4"/>
          <p:cNvSpPr>
            <a:spLocks noGrp="1"/>
          </p:cNvSpPr>
          <p:nvPr>
            <p:ph type="ftr" sz="quarter" idx="11"/>
          </p:nvPr>
        </p:nvSpPr>
        <p:spPr/>
        <p:txBody>
          <a:bodyPr/>
          <a:lstStyle/>
          <a:p>
            <a:r>
              <a:rPr lang="en-IN" smtClean="0"/>
              <a:t>Mr. Birabhadra Rout [Dept. of Agril. Engg.]</a:t>
            </a:r>
            <a:endParaRPr lang="en-IN"/>
          </a:p>
        </p:txBody>
      </p:sp>
      <p:sp>
        <p:nvSpPr>
          <p:cNvPr id="6" name="Slide Number Placeholder 5"/>
          <p:cNvSpPr>
            <a:spLocks noGrp="1"/>
          </p:cNvSpPr>
          <p:nvPr>
            <p:ph type="sldNum" sz="quarter" idx="12"/>
          </p:nvPr>
        </p:nvSpPr>
        <p:spPr/>
        <p:txBody>
          <a:bodyPr/>
          <a:lstStyle/>
          <a:p>
            <a:fld id="{39F34661-1B24-4CD6-9811-592976EF0969}" type="slidenum">
              <a:rPr lang="en-IN" smtClean="0"/>
              <a:t>‹#›</a:t>
            </a:fld>
            <a:endParaRPr lang="en-IN"/>
          </a:p>
        </p:txBody>
      </p:sp>
    </p:spTree>
    <p:extLst>
      <p:ext uri="{BB962C8B-B14F-4D97-AF65-F5344CB8AC3E}">
        <p14:creationId xmlns:p14="http://schemas.microsoft.com/office/powerpoint/2010/main" val="270249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109E498-4607-4CB6-84DB-2C7CC531CD6F}" type="datetime1">
              <a:rPr lang="en-IN" smtClean="0"/>
              <a:t>30/05/2020</a:t>
            </a:fld>
            <a:endParaRPr lang="en-IN"/>
          </a:p>
        </p:txBody>
      </p:sp>
      <p:sp>
        <p:nvSpPr>
          <p:cNvPr id="6" name="Footer Placeholder 5"/>
          <p:cNvSpPr>
            <a:spLocks noGrp="1"/>
          </p:cNvSpPr>
          <p:nvPr>
            <p:ph type="ftr" sz="quarter" idx="11"/>
          </p:nvPr>
        </p:nvSpPr>
        <p:spPr/>
        <p:txBody>
          <a:bodyPr/>
          <a:lstStyle/>
          <a:p>
            <a:r>
              <a:rPr lang="en-IN" smtClean="0"/>
              <a:t>Mr. Birabhadra Rout [Dept. of Agril. Engg.]</a:t>
            </a:r>
            <a:endParaRPr lang="en-IN"/>
          </a:p>
        </p:txBody>
      </p:sp>
      <p:sp>
        <p:nvSpPr>
          <p:cNvPr id="7" name="Slide Number Placeholder 6"/>
          <p:cNvSpPr>
            <a:spLocks noGrp="1"/>
          </p:cNvSpPr>
          <p:nvPr>
            <p:ph type="sldNum" sz="quarter" idx="12"/>
          </p:nvPr>
        </p:nvSpPr>
        <p:spPr/>
        <p:txBody>
          <a:bodyPr/>
          <a:lstStyle/>
          <a:p>
            <a:fld id="{39F34661-1B24-4CD6-9811-592976EF0969}" type="slidenum">
              <a:rPr lang="en-IN" smtClean="0"/>
              <a:t>‹#›</a:t>
            </a:fld>
            <a:endParaRPr lang="en-IN"/>
          </a:p>
        </p:txBody>
      </p:sp>
    </p:spTree>
    <p:extLst>
      <p:ext uri="{BB962C8B-B14F-4D97-AF65-F5344CB8AC3E}">
        <p14:creationId xmlns:p14="http://schemas.microsoft.com/office/powerpoint/2010/main" val="104102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D680BB3-C9EB-4BB8-96AA-DBF45AC6027C}" type="datetime1">
              <a:rPr lang="en-IN" smtClean="0"/>
              <a:t>30/05/2020</a:t>
            </a:fld>
            <a:endParaRPr lang="en-IN"/>
          </a:p>
        </p:txBody>
      </p:sp>
      <p:sp>
        <p:nvSpPr>
          <p:cNvPr id="8" name="Footer Placeholder 7"/>
          <p:cNvSpPr>
            <a:spLocks noGrp="1"/>
          </p:cNvSpPr>
          <p:nvPr>
            <p:ph type="ftr" sz="quarter" idx="11"/>
          </p:nvPr>
        </p:nvSpPr>
        <p:spPr/>
        <p:txBody>
          <a:bodyPr/>
          <a:lstStyle/>
          <a:p>
            <a:r>
              <a:rPr lang="en-IN" smtClean="0"/>
              <a:t>Mr. Birabhadra Rout [Dept. of Agril. Engg.]</a:t>
            </a:r>
            <a:endParaRPr lang="en-IN"/>
          </a:p>
        </p:txBody>
      </p:sp>
      <p:sp>
        <p:nvSpPr>
          <p:cNvPr id="9" name="Slide Number Placeholder 8"/>
          <p:cNvSpPr>
            <a:spLocks noGrp="1"/>
          </p:cNvSpPr>
          <p:nvPr>
            <p:ph type="sldNum" sz="quarter" idx="12"/>
          </p:nvPr>
        </p:nvSpPr>
        <p:spPr/>
        <p:txBody>
          <a:bodyPr/>
          <a:lstStyle/>
          <a:p>
            <a:fld id="{39F34661-1B24-4CD6-9811-592976EF0969}" type="slidenum">
              <a:rPr lang="en-IN" smtClean="0"/>
              <a:t>‹#›</a:t>
            </a:fld>
            <a:endParaRPr lang="en-IN"/>
          </a:p>
        </p:txBody>
      </p:sp>
    </p:spTree>
    <p:extLst>
      <p:ext uri="{BB962C8B-B14F-4D97-AF65-F5344CB8AC3E}">
        <p14:creationId xmlns:p14="http://schemas.microsoft.com/office/powerpoint/2010/main" val="110262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1C3FDBA-5FE1-4653-B24F-5B7FC9EDD573}" type="datetime1">
              <a:rPr lang="en-IN" smtClean="0"/>
              <a:t>30/05/2020</a:t>
            </a:fld>
            <a:endParaRPr lang="en-IN"/>
          </a:p>
        </p:txBody>
      </p:sp>
      <p:sp>
        <p:nvSpPr>
          <p:cNvPr id="4" name="Footer Placeholder 3"/>
          <p:cNvSpPr>
            <a:spLocks noGrp="1"/>
          </p:cNvSpPr>
          <p:nvPr>
            <p:ph type="ftr" sz="quarter" idx="11"/>
          </p:nvPr>
        </p:nvSpPr>
        <p:spPr/>
        <p:txBody>
          <a:bodyPr/>
          <a:lstStyle/>
          <a:p>
            <a:r>
              <a:rPr lang="en-IN" smtClean="0"/>
              <a:t>Mr. Birabhadra Rout [Dept. of Agril. Engg.]</a:t>
            </a:r>
            <a:endParaRPr lang="en-IN"/>
          </a:p>
        </p:txBody>
      </p:sp>
      <p:sp>
        <p:nvSpPr>
          <p:cNvPr id="5" name="Slide Number Placeholder 4"/>
          <p:cNvSpPr>
            <a:spLocks noGrp="1"/>
          </p:cNvSpPr>
          <p:nvPr>
            <p:ph type="sldNum" sz="quarter" idx="12"/>
          </p:nvPr>
        </p:nvSpPr>
        <p:spPr/>
        <p:txBody>
          <a:bodyPr/>
          <a:lstStyle/>
          <a:p>
            <a:fld id="{39F34661-1B24-4CD6-9811-592976EF0969}" type="slidenum">
              <a:rPr lang="en-IN" smtClean="0"/>
              <a:t>‹#›</a:t>
            </a:fld>
            <a:endParaRPr lang="en-IN"/>
          </a:p>
        </p:txBody>
      </p:sp>
    </p:spTree>
    <p:extLst>
      <p:ext uri="{BB962C8B-B14F-4D97-AF65-F5344CB8AC3E}">
        <p14:creationId xmlns:p14="http://schemas.microsoft.com/office/powerpoint/2010/main" val="328018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3A8C4-F536-4BB3-B17B-0BBF41720D27}" type="datetime1">
              <a:rPr lang="en-IN" smtClean="0"/>
              <a:t>30/05/2020</a:t>
            </a:fld>
            <a:endParaRPr lang="en-IN"/>
          </a:p>
        </p:txBody>
      </p:sp>
      <p:sp>
        <p:nvSpPr>
          <p:cNvPr id="3" name="Footer Placeholder 2"/>
          <p:cNvSpPr>
            <a:spLocks noGrp="1"/>
          </p:cNvSpPr>
          <p:nvPr>
            <p:ph type="ftr" sz="quarter" idx="11"/>
          </p:nvPr>
        </p:nvSpPr>
        <p:spPr/>
        <p:txBody>
          <a:bodyPr/>
          <a:lstStyle/>
          <a:p>
            <a:r>
              <a:rPr lang="en-IN" smtClean="0"/>
              <a:t>Mr. Birabhadra Rout [Dept. of Agril. Engg.]</a:t>
            </a:r>
            <a:endParaRPr lang="en-IN"/>
          </a:p>
        </p:txBody>
      </p:sp>
      <p:sp>
        <p:nvSpPr>
          <p:cNvPr id="4" name="Slide Number Placeholder 3"/>
          <p:cNvSpPr>
            <a:spLocks noGrp="1"/>
          </p:cNvSpPr>
          <p:nvPr>
            <p:ph type="sldNum" sz="quarter" idx="12"/>
          </p:nvPr>
        </p:nvSpPr>
        <p:spPr/>
        <p:txBody>
          <a:bodyPr/>
          <a:lstStyle/>
          <a:p>
            <a:fld id="{39F34661-1B24-4CD6-9811-592976EF0969}" type="slidenum">
              <a:rPr lang="en-IN" smtClean="0"/>
              <a:t>‹#›</a:t>
            </a:fld>
            <a:endParaRPr lang="en-IN"/>
          </a:p>
        </p:txBody>
      </p:sp>
    </p:spTree>
    <p:extLst>
      <p:ext uri="{BB962C8B-B14F-4D97-AF65-F5344CB8AC3E}">
        <p14:creationId xmlns:p14="http://schemas.microsoft.com/office/powerpoint/2010/main" val="2290666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74BD0B-4E71-40EE-8086-D594B73743B1}" type="datetime1">
              <a:rPr lang="en-IN" smtClean="0"/>
              <a:t>30/05/2020</a:t>
            </a:fld>
            <a:endParaRPr lang="en-IN"/>
          </a:p>
        </p:txBody>
      </p:sp>
      <p:sp>
        <p:nvSpPr>
          <p:cNvPr id="6" name="Footer Placeholder 5"/>
          <p:cNvSpPr>
            <a:spLocks noGrp="1"/>
          </p:cNvSpPr>
          <p:nvPr>
            <p:ph type="ftr" sz="quarter" idx="11"/>
          </p:nvPr>
        </p:nvSpPr>
        <p:spPr/>
        <p:txBody>
          <a:bodyPr/>
          <a:lstStyle/>
          <a:p>
            <a:r>
              <a:rPr lang="en-IN" smtClean="0"/>
              <a:t>Mr. Birabhadra Rout [Dept. of Agril. Engg.]</a:t>
            </a:r>
            <a:endParaRPr lang="en-IN"/>
          </a:p>
        </p:txBody>
      </p:sp>
      <p:sp>
        <p:nvSpPr>
          <p:cNvPr id="7" name="Slide Number Placeholder 6"/>
          <p:cNvSpPr>
            <a:spLocks noGrp="1"/>
          </p:cNvSpPr>
          <p:nvPr>
            <p:ph type="sldNum" sz="quarter" idx="12"/>
          </p:nvPr>
        </p:nvSpPr>
        <p:spPr/>
        <p:txBody>
          <a:bodyPr/>
          <a:lstStyle/>
          <a:p>
            <a:fld id="{39F34661-1B24-4CD6-9811-592976EF0969}" type="slidenum">
              <a:rPr lang="en-IN" smtClean="0"/>
              <a:t>‹#›</a:t>
            </a:fld>
            <a:endParaRPr lang="en-IN"/>
          </a:p>
        </p:txBody>
      </p:sp>
    </p:spTree>
    <p:extLst>
      <p:ext uri="{BB962C8B-B14F-4D97-AF65-F5344CB8AC3E}">
        <p14:creationId xmlns:p14="http://schemas.microsoft.com/office/powerpoint/2010/main" val="113936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F7AFA4-53BD-4008-A66F-E09ADCAAEA5B}" type="datetime1">
              <a:rPr lang="en-IN" smtClean="0"/>
              <a:t>30/05/2020</a:t>
            </a:fld>
            <a:endParaRPr lang="en-IN"/>
          </a:p>
        </p:txBody>
      </p:sp>
      <p:sp>
        <p:nvSpPr>
          <p:cNvPr id="6" name="Footer Placeholder 5"/>
          <p:cNvSpPr>
            <a:spLocks noGrp="1"/>
          </p:cNvSpPr>
          <p:nvPr>
            <p:ph type="ftr" sz="quarter" idx="11"/>
          </p:nvPr>
        </p:nvSpPr>
        <p:spPr/>
        <p:txBody>
          <a:bodyPr/>
          <a:lstStyle/>
          <a:p>
            <a:r>
              <a:rPr lang="en-IN" smtClean="0"/>
              <a:t>Mr. Birabhadra Rout [Dept. of Agril. Engg.]</a:t>
            </a:r>
            <a:endParaRPr lang="en-IN"/>
          </a:p>
        </p:txBody>
      </p:sp>
      <p:sp>
        <p:nvSpPr>
          <p:cNvPr id="7" name="Slide Number Placeholder 6"/>
          <p:cNvSpPr>
            <a:spLocks noGrp="1"/>
          </p:cNvSpPr>
          <p:nvPr>
            <p:ph type="sldNum" sz="quarter" idx="12"/>
          </p:nvPr>
        </p:nvSpPr>
        <p:spPr/>
        <p:txBody>
          <a:bodyPr/>
          <a:lstStyle/>
          <a:p>
            <a:fld id="{39F34661-1B24-4CD6-9811-592976EF0969}" type="slidenum">
              <a:rPr lang="en-IN" smtClean="0"/>
              <a:t>‹#›</a:t>
            </a:fld>
            <a:endParaRPr lang="en-IN"/>
          </a:p>
        </p:txBody>
      </p:sp>
    </p:spTree>
    <p:extLst>
      <p:ext uri="{BB962C8B-B14F-4D97-AF65-F5344CB8AC3E}">
        <p14:creationId xmlns:p14="http://schemas.microsoft.com/office/powerpoint/2010/main" val="227830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66F6A-483E-494C-8F74-5B4A7857F12B}" type="datetime1">
              <a:rPr lang="en-IN" smtClean="0"/>
              <a:t>30/05/2020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Mr. Birabhadra Rout [Dept. of Agril. Engg.]</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34661-1B24-4CD6-9811-592976EF0969}" type="slidenum">
              <a:rPr lang="en-IN" smtClean="0"/>
              <a:t>‹#›</a:t>
            </a:fld>
            <a:endParaRPr lang="en-IN"/>
          </a:p>
        </p:txBody>
      </p:sp>
    </p:spTree>
    <p:extLst>
      <p:ext uri="{BB962C8B-B14F-4D97-AF65-F5344CB8AC3E}">
        <p14:creationId xmlns:p14="http://schemas.microsoft.com/office/powerpoint/2010/main" val="1700527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tmEj3MQPlTY"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_GrBM40wx84" TargetMode="External"/><Relationship Id="rId1" Type="http://schemas.openxmlformats.org/officeDocument/2006/relationships/video" Target="https://www.youtube.com/embed/B2JkLOrNrzw"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525" y="1855788"/>
            <a:ext cx="9144000" cy="2340000"/>
          </a:xfrm>
        </p:spPr>
        <p:txBody>
          <a:bodyPr anchor="b">
            <a:normAutofit/>
          </a:bodyPr>
          <a:lstStyle/>
          <a:p>
            <a:r>
              <a:rPr lang="en-IN" sz="4000" dirty="0" smtClean="0">
                <a:solidFill>
                  <a:srgbClr val="0000FF"/>
                </a:solidFill>
                <a:latin typeface="Comic Sans MS" panose="030F0702030302020204" pitchFamily="66" charset="0"/>
              </a:rPr>
              <a:t>Micro Irrigation Systems - Introduction</a:t>
            </a:r>
            <a:endParaRPr lang="en-IN" sz="4000" dirty="0">
              <a:solidFill>
                <a:srgbClr val="0000FF"/>
              </a:solidFill>
              <a:latin typeface="Comic Sans MS" panose="030F0702030302020204" pitchFamily="66" charset="0"/>
            </a:endParaRPr>
          </a:p>
        </p:txBody>
      </p:sp>
      <p:sp>
        <p:nvSpPr>
          <p:cNvPr id="3" name="Subtitle 2"/>
          <p:cNvSpPr>
            <a:spLocks noGrp="1"/>
          </p:cNvSpPr>
          <p:nvPr>
            <p:ph type="subTitle" idx="1"/>
          </p:nvPr>
        </p:nvSpPr>
        <p:spPr>
          <a:xfrm>
            <a:off x="1533525" y="4335463"/>
            <a:ext cx="9144000" cy="1620000"/>
          </a:xfrm>
        </p:spPr>
        <p:txBody>
          <a:bodyPr>
            <a:normAutofit/>
          </a:bodyPr>
          <a:lstStyle/>
          <a:p>
            <a:r>
              <a:rPr lang="en-IN" sz="2000" dirty="0">
                <a:solidFill>
                  <a:srgbClr val="C00000"/>
                </a:solidFill>
                <a:latin typeface="Lucida Bright" panose="02040602050505020304" pitchFamily="18" charset="0"/>
              </a:rPr>
              <a:t>Sprinkler and Micro  irrigation </a:t>
            </a:r>
            <a:r>
              <a:rPr lang="en-IN" sz="2000" dirty="0" smtClean="0">
                <a:solidFill>
                  <a:srgbClr val="C00000"/>
                </a:solidFill>
                <a:latin typeface="Lucida Bright" panose="02040602050505020304" pitchFamily="18" charset="0"/>
              </a:rPr>
              <a:t>Systems</a:t>
            </a:r>
          </a:p>
          <a:p>
            <a:r>
              <a:rPr lang="en-IN" sz="2000" dirty="0" smtClean="0">
                <a:solidFill>
                  <a:srgbClr val="C00000"/>
                </a:solidFill>
                <a:latin typeface="Lucida Bright" panose="02040602050505020304" pitchFamily="18" charset="0"/>
              </a:rPr>
              <a:t>[BTAI 31]</a:t>
            </a:r>
            <a:endParaRPr lang="en-IN" sz="2000" dirty="0">
              <a:solidFill>
                <a:srgbClr val="C00000"/>
              </a:solidFill>
              <a:latin typeface="Lucida Bright" panose="020406020505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000" y="266700"/>
            <a:ext cx="2160000" cy="2160000"/>
          </a:xfrm>
          <a:prstGeom prst="rect">
            <a:avLst/>
          </a:prstGeom>
        </p:spPr>
      </p:pic>
      <p:sp>
        <p:nvSpPr>
          <p:cNvPr id="5" name="Slide Number Placeholder 4"/>
          <p:cNvSpPr>
            <a:spLocks noGrp="1"/>
          </p:cNvSpPr>
          <p:nvPr>
            <p:ph type="sldNum" sz="quarter" idx="12"/>
          </p:nvPr>
        </p:nvSpPr>
        <p:spPr/>
        <p:txBody>
          <a:bodyPr/>
          <a:lstStyle/>
          <a:p>
            <a:fld id="{39F34661-1B24-4CD6-9811-592976EF0969}" type="slidenum">
              <a:rPr lang="en-IN" smtClean="0"/>
              <a:t>1</a:t>
            </a:fld>
            <a:endParaRPr lang="en-IN"/>
          </a:p>
        </p:txBody>
      </p:sp>
    </p:spTree>
    <p:extLst>
      <p:ext uri="{BB962C8B-B14F-4D97-AF65-F5344CB8AC3E}">
        <p14:creationId xmlns:p14="http://schemas.microsoft.com/office/powerpoint/2010/main" val="1214851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10</a:t>
            </a:fld>
            <a:endParaRPr lang="en-IN"/>
          </a:p>
        </p:txBody>
      </p:sp>
      <p:sp>
        <p:nvSpPr>
          <p:cNvPr id="3" name="Content Placeholder 2"/>
          <p:cNvSpPr>
            <a:spLocks noGrp="1"/>
          </p:cNvSpPr>
          <p:nvPr>
            <p:ph idx="1"/>
          </p:nvPr>
        </p:nvSpPr>
        <p:spPr>
          <a:xfrm>
            <a:off x="838200" y="1254737"/>
            <a:ext cx="10515600" cy="4932000"/>
          </a:xfrm>
        </p:spPr>
        <p:txBody>
          <a:bodyPr>
            <a:normAutofit/>
          </a:bodyPr>
          <a:lstStyle/>
          <a:p>
            <a:endParaRPr lang="en-IN" sz="2400" dirty="0" smtClean="0">
              <a:latin typeface="Lucida Bright" panose="02040602050505020304" pitchFamily="18" charset="0"/>
            </a:endParaRPr>
          </a:p>
        </p:txBody>
      </p:sp>
    </p:spTree>
    <p:extLst>
      <p:ext uri="{BB962C8B-B14F-4D97-AF65-F5344CB8AC3E}">
        <p14:creationId xmlns:p14="http://schemas.microsoft.com/office/powerpoint/2010/main" val="1779171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Drip Irrigation</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2</a:t>
            </a:fld>
            <a:endParaRPr lang="en-IN"/>
          </a:p>
        </p:txBody>
      </p:sp>
      <p:sp>
        <p:nvSpPr>
          <p:cNvPr id="3" name="Content Placeholder 2"/>
          <p:cNvSpPr>
            <a:spLocks noGrp="1"/>
          </p:cNvSpPr>
          <p:nvPr>
            <p:ph idx="1"/>
          </p:nvPr>
        </p:nvSpPr>
        <p:spPr>
          <a:xfrm>
            <a:off x="838200" y="1254737"/>
            <a:ext cx="10515600" cy="4932000"/>
          </a:xfrm>
        </p:spPr>
        <p:txBody>
          <a:bodyPr>
            <a:normAutofit/>
          </a:bodyPr>
          <a:lstStyle/>
          <a:p>
            <a:pPr algn="just"/>
            <a:r>
              <a:rPr lang="en-IN" sz="2400" dirty="0" smtClean="0">
                <a:latin typeface="Lucida Bright" panose="02040602050505020304" pitchFamily="18" charset="0"/>
              </a:rPr>
              <a:t>One kind of micro irrigation system</a:t>
            </a:r>
          </a:p>
          <a:p>
            <a:pPr algn="just"/>
            <a:r>
              <a:rPr lang="en-IN" sz="2400" dirty="0" smtClean="0">
                <a:latin typeface="Lucida Bright" panose="02040602050505020304" pitchFamily="18" charset="0"/>
              </a:rPr>
              <a:t>The micro irrigation method is the </a:t>
            </a:r>
            <a:r>
              <a:rPr lang="en-IN" sz="2400" dirty="0" smtClean="0">
                <a:solidFill>
                  <a:srgbClr val="00B050"/>
                </a:solidFill>
                <a:latin typeface="Lucida Bright" panose="02040602050505020304" pitchFamily="18" charset="0"/>
              </a:rPr>
              <a:t>low pressure irrigation system </a:t>
            </a:r>
            <a:r>
              <a:rPr lang="en-IN" sz="2400" dirty="0" smtClean="0">
                <a:latin typeface="Lucida Bright" panose="02040602050505020304" pitchFamily="18" charset="0"/>
              </a:rPr>
              <a:t>that </a:t>
            </a:r>
            <a:r>
              <a:rPr lang="en-IN" sz="2400" dirty="0" smtClean="0">
                <a:solidFill>
                  <a:srgbClr val="C00000"/>
                </a:solidFill>
                <a:latin typeface="Lucida Bright" panose="02040602050505020304" pitchFamily="18" charset="0"/>
              </a:rPr>
              <a:t>sprays, sprinkles, mists, delivers or drips </a:t>
            </a:r>
            <a:r>
              <a:rPr lang="en-IN" sz="2400" dirty="0" smtClean="0">
                <a:latin typeface="Lucida Bright" panose="02040602050505020304" pitchFamily="18" charset="0"/>
              </a:rPr>
              <a:t>the water frequently at low discharges onto or into the soil near the plant roots and causing only partial wetting of the soil surface.</a:t>
            </a:r>
          </a:p>
          <a:p>
            <a:pPr algn="just"/>
            <a:r>
              <a:rPr lang="en-IN" sz="2400" dirty="0" smtClean="0">
                <a:latin typeface="Lucida Bright" panose="02040602050505020304" pitchFamily="18" charset="0"/>
              </a:rPr>
              <a:t>Drip irrigation also called as trickle irrigation: method of applying filtered water (and fertilizers soluble in water) at a low discharge through the emitters or drippers directly onto or in to the soil.</a:t>
            </a:r>
          </a:p>
        </p:txBody>
      </p:sp>
      <p:pic>
        <p:nvPicPr>
          <p:cNvPr id="6" name="tmEj3MQPlTY"/>
          <p:cNvPicPr>
            <a:picLocks noRot="1" noChangeAspect="1"/>
          </p:cNvPicPr>
          <p:nvPr>
            <a:videoFile r:link="rId1"/>
          </p:nvPr>
        </p:nvPicPr>
        <p:blipFill>
          <a:blip r:embed="rId3"/>
          <a:stretch>
            <a:fillRect/>
          </a:stretch>
        </p:blipFill>
        <p:spPr>
          <a:xfrm>
            <a:off x="6096000" y="4458648"/>
            <a:ext cx="3657600" cy="2057400"/>
          </a:xfrm>
          <a:prstGeom prst="rect">
            <a:avLst/>
          </a:prstGeom>
        </p:spPr>
      </p:pic>
      <p:pic>
        <p:nvPicPr>
          <p:cNvPr id="7" name="Picture 6"/>
          <p:cNvPicPr>
            <a:picLocks noChangeAspect="1"/>
          </p:cNvPicPr>
          <p:nvPr/>
        </p:nvPicPr>
        <p:blipFill>
          <a:blip r:embed="rId4"/>
          <a:stretch>
            <a:fillRect/>
          </a:stretch>
        </p:blipFill>
        <p:spPr>
          <a:xfrm>
            <a:off x="1913487" y="4298948"/>
            <a:ext cx="2582313" cy="2376799"/>
          </a:xfrm>
          <a:prstGeom prst="rect">
            <a:avLst/>
          </a:prstGeom>
        </p:spPr>
      </p:pic>
    </p:spTree>
    <p:extLst>
      <p:ext uri="{BB962C8B-B14F-4D97-AF65-F5344CB8AC3E}">
        <p14:creationId xmlns:p14="http://schemas.microsoft.com/office/powerpoint/2010/main" val="4122473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Drip Irrigation</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3</a:t>
            </a:fld>
            <a:endParaRPr lang="en-IN"/>
          </a:p>
        </p:txBody>
      </p:sp>
      <p:sp>
        <p:nvSpPr>
          <p:cNvPr id="3" name="Content Placeholder 2"/>
          <p:cNvSpPr>
            <a:spLocks noGrp="1"/>
          </p:cNvSpPr>
          <p:nvPr>
            <p:ph idx="1"/>
          </p:nvPr>
        </p:nvSpPr>
        <p:spPr>
          <a:xfrm>
            <a:off x="838200" y="1254737"/>
            <a:ext cx="10515600" cy="4932000"/>
          </a:xfrm>
        </p:spPr>
        <p:txBody>
          <a:bodyPr>
            <a:normAutofit/>
          </a:bodyPr>
          <a:lstStyle/>
          <a:p>
            <a:pPr algn="just"/>
            <a:r>
              <a:rPr lang="en-IN" sz="2400" dirty="0">
                <a:latin typeface="Lucida Bright" panose="02040602050505020304" pitchFamily="18" charset="0"/>
              </a:rPr>
              <a:t>O</a:t>
            </a:r>
            <a:r>
              <a:rPr lang="en-IN" sz="2400" dirty="0" smtClean="0">
                <a:latin typeface="Lucida Bright" panose="02040602050505020304" pitchFamily="18" charset="0"/>
              </a:rPr>
              <a:t>perating pressure, is usually small operating pressure (20 to 200 </a:t>
            </a:r>
            <a:r>
              <a:rPr lang="en-IN" sz="2400" dirty="0" err="1" smtClean="0">
                <a:latin typeface="Lucida Bright" panose="02040602050505020304" pitchFamily="18" charset="0"/>
              </a:rPr>
              <a:t>kPa</a:t>
            </a:r>
            <a:r>
              <a:rPr lang="en-IN" sz="2400" dirty="0" smtClean="0">
                <a:latin typeface="Lucida Bright" panose="02040602050505020304" pitchFamily="18" charset="0"/>
              </a:rPr>
              <a:t> or 1 to 2 kg/cm2) compared to the operating pressure required at the nozzle or sprinkler of the sprinkler irrigation system.</a:t>
            </a:r>
          </a:p>
          <a:p>
            <a:pPr algn="just"/>
            <a:r>
              <a:rPr lang="en-IN" sz="2400" dirty="0" smtClean="0">
                <a:latin typeface="Lucida Bright" panose="02040602050505020304" pitchFamily="18" charset="0"/>
              </a:rPr>
              <a:t>The discharge of the emitter varies from 0.5 to 12 </a:t>
            </a:r>
            <a:r>
              <a:rPr lang="en-IN" sz="2400" dirty="0" err="1" smtClean="0">
                <a:latin typeface="Lucida Bright" panose="02040602050505020304" pitchFamily="18" charset="0"/>
              </a:rPr>
              <a:t>lph</a:t>
            </a:r>
            <a:r>
              <a:rPr lang="en-IN" sz="2400" dirty="0" smtClean="0">
                <a:latin typeface="Lucida Bright" panose="02040602050505020304" pitchFamily="18" charset="0"/>
              </a:rPr>
              <a:t> depending on the soil type, discharge available at the source and the area to be irrigated.</a:t>
            </a:r>
          </a:p>
          <a:p>
            <a:pPr algn="just"/>
            <a:r>
              <a:rPr lang="en-IN" sz="2400" dirty="0" smtClean="0">
                <a:latin typeface="Lucida Bright" panose="02040602050505020304" pitchFamily="18" charset="0"/>
              </a:rPr>
              <a:t>The other types of the micro irrigation methods are micro-sprinkler, micro-jet, bubbler.</a:t>
            </a:r>
          </a:p>
        </p:txBody>
      </p:sp>
      <p:pic>
        <p:nvPicPr>
          <p:cNvPr id="6" name="B2JkLOrNrzw"/>
          <p:cNvPicPr>
            <a:picLocks noRot="1" noChangeAspect="1"/>
          </p:cNvPicPr>
          <p:nvPr>
            <a:videoFile r:link="rId1"/>
          </p:nvPr>
        </p:nvPicPr>
        <p:blipFill>
          <a:blip r:embed="rId4"/>
          <a:stretch>
            <a:fillRect/>
          </a:stretch>
        </p:blipFill>
        <p:spPr>
          <a:xfrm>
            <a:off x="7200900" y="4298949"/>
            <a:ext cx="3657600" cy="2057400"/>
          </a:xfrm>
          <a:prstGeom prst="rect">
            <a:avLst/>
          </a:prstGeom>
        </p:spPr>
      </p:pic>
      <p:pic>
        <p:nvPicPr>
          <p:cNvPr id="7" name="_GrBM40wx84"/>
          <p:cNvPicPr>
            <a:picLocks noRot="1" noChangeAspect="1"/>
          </p:cNvPicPr>
          <p:nvPr>
            <a:videoFile r:link="rId2"/>
          </p:nvPr>
        </p:nvPicPr>
        <p:blipFill>
          <a:blip r:embed="rId5"/>
          <a:stretch>
            <a:fillRect/>
          </a:stretch>
        </p:blipFill>
        <p:spPr>
          <a:xfrm>
            <a:off x="2152650" y="4298949"/>
            <a:ext cx="3657600" cy="2057400"/>
          </a:xfrm>
          <a:prstGeom prst="rect">
            <a:avLst/>
          </a:prstGeom>
        </p:spPr>
      </p:pic>
    </p:spTree>
    <p:extLst>
      <p:ext uri="{BB962C8B-B14F-4D97-AF65-F5344CB8AC3E}">
        <p14:creationId xmlns:p14="http://schemas.microsoft.com/office/powerpoint/2010/main" val="1486096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Drip Irrigation</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4</a:t>
            </a:fld>
            <a:endParaRPr lang="en-IN"/>
          </a:p>
        </p:txBody>
      </p:sp>
      <p:sp>
        <p:nvSpPr>
          <p:cNvPr id="3" name="Content Placeholder 2"/>
          <p:cNvSpPr>
            <a:spLocks noGrp="1"/>
          </p:cNvSpPr>
          <p:nvPr>
            <p:ph idx="1"/>
          </p:nvPr>
        </p:nvSpPr>
        <p:spPr>
          <a:xfrm>
            <a:off x="838200" y="1254737"/>
            <a:ext cx="10515600" cy="4932000"/>
          </a:xfrm>
        </p:spPr>
        <p:txBody>
          <a:bodyPr>
            <a:normAutofit/>
          </a:bodyPr>
          <a:lstStyle/>
          <a:p>
            <a:r>
              <a:rPr lang="en-IN" sz="2400" dirty="0" smtClean="0">
                <a:latin typeface="Lucida Bright" panose="02040602050505020304" pitchFamily="18" charset="0"/>
              </a:rPr>
              <a:t>Micro irrigation defers from sprinkler irrigation by the fact the only part of the soil surface is wetted in micro irrigation methods and these methods operate on low pressure and deliver low discharge</a:t>
            </a:r>
          </a:p>
        </p:txBody>
      </p:sp>
      <p:pic>
        <p:nvPicPr>
          <p:cNvPr id="6" name="Picture 5"/>
          <p:cNvPicPr>
            <a:picLocks noChangeAspect="1"/>
          </p:cNvPicPr>
          <p:nvPr/>
        </p:nvPicPr>
        <p:blipFill>
          <a:blip r:embed="rId2"/>
          <a:stretch>
            <a:fillRect/>
          </a:stretch>
        </p:blipFill>
        <p:spPr>
          <a:xfrm>
            <a:off x="1390650" y="2536096"/>
            <a:ext cx="4562475" cy="3056858"/>
          </a:xfrm>
          <a:prstGeom prst="rect">
            <a:avLst/>
          </a:prstGeom>
        </p:spPr>
      </p:pic>
      <p:pic>
        <p:nvPicPr>
          <p:cNvPr id="7" name="Picture 6"/>
          <p:cNvPicPr>
            <a:picLocks noChangeAspect="1"/>
          </p:cNvPicPr>
          <p:nvPr/>
        </p:nvPicPr>
        <p:blipFill>
          <a:blip r:embed="rId3"/>
          <a:stretch>
            <a:fillRect/>
          </a:stretch>
        </p:blipFill>
        <p:spPr>
          <a:xfrm>
            <a:off x="7172993" y="2536096"/>
            <a:ext cx="3056858" cy="3056858"/>
          </a:xfrm>
          <a:prstGeom prst="rect">
            <a:avLst/>
          </a:prstGeom>
        </p:spPr>
      </p:pic>
    </p:spTree>
    <p:extLst>
      <p:ext uri="{BB962C8B-B14F-4D97-AF65-F5344CB8AC3E}">
        <p14:creationId xmlns:p14="http://schemas.microsoft.com/office/powerpoint/2010/main" val="2141643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Advantages</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5</a:t>
            </a:fld>
            <a:endParaRPr lang="en-IN"/>
          </a:p>
        </p:txBody>
      </p:sp>
      <p:sp>
        <p:nvSpPr>
          <p:cNvPr id="3" name="Content Placeholder 2"/>
          <p:cNvSpPr>
            <a:spLocks noGrp="1"/>
          </p:cNvSpPr>
          <p:nvPr>
            <p:ph idx="1"/>
          </p:nvPr>
        </p:nvSpPr>
        <p:spPr>
          <a:xfrm>
            <a:off x="838200" y="1254737"/>
            <a:ext cx="10515600" cy="4932000"/>
          </a:xfrm>
        </p:spPr>
        <p:txBody>
          <a:bodyPr>
            <a:normAutofit/>
          </a:bodyPr>
          <a:lstStyle/>
          <a:p>
            <a:pPr algn="just"/>
            <a:r>
              <a:rPr lang="en-IN" sz="2400" b="1" dirty="0" smtClean="0">
                <a:latin typeface="Lucida Bright" panose="02040602050505020304" pitchFamily="18" charset="0"/>
              </a:rPr>
              <a:t>Water Savings:</a:t>
            </a:r>
            <a:r>
              <a:rPr lang="en-IN" sz="2400" dirty="0" smtClean="0">
                <a:latin typeface="Lucida Bright" panose="02040602050505020304" pitchFamily="18" charset="0"/>
              </a:rPr>
              <a:t> In drip irrigation system, the water is not moved over the soil surface or through the air. Therefore the conveyance losses are totally eliminated. As water does not come in contact with the foliage, the interception losses are also eliminated.</a:t>
            </a:r>
          </a:p>
          <a:p>
            <a:pPr algn="just"/>
            <a:r>
              <a:rPr lang="en-IN" sz="2400" b="1" dirty="0" smtClean="0">
                <a:latin typeface="Lucida Bright" panose="02040602050505020304" pitchFamily="18" charset="0"/>
              </a:rPr>
              <a:t>Improved Plant Growth and Crop Yield:</a:t>
            </a:r>
            <a:r>
              <a:rPr lang="en-IN" sz="2400" dirty="0" smtClean="0">
                <a:latin typeface="Lucida Bright" panose="02040602050505020304" pitchFamily="18" charset="0"/>
              </a:rPr>
              <a:t> As this method allows the efficient application of water in low volumes frequently, it is possible to maintain the water content in the soil root zone near to the field capacity or within allowable depletion soil moisture. </a:t>
            </a:r>
          </a:p>
          <a:p>
            <a:pPr algn="just"/>
            <a:r>
              <a:rPr lang="en-IN" sz="2400" b="1" dirty="0" err="1" smtClean="0">
                <a:latin typeface="Lucida Bright" panose="02040602050505020304" pitchFamily="18" charset="0"/>
              </a:rPr>
              <a:t>Labor</a:t>
            </a:r>
            <a:r>
              <a:rPr lang="en-IN" sz="2400" b="1" dirty="0" smtClean="0">
                <a:latin typeface="Lucida Bright" panose="02040602050505020304" pitchFamily="18" charset="0"/>
              </a:rPr>
              <a:t> &amp; Saving:</a:t>
            </a:r>
            <a:r>
              <a:rPr lang="en-IN" sz="2400" dirty="0" smtClean="0">
                <a:latin typeface="Lucida Bright" panose="02040602050505020304" pitchFamily="18" charset="0"/>
              </a:rPr>
              <a:t> There is considerable saving in </a:t>
            </a:r>
            <a:r>
              <a:rPr lang="en-IN" sz="2400" dirty="0" err="1" smtClean="0">
                <a:latin typeface="Lucida Bright" panose="02040602050505020304" pitchFamily="18" charset="0"/>
              </a:rPr>
              <a:t>labor</a:t>
            </a:r>
            <a:r>
              <a:rPr lang="en-IN" sz="2400" dirty="0" smtClean="0">
                <a:latin typeface="Lucida Bright" panose="02040602050505020304" pitchFamily="18" charset="0"/>
              </a:rPr>
              <a:t>, as the well-designed system needs </a:t>
            </a:r>
            <a:r>
              <a:rPr lang="en-IN" sz="2400" dirty="0" err="1" smtClean="0">
                <a:latin typeface="Lucida Bright" panose="02040602050505020304" pitchFamily="18" charset="0"/>
              </a:rPr>
              <a:t>labor</a:t>
            </a:r>
            <a:r>
              <a:rPr lang="en-IN" sz="2400" dirty="0" smtClean="0">
                <a:latin typeface="Lucida Bright" panose="02040602050505020304" pitchFamily="18" charset="0"/>
              </a:rPr>
              <a:t> only to start or stop the system. This method is also adaptable to automation of low to high level in water and fertilizer application.</a:t>
            </a:r>
          </a:p>
        </p:txBody>
      </p:sp>
    </p:spTree>
    <p:extLst>
      <p:ext uri="{BB962C8B-B14F-4D97-AF65-F5344CB8AC3E}">
        <p14:creationId xmlns:p14="http://schemas.microsoft.com/office/powerpoint/2010/main" val="3275958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Advantages</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6</a:t>
            </a:fld>
            <a:endParaRPr lang="en-IN"/>
          </a:p>
        </p:txBody>
      </p:sp>
      <p:sp>
        <p:nvSpPr>
          <p:cNvPr id="3" name="Content Placeholder 2"/>
          <p:cNvSpPr>
            <a:spLocks noGrp="1"/>
          </p:cNvSpPr>
          <p:nvPr>
            <p:ph idx="1"/>
          </p:nvPr>
        </p:nvSpPr>
        <p:spPr>
          <a:xfrm>
            <a:off x="838200" y="1254737"/>
            <a:ext cx="10515600" cy="4932000"/>
          </a:xfrm>
        </p:spPr>
        <p:txBody>
          <a:bodyPr>
            <a:normAutofit fontScale="92500"/>
          </a:bodyPr>
          <a:lstStyle/>
          <a:p>
            <a:pPr algn="just"/>
            <a:r>
              <a:rPr lang="en-IN" sz="2400" b="1" dirty="0" smtClean="0">
                <a:latin typeface="Lucida Bright" panose="02040602050505020304" pitchFamily="18" charset="0"/>
              </a:rPr>
              <a:t>Energy Saving: </a:t>
            </a:r>
            <a:r>
              <a:rPr lang="en-IN" sz="2400" dirty="0" smtClean="0">
                <a:latin typeface="Lucida Bright" panose="02040602050505020304" pitchFamily="18" charset="0"/>
              </a:rPr>
              <a:t>Because of high irrigation efficiency, less amount of water is required to be applied and hence less time is required to supply the desired quantity of water and therefore this, method saves energy.</a:t>
            </a:r>
          </a:p>
          <a:p>
            <a:pPr algn="just"/>
            <a:r>
              <a:rPr lang="en-IN" sz="2400" b="1" dirty="0" smtClean="0">
                <a:latin typeface="Lucida Bright" panose="02040602050505020304" pitchFamily="18" charset="0"/>
              </a:rPr>
              <a:t>Suitability to Poor Soils: </a:t>
            </a:r>
            <a:r>
              <a:rPr lang="en-IN" sz="2400" dirty="0" smtClean="0">
                <a:latin typeface="Lucida Bright" panose="02040602050505020304" pitchFamily="18" charset="0"/>
              </a:rPr>
              <a:t>Very light soils are difficult to irrigate by conventional methods due to deep percolation of water. Like-wise, very heavy soils with low infiltration rates are difficult to irrigate even by sprinkler method. </a:t>
            </a:r>
          </a:p>
          <a:p>
            <a:pPr algn="just"/>
            <a:r>
              <a:rPr lang="en-IN" sz="2400" b="1" dirty="0" smtClean="0">
                <a:latin typeface="Lucida Bright" panose="02040602050505020304" pitchFamily="18" charset="0"/>
              </a:rPr>
              <a:t>Weed Control: </a:t>
            </a:r>
            <a:r>
              <a:rPr lang="en-IN" sz="2400" dirty="0" smtClean="0">
                <a:latin typeface="Lucida Bright" panose="02040602050505020304" pitchFamily="18" charset="0"/>
              </a:rPr>
              <a:t>In drip method, due to partial wetting of soil, weed infestation is very less in comparison to other methods of irrigation.</a:t>
            </a:r>
          </a:p>
          <a:p>
            <a:pPr algn="just"/>
            <a:r>
              <a:rPr lang="en-IN" sz="2400" b="1" dirty="0" smtClean="0">
                <a:latin typeface="Lucida Bright" panose="02040602050505020304" pitchFamily="18" charset="0"/>
              </a:rPr>
              <a:t>Economy in Cultural Practices &amp; Operations:</a:t>
            </a:r>
            <a:r>
              <a:rPr lang="en-IN" sz="2400" dirty="0" smtClean="0">
                <a:latin typeface="Lucida Bright" panose="02040602050505020304" pitchFamily="18" charset="0"/>
              </a:rPr>
              <a:t> Besides achieving effective control of weeds, it also increases the efficiency of other operations like spraying, weeding, harvesting etc. due to the possibility of arranging the geometry of the plantation to suit to these operations.</a:t>
            </a:r>
          </a:p>
        </p:txBody>
      </p:sp>
    </p:spTree>
    <p:extLst>
      <p:ext uri="{BB962C8B-B14F-4D97-AF65-F5344CB8AC3E}">
        <p14:creationId xmlns:p14="http://schemas.microsoft.com/office/powerpoint/2010/main" val="1056653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Advantages</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7</a:t>
            </a:fld>
            <a:endParaRPr lang="en-IN"/>
          </a:p>
        </p:txBody>
      </p:sp>
      <p:sp>
        <p:nvSpPr>
          <p:cNvPr id="3" name="Content Placeholder 2"/>
          <p:cNvSpPr>
            <a:spLocks noGrp="1"/>
          </p:cNvSpPr>
          <p:nvPr>
            <p:ph idx="1"/>
          </p:nvPr>
        </p:nvSpPr>
        <p:spPr>
          <a:xfrm>
            <a:off x="838200" y="1254737"/>
            <a:ext cx="10515600" cy="4932000"/>
          </a:xfrm>
        </p:spPr>
        <p:txBody>
          <a:bodyPr>
            <a:normAutofit lnSpcReduction="10000"/>
          </a:bodyPr>
          <a:lstStyle/>
          <a:p>
            <a:r>
              <a:rPr lang="en-IN" sz="2400" b="1" dirty="0" smtClean="0">
                <a:latin typeface="Lucida Bright" panose="02040602050505020304" pitchFamily="18" charset="0"/>
              </a:rPr>
              <a:t>Use of Brackish/Saline Water: </a:t>
            </a:r>
            <a:r>
              <a:rPr lang="en-IN" sz="2400" dirty="0" smtClean="0">
                <a:latin typeface="Lucida Bright" panose="02040602050505020304" pitchFamily="18" charset="0"/>
              </a:rPr>
              <a:t>In this method the soil moisture can be maintained at low tension and therefore best suited to the application of brackish/saline water which is otherwise not possible in surface irrigation method due to moisture at high tension because of prolonged interval between two irrigations. </a:t>
            </a:r>
          </a:p>
          <a:p>
            <a:r>
              <a:rPr lang="en-IN" sz="2400" b="1" dirty="0" smtClean="0">
                <a:latin typeface="Lucida Bright" panose="02040602050505020304" pitchFamily="18" charset="0"/>
              </a:rPr>
              <a:t>Enhanced Fertilizer Application Efficiency: </a:t>
            </a:r>
            <a:r>
              <a:rPr lang="en-IN" sz="2400" dirty="0" smtClean="0">
                <a:latin typeface="Lucida Bright" panose="02040602050505020304" pitchFamily="18" charset="0"/>
              </a:rPr>
              <a:t>In drip irrigation system, water soluble fertilizers can be applied. As water can be precisely applied in the root zone, fertilizer can also be applied in the root zone of the crop only.</a:t>
            </a:r>
          </a:p>
          <a:p>
            <a:r>
              <a:rPr lang="en-IN" sz="2400" b="1" dirty="0" smtClean="0">
                <a:latin typeface="Lucida Bright" panose="02040602050505020304" pitchFamily="18" charset="0"/>
              </a:rPr>
              <a:t>No Soil Erosion:</a:t>
            </a:r>
            <a:r>
              <a:rPr lang="en-IN" sz="2400" dirty="0" smtClean="0">
                <a:latin typeface="Lucida Bright" panose="02040602050505020304" pitchFamily="18" charset="0"/>
              </a:rPr>
              <a:t> As water is not moved over the land surface, there is no soil erosion due to drip irrigation.</a:t>
            </a:r>
          </a:p>
          <a:p>
            <a:r>
              <a:rPr lang="en-IN" sz="2400" b="1" dirty="0" smtClean="0">
                <a:latin typeface="Lucida Bright" panose="02040602050505020304" pitchFamily="18" charset="0"/>
              </a:rPr>
              <a:t>Minimum Diseases and Pest Problems:</a:t>
            </a:r>
            <a:r>
              <a:rPr lang="en-IN" sz="2400" dirty="0" smtClean="0">
                <a:latin typeface="Lucida Bright" panose="02040602050505020304" pitchFamily="18" charset="0"/>
              </a:rPr>
              <a:t> In drip system, because of less atmospheric humidity minimum diseases and pest problems are observed.</a:t>
            </a:r>
          </a:p>
        </p:txBody>
      </p:sp>
    </p:spTree>
    <p:extLst>
      <p:ext uri="{BB962C8B-B14F-4D97-AF65-F5344CB8AC3E}">
        <p14:creationId xmlns:p14="http://schemas.microsoft.com/office/powerpoint/2010/main" val="2134168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Limitations</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8</a:t>
            </a:fld>
            <a:endParaRPr lang="en-IN"/>
          </a:p>
        </p:txBody>
      </p:sp>
      <p:sp>
        <p:nvSpPr>
          <p:cNvPr id="3" name="Content Placeholder 2"/>
          <p:cNvSpPr>
            <a:spLocks noGrp="1"/>
          </p:cNvSpPr>
          <p:nvPr>
            <p:ph idx="1"/>
          </p:nvPr>
        </p:nvSpPr>
        <p:spPr>
          <a:xfrm>
            <a:off x="838200" y="1254737"/>
            <a:ext cx="10515600" cy="4932000"/>
          </a:xfrm>
        </p:spPr>
        <p:txBody>
          <a:bodyPr>
            <a:normAutofit/>
          </a:bodyPr>
          <a:lstStyle/>
          <a:p>
            <a:r>
              <a:rPr lang="en-IN" sz="2400" dirty="0" smtClean="0">
                <a:latin typeface="Lucida Bright" panose="02040602050505020304" pitchFamily="18" charset="0"/>
              </a:rPr>
              <a:t>Initial Heavy investment</a:t>
            </a:r>
          </a:p>
          <a:p>
            <a:r>
              <a:rPr lang="en-IN" sz="2400" dirty="0" smtClean="0">
                <a:latin typeface="Lucida Bright" panose="02040602050505020304" pitchFamily="18" charset="0"/>
              </a:rPr>
              <a:t>Extensive Maintenance Requirement</a:t>
            </a:r>
          </a:p>
          <a:p>
            <a:r>
              <a:rPr lang="en-IN" sz="2400" dirty="0" smtClean="0">
                <a:latin typeface="Lucida Bright" panose="02040602050505020304" pitchFamily="18" charset="0"/>
              </a:rPr>
              <a:t>Salinity Hazards</a:t>
            </a:r>
          </a:p>
          <a:p>
            <a:r>
              <a:rPr lang="en-IN" sz="2400" dirty="0" smtClean="0">
                <a:latin typeface="Lucida Bright" panose="02040602050505020304" pitchFamily="18" charset="0"/>
              </a:rPr>
              <a:t>Economic and/or Technical Limitations</a:t>
            </a:r>
          </a:p>
          <a:p>
            <a:r>
              <a:rPr lang="en-IN" sz="2400" dirty="0" smtClean="0">
                <a:latin typeface="Lucida Bright" panose="02040602050505020304" pitchFamily="18" charset="0"/>
              </a:rPr>
              <a:t>High Skill Requirements</a:t>
            </a:r>
          </a:p>
        </p:txBody>
      </p:sp>
      <p:pic>
        <p:nvPicPr>
          <p:cNvPr id="6" name="Picture 5"/>
          <p:cNvPicPr>
            <a:picLocks noChangeAspect="1"/>
          </p:cNvPicPr>
          <p:nvPr/>
        </p:nvPicPr>
        <p:blipFill>
          <a:blip r:embed="rId2"/>
          <a:stretch>
            <a:fillRect/>
          </a:stretch>
        </p:blipFill>
        <p:spPr>
          <a:xfrm>
            <a:off x="1523603" y="3518782"/>
            <a:ext cx="9144793" cy="3097036"/>
          </a:xfrm>
          <a:prstGeom prst="rect">
            <a:avLst/>
          </a:prstGeom>
        </p:spPr>
      </p:pic>
    </p:spTree>
    <p:extLst>
      <p:ext uri="{BB962C8B-B14F-4D97-AF65-F5344CB8AC3E}">
        <p14:creationId xmlns:p14="http://schemas.microsoft.com/office/powerpoint/2010/main" val="615312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57CEDB-0F25-45D2-8BA6-B6B0F6BB4ED5}" type="slidenum">
              <a:rPr lang="en-IN" smtClean="0"/>
              <a:t>9</a:t>
            </a:fld>
            <a:endParaRPr lang="en-IN"/>
          </a:p>
        </p:txBody>
      </p:sp>
      <p:sp>
        <p:nvSpPr>
          <p:cNvPr id="4" name="TextBox 3"/>
          <p:cNvSpPr txBox="1"/>
          <p:nvPr/>
        </p:nvSpPr>
        <p:spPr>
          <a:xfrm rot="20043647">
            <a:off x="3067050" y="3075057"/>
            <a:ext cx="6057900" cy="707886"/>
          </a:xfrm>
          <a:prstGeom prst="rect">
            <a:avLst/>
          </a:prstGeom>
          <a:noFill/>
        </p:spPr>
        <p:txBody>
          <a:bodyPr wrap="square" rtlCol="0">
            <a:spAutoFit/>
          </a:bodyPr>
          <a:lstStyle/>
          <a:p>
            <a:pPr algn="ctr"/>
            <a:r>
              <a:rPr lang="en-IN" sz="4000" dirty="0" smtClean="0">
                <a:solidFill>
                  <a:srgbClr val="C00000"/>
                </a:solidFill>
                <a:latin typeface="Comic Sans MS" panose="030F0702030302020204" pitchFamily="66" charset="0"/>
              </a:rPr>
              <a:t>!!!-Thank You-!!!</a:t>
            </a:r>
            <a:endParaRPr lang="en-IN" sz="40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3481368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477</Words>
  <Application>Microsoft Office PowerPoint</Application>
  <PresentationFormat>Widescreen</PresentationFormat>
  <Paragraphs>44</Paragraphs>
  <Slides>10</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Comic Sans MS</vt:lpstr>
      <vt:lpstr>Lucida Bright</vt:lpstr>
      <vt:lpstr>Office Theme</vt:lpstr>
      <vt:lpstr>Micro Irrigation Systems - Introduction</vt:lpstr>
      <vt:lpstr>Drip Irrigation</vt:lpstr>
      <vt:lpstr>Drip Irrigation</vt:lpstr>
      <vt:lpstr>Drip Irrigation</vt:lpstr>
      <vt:lpstr>Advantages</vt:lpstr>
      <vt:lpstr>Advantages</vt:lpstr>
      <vt:lpstr>Advantages</vt:lpstr>
      <vt:lpstr>Limitations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Sprinkler Irrigation – Pipeline Hydraulics</dc:title>
  <dc:creator>Birabhadra Rout</dc:creator>
  <cp:lastModifiedBy>Birabhadra Rout</cp:lastModifiedBy>
  <cp:revision>19</cp:revision>
  <dcterms:created xsi:type="dcterms:W3CDTF">2020-05-29T23:12:12Z</dcterms:created>
  <dcterms:modified xsi:type="dcterms:W3CDTF">2020-05-30T00:00:11Z</dcterms:modified>
</cp:coreProperties>
</file>