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5" r:id="rId13"/>
    <p:sldId id="271" r:id="rId14"/>
    <p:sldId id="272" r:id="rId15"/>
    <p:sldId id="257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7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5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43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7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1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1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4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60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72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98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72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B2F8-0D4C-417F-B4CD-B2B4465DE8F8}" type="datetimeFigureOut">
              <a:rPr lang="en-IN" smtClean="0"/>
              <a:t>30/05/2020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348A-8A1B-46B1-8EC3-0C07EEE432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0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317359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40000"/>
          </a:xfrm>
        </p:spPr>
        <p:txBody>
          <a:bodyPr anchor="b">
            <a:normAutofit/>
          </a:bodyPr>
          <a:lstStyle/>
          <a:p>
            <a:r>
              <a:rPr lang="en-I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Micro Irrigation Systems - </a:t>
            </a:r>
            <a:r>
              <a:rPr lang="en-I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Design</a:t>
            </a:r>
            <a:endParaRPr lang="en-I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200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Sprinkler and Micro  irrigation </a:t>
            </a:r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Systems</a:t>
            </a:r>
          </a:p>
          <a:p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[BTAI 31]</a:t>
            </a:r>
            <a:endParaRPr lang="en-IN" sz="20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66700"/>
            <a:ext cx="2160000" cy="216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661-1B24-4CD6-9811-592976EF096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Emitter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10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 smtClean="0">
                <a:latin typeface="Lucida Bright" panose="02040602050505020304" pitchFamily="18" charset="0"/>
              </a:rPr>
              <a:t>Recommended ranges of </a:t>
            </a:r>
            <a:r>
              <a:rPr lang="en-IN" sz="2400" u="sng" dirty="0" err="1" smtClean="0">
                <a:latin typeface="Lucida Bright" panose="02040602050505020304" pitchFamily="18" charset="0"/>
              </a:rPr>
              <a:t>C</a:t>
            </a:r>
            <a:r>
              <a:rPr lang="en-IN" sz="2400" u="sng" baseline="-25000" dirty="0" err="1" smtClean="0">
                <a:latin typeface="Lucida Bright" panose="02040602050505020304" pitchFamily="18" charset="0"/>
              </a:rPr>
              <a:t>v</a:t>
            </a:r>
            <a:r>
              <a:rPr lang="en-IN" sz="2400" u="sng" dirty="0" smtClean="0">
                <a:latin typeface="Lucida Bright" panose="02040602050505020304" pitchFamily="18" charset="0"/>
              </a:rPr>
              <a:t> 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Emitter coefficient of manufacturing variation</a:t>
            </a:r>
          </a:p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295525"/>
            <a:ext cx="73818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Discharge of Drippers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11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b="0" dirty="0" smtClean="0">
                  <a:latin typeface="Lucida Bright" panose="020406020505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 smtClean="0">
                    <a:latin typeface="Lucida Bright" panose="02040602050505020304" pitchFamily="18" charset="0"/>
                  </a:rPr>
                  <a:t>	q = discharge of drippers (volume per time)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P = operating pressure (force/area)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X = constants for specified emitters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812" t="-11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Irrigation Water </a:t>
            </a:r>
            <a:r>
              <a:rPr lang="en-IN" sz="32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Requirerments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12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2400" b="0" dirty="0" smtClean="0">
                  <a:latin typeface="Lucida Bright" panose="020406020505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 smtClean="0">
                    <a:latin typeface="Lucida Bright" panose="02040602050505020304" pitchFamily="18" charset="0"/>
                  </a:rPr>
                  <a:t>	</a:t>
                </a:r>
                <a:r>
                  <a:rPr lang="en-IN" sz="2400" i="1" dirty="0" err="1" smtClean="0">
                    <a:latin typeface="Lucida Bright" panose="02040602050505020304" pitchFamily="18" charset="0"/>
                  </a:rPr>
                  <a:t>V</a:t>
                </a:r>
                <a:r>
                  <a:rPr lang="en-IN" sz="2400" i="1" baseline="-25000" dirty="0" err="1" smtClean="0">
                    <a:latin typeface="Lucida Bright" panose="02040602050505020304" pitchFamily="18" charset="0"/>
                  </a:rPr>
                  <a:t>m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= monthly irrigation water requirement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i="1" dirty="0" smtClean="0">
                    <a:latin typeface="Lucida Bright" panose="02040602050505020304" pitchFamily="18" charset="0"/>
                  </a:rPr>
                  <a:t>K</a:t>
                </a:r>
                <a:r>
                  <a:rPr lang="en-IN" sz="2400" i="1" baseline="-25000" dirty="0" smtClean="0">
                    <a:latin typeface="Lucida Bright" panose="02040602050505020304" pitchFamily="18" charset="0"/>
                  </a:rPr>
                  <a:t>c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= crop coefficient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i="1" dirty="0" smtClean="0">
                    <a:latin typeface="Lucida Bright" panose="02040602050505020304" pitchFamily="18" charset="0"/>
                  </a:rPr>
                  <a:t>C</a:t>
                </a:r>
                <a:r>
                  <a:rPr lang="en-IN" sz="2400" i="1" baseline="-25000" dirty="0" smtClean="0">
                    <a:latin typeface="Lucida Bright" panose="02040602050505020304" pitchFamily="18" charset="0"/>
                  </a:rPr>
                  <a:t>c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= Canopy factor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i="1" dirty="0" err="1" smtClean="0">
                    <a:latin typeface="Lucida Bright" panose="02040602050505020304" pitchFamily="18" charset="0"/>
                  </a:rPr>
                  <a:t>K</a:t>
                </a:r>
                <a:r>
                  <a:rPr lang="en-IN" sz="2400" i="1" baseline="-25000" dirty="0" err="1" smtClean="0">
                    <a:latin typeface="Lucida Bright" panose="02040602050505020304" pitchFamily="18" charset="0"/>
                  </a:rPr>
                  <a:t>p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= Pan evaporation factor (0.8)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i="1" dirty="0" smtClean="0">
                    <a:latin typeface="Lucida Bright" panose="02040602050505020304" pitchFamily="18" charset="0"/>
                  </a:rPr>
                  <a:t>E</a:t>
                </a:r>
                <a:r>
                  <a:rPr lang="en-IN" sz="2400" i="1" baseline="-25000" dirty="0" smtClean="0">
                    <a:latin typeface="Lucida Bright" panose="02040602050505020304" pitchFamily="18" charset="0"/>
                  </a:rPr>
                  <a:t>p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= normal monthly evaporation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	</a:t>
                </a:r>
                <a:r>
                  <a:rPr lang="en-IN" sz="2400" i="1" dirty="0" smtClean="0">
                    <a:latin typeface="Lucida Bright" panose="02040602050505020304" pitchFamily="18" charset="0"/>
                  </a:rPr>
                  <a:t>A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= area to be irrigated (m</a:t>
                </a:r>
                <a:r>
                  <a:rPr lang="en-IN" sz="2400" baseline="30000" dirty="0" smtClean="0">
                    <a:latin typeface="Lucida Bright" panose="02040602050505020304" pitchFamily="18" charset="0"/>
                  </a:rPr>
                  <a:t>2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812" t="-11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1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Capacity of the Drip Irrigation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13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IN" sz="2400" b="0" dirty="0" smtClean="0">
                  <a:latin typeface="Lucida Bright" panose="020406020505050203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IN" sz="2000" i="1" dirty="0" smtClean="0">
                    <a:latin typeface="Lucida Bright" panose="02040602050505020304" pitchFamily="18" charset="0"/>
                  </a:rPr>
                  <a:t>Q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capacity of the drip system</a:t>
                </a:r>
              </a:p>
              <a:p>
                <a:pPr marL="457200" lvl="1" indent="0">
                  <a:buNone/>
                </a:pPr>
                <a:r>
                  <a:rPr lang="en-IN" sz="2000" i="1" dirty="0" err="1" smtClean="0">
                    <a:latin typeface="Lucida Bright" panose="02040602050505020304" pitchFamily="18" charset="0"/>
                  </a:rPr>
                  <a:t>V</a:t>
                </a:r>
                <a:r>
                  <a:rPr lang="en-IN" sz="2000" i="1" baseline="-25000" dirty="0" err="1" smtClean="0">
                    <a:latin typeface="Lucida Bright" panose="02040602050505020304" pitchFamily="18" charset="0"/>
                  </a:rPr>
                  <a:t>d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Daily water requirement</a:t>
                </a:r>
              </a:p>
              <a:p>
                <a:pPr marL="457200" lvl="1" indent="0">
                  <a:buNone/>
                </a:pPr>
                <a:r>
                  <a:rPr lang="en-IN" sz="2000" i="1" dirty="0" smtClean="0">
                    <a:latin typeface="Lucida Bright" panose="02040602050505020304" pitchFamily="18" charset="0"/>
                  </a:rPr>
                  <a:t>T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irrigation interval days</a:t>
                </a:r>
              </a:p>
              <a:p>
                <a:pPr marL="457200" lvl="1" indent="0">
                  <a:buNone/>
                </a:pPr>
                <a:r>
                  <a:rPr lang="en-IN" sz="2000" i="1" dirty="0" err="1" smtClean="0">
                    <a:latin typeface="Lucida Bright" panose="02040602050505020304" pitchFamily="18" charset="0"/>
                  </a:rPr>
                  <a:t>n</a:t>
                </a:r>
                <a:r>
                  <a:rPr lang="en-IN" sz="2000" i="1" baseline="-25000" dirty="0" err="1" smtClean="0">
                    <a:latin typeface="Lucida Bright" panose="02040602050505020304" pitchFamily="18" charset="0"/>
                  </a:rPr>
                  <a:t>a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water application efficiency</a:t>
                </a:r>
              </a:p>
              <a:p>
                <a:pPr marL="457200" lvl="1" indent="0">
                  <a:buNone/>
                </a:pPr>
                <a:r>
                  <a:rPr lang="en-IN" sz="2000" i="1" dirty="0" smtClean="0">
                    <a:latin typeface="Lucida Bright" panose="02040602050505020304" pitchFamily="18" charset="0"/>
                  </a:rPr>
                  <a:t>t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duration</a:t>
                </a:r>
                <a:endParaRPr lang="en-IN" sz="2000" dirty="0">
                  <a:latin typeface="Lucida Bright" panose="02040602050505020304" pitchFamily="18" charset="0"/>
                </a:endParaRPr>
              </a:p>
              <a:p>
                <a:pPr marL="3429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IN" b="0" dirty="0" smtClean="0">
                  <a:latin typeface="Lucida Bright" panose="02040602050505020304" pitchFamily="18" charset="0"/>
                </a:endParaRPr>
              </a:p>
              <a:p>
                <a:pPr marL="457200" lvl="2" indent="0">
                  <a:buNone/>
                </a:pPr>
                <a:r>
                  <a:rPr lang="en-IN" dirty="0" err="1" smtClean="0">
                    <a:latin typeface="Lucida Bright" panose="02040602050505020304" pitchFamily="18" charset="0"/>
                  </a:rPr>
                  <a:t>Q</a:t>
                </a:r>
                <a:r>
                  <a:rPr lang="en-IN" baseline="-25000" dirty="0" err="1" smtClean="0">
                    <a:latin typeface="Lucida Bright" panose="02040602050505020304" pitchFamily="18" charset="0"/>
                  </a:rPr>
                  <a:t>p</a:t>
                </a:r>
                <a:r>
                  <a:rPr lang="en-IN" dirty="0" smtClean="0">
                    <a:latin typeface="Lucida Bright" panose="02040602050505020304" pitchFamily="18" charset="0"/>
                  </a:rPr>
                  <a:t> = Discharge per plant</a:t>
                </a:r>
              </a:p>
              <a:p>
                <a:pPr marL="457200" lvl="2" indent="0">
                  <a:buNone/>
                </a:pPr>
                <a:r>
                  <a:rPr lang="en-IN" dirty="0" smtClean="0">
                    <a:latin typeface="Lucida Bright" panose="02040602050505020304" pitchFamily="18" charset="0"/>
                  </a:rPr>
                  <a:t>n = number of plant</a:t>
                </a:r>
              </a:p>
              <a:p>
                <a:pPr marL="0" lvl="2" indent="0">
                  <a:buNone/>
                </a:pPr>
                <a:r>
                  <a:rPr lang="en-IN" sz="2400" dirty="0" smtClean="0">
                    <a:latin typeface="Lucida Bright" panose="02040602050505020304" pitchFamily="18" charset="0"/>
                  </a:rPr>
                  <a:t>Number of laterals required:</a:t>
                </a:r>
              </a:p>
              <a:p>
                <a:pPr marL="800100" lvl="3" indent="-342900"/>
                <a:r>
                  <a:rPr lang="en-IN" sz="2200" dirty="0" smtClean="0">
                    <a:latin typeface="Lucida Bright" panose="02040602050505020304" pitchFamily="18" charset="0"/>
                  </a:rPr>
                  <a:t>For vegetable crops – 1 lateral for each slope.</a:t>
                </a:r>
              </a:p>
              <a:p>
                <a:pPr marL="800100" lvl="3" indent="-342900"/>
                <a:r>
                  <a:rPr lang="en-IN" sz="2200" dirty="0" smtClean="0">
                    <a:latin typeface="Lucida Bright" panose="02040602050505020304" pitchFamily="18" charset="0"/>
                  </a:rPr>
                  <a:t>For </a:t>
                </a:r>
                <a:r>
                  <a:rPr lang="en-IN" sz="2200" dirty="0" err="1" smtClean="0">
                    <a:latin typeface="Lucida Bright" panose="02040602050505020304" pitchFamily="18" charset="0"/>
                  </a:rPr>
                  <a:t>orchads</a:t>
                </a:r>
                <a:r>
                  <a:rPr lang="en-IN" sz="2200" dirty="0" smtClean="0">
                    <a:latin typeface="Lucida Bright" panose="02040602050505020304" pitchFamily="18" charset="0"/>
                  </a:rPr>
                  <a:t> – 1 to 2 per each row</a:t>
                </a:r>
              </a:p>
              <a:p>
                <a:pPr marL="0" lvl="2" indent="0">
                  <a:buNone/>
                </a:pPr>
                <a:r>
                  <a:rPr lang="en-IN" sz="2400" dirty="0" smtClean="0">
                    <a:latin typeface="Lucida Bright" panose="02040602050505020304" pitchFamily="18" charset="0"/>
                  </a:rPr>
                  <a:t>Number of drippers per plant:</a:t>
                </a:r>
              </a:p>
              <a:p>
                <a:pPr marL="800100" lvl="3" indent="-342900"/>
                <a:r>
                  <a:rPr lang="en-IN" sz="2200" dirty="0" smtClean="0">
                    <a:latin typeface="Lucida Bright" panose="02040602050505020304" pitchFamily="18" charset="0"/>
                  </a:rPr>
                  <a:t>(% total area shaded by the tree × area per tree) / (effective area wetted by a single emitter)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754" t="-11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5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Area Irrigated by the Dripper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14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 smtClean="0">
                    <a:latin typeface="Lucida Bright" panose="02040602050505020304" pitchFamily="18" charset="0"/>
                  </a:rPr>
                  <a:t>Area irrigated by a dripper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IN" sz="2000" b="0" dirty="0" smtClean="0">
                  <a:latin typeface="Lucida Bright" panose="020406020505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IN" sz="2000" dirty="0" smtClean="0">
                    <a:latin typeface="Lucida Bright" panose="02040602050505020304" pitchFamily="18" charset="0"/>
                  </a:rPr>
                  <a:t>A</a:t>
                </a:r>
                <a:r>
                  <a:rPr lang="en-IN" sz="2000" baseline="-25000" dirty="0" smtClean="0">
                    <a:latin typeface="Lucida Bright" panose="02040602050505020304" pitchFamily="18" charset="0"/>
                  </a:rPr>
                  <a:t>i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area irrigated</a:t>
                </a:r>
              </a:p>
              <a:p>
                <a:pPr marL="457200" lvl="1" indent="0">
                  <a:buNone/>
                </a:pPr>
                <a:r>
                  <a:rPr lang="en-IN" sz="2000" dirty="0" smtClean="0">
                    <a:latin typeface="Lucida Bright" panose="02040602050505020304" pitchFamily="18" charset="0"/>
                  </a:rPr>
                  <a:t>L = spacing between adjacent plant row</a:t>
                </a:r>
              </a:p>
              <a:p>
                <a:pPr marL="457200" lvl="1" indent="0">
                  <a:buNone/>
                </a:pPr>
                <a:r>
                  <a:rPr lang="en-IN" sz="2000" dirty="0" smtClean="0">
                    <a:latin typeface="Lucida Bright" panose="02040602050505020304" pitchFamily="18" charset="0"/>
                  </a:rPr>
                  <a:t>S = spacing between emission points</a:t>
                </a:r>
              </a:p>
              <a:p>
                <a:pPr marL="457200" lvl="1" indent="0">
                  <a:buNone/>
                </a:pPr>
                <a:r>
                  <a:rPr lang="en-IN" sz="2000" dirty="0" smtClean="0">
                    <a:latin typeface="Lucida Bright" panose="02040602050505020304" pitchFamily="18" charset="0"/>
                  </a:rPr>
                  <a:t>P = % cropped area to be irrigated</a:t>
                </a:r>
              </a:p>
              <a:p>
                <a:pPr marL="457200" lvl="1" indent="0">
                  <a:buNone/>
                </a:pPr>
                <a:r>
                  <a:rPr lang="en-IN" sz="2000" dirty="0" smtClean="0">
                    <a:latin typeface="Lucida Bright" panose="02040602050505020304" pitchFamily="18" charset="0"/>
                  </a:rPr>
                  <a:t>N</a:t>
                </a:r>
                <a:r>
                  <a:rPr lang="en-IN" sz="2000" baseline="-25000" dirty="0" smtClean="0">
                    <a:latin typeface="Lucida Bright" panose="02040602050505020304" pitchFamily="18" charset="0"/>
                  </a:rPr>
                  <a:t>e</a:t>
                </a:r>
                <a:r>
                  <a:rPr lang="en-IN" sz="2000" dirty="0" smtClean="0">
                    <a:latin typeface="Lucida Bright" panose="02040602050505020304" pitchFamily="18" charset="0"/>
                  </a:rPr>
                  <a:t> = number of drippers at each emission point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812" t="-16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0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15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 rot="20043647">
            <a:off x="3067050" y="3075057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!!!-Thank You-!!!</a:t>
            </a:r>
            <a:endParaRPr lang="en-IN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16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17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1004887"/>
            <a:ext cx="8734425" cy="442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Components of Drip Irrigation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Pumping set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Filters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Mainlines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Sub-main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Laterals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Drippers/emitters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1768" y="5625708"/>
            <a:ext cx="39842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IN" dirty="0">
                <a:hlinkClick r:id="rId3"/>
              </a:rPr>
              <a:t>https://slideplayer.com/slide/13173599</a:t>
            </a:r>
            <a:r>
              <a:rPr lang="en-IN" dirty="0" smtClean="0">
                <a:hlinkClick r:id="rId3"/>
              </a:rPr>
              <a:t>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44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Components of Drip Irrigation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 smtClean="0">
                <a:latin typeface="Lucida Bright" panose="02040602050505020304" pitchFamily="18" charset="0"/>
              </a:rPr>
              <a:t>Pumping Set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To create a pressure about 2.5kg/sq.cm to regulate the amount of water to be supplied</a:t>
            </a:r>
          </a:p>
          <a:p>
            <a:pPr marL="0" indent="0">
              <a:buNone/>
            </a:pPr>
            <a:r>
              <a:rPr lang="en-IN" sz="2400" u="sng" dirty="0" smtClean="0">
                <a:latin typeface="Lucida Bright" panose="02040602050505020304" pitchFamily="18" charset="0"/>
              </a:rPr>
              <a:t>Filter Unit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To filter the water in order to remove the suspended impurities from the water.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3" y="3795044"/>
            <a:ext cx="42672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3795044"/>
            <a:ext cx="34480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Components of Drip Irrigation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4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6696075" cy="4932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IN" sz="2400" u="sng" dirty="0" smtClean="0">
                    <a:solidFill>
                      <a:schemeClr val="accent4">
                        <a:lumMod val="75000"/>
                      </a:schemeClr>
                    </a:solidFill>
                    <a:latin typeface="Lucida Bright" panose="02040602050505020304" pitchFamily="18" charset="0"/>
                  </a:rPr>
                  <a:t>Mainlines</a:t>
                </a:r>
              </a:p>
              <a:p>
                <a:pPr algn="just"/>
                <a:r>
                  <a:rPr lang="en-IN" sz="2400" dirty="0">
                    <a:latin typeface="Lucida Bright" panose="02040602050505020304" pitchFamily="18" charset="0"/>
                  </a:rPr>
                  <a:t>It is a Distribution system in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drip irrigation</a:t>
                </a:r>
                <a:r>
                  <a:rPr lang="en-IN" sz="2400" dirty="0">
                    <a:latin typeface="Lucida Bright" panose="02040602050505020304" pitchFamily="18" charset="0"/>
                  </a:rPr>
                  <a:t>. Rigid PVC and high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density polyethylene </a:t>
                </a:r>
                <a:r>
                  <a:rPr lang="en-IN" sz="2400" dirty="0">
                    <a:latin typeface="Lucida Bright" panose="02040602050505020304" pitchFamily="18" charset="0"/>
                  </a:rPr>
                  <a:t>pipes are used as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main pipes </a:t>
                </a:r>
                <a:r>
                  <a:rPr lang="en-IN" sz="2400" dirty="0">
                    <a:latin typeface="Lucida Bright" panose="02040602050505020304" pitchFamily="18" charset="0"/>
                  </a:rPr>
                  <a:t>to minimized corrosion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and clogging</a:t>
                </a:r>
              </a:p>
              <a:p>
                <a:pPr algn="just"/>
                <a:r>
                  <a:rPr lang="en-IN" sz="2400" dirty="0">
                    <a:latin typeface="Lucida Bright" panose="02040602050505020304" pitchFamily="18" charset="0"/>
                  </a:rPr>
                  <a:t>Pipes of 65 mm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IN" sz="2400" dirty="0" smtClean="0">
                    <a:latin typeface="Lucida Bright" panose="02040602050505020304" pitchFamily="18" charset="0"/>
                  </a:rPr>
                  <a:t> </a:t>
                </a:r>
                <a:r>
                  <a:rPr lang="en-IN" sz="2400" dirty="0">
                    <a:latin typeface="Lucida Bright" panose="02040602050505020304" pitchFamily="18" charset="0"/>
                  </a:rPr>
                  <a:t>and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with pressure </a:t>
                </a:r>
                <a:r>
                  <a:rPr lang="en-IN" sz="2400" dirty="0">
                    <a:latin typeface="Lucida Bright" panose="02040602050505020304" pitchFamily="18" charset="0"/>
                  </a:rPr>
                  <a:t>rating of 4 to 10 kg/sq.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cm</a:t>
                </a:r>
              </a:p>
              <a:p>
                <a:pPr marL="0" indent="0" algn="just">
                  <a:buNone/>
                </a:pPr>
                <a:r>
                  <a:rPr lang="en-IN" sz="2400" u="sng" dirty="0" smtClean="0">
                    <a:solidFill>
                      <a:schemeClr val="accent2"/>
                    </a:solidFill>
                    <a:latin typeface="Lucida Bright" panose="02040602050505020304" pitchFamily="18" charset="0"/>
                  </a:rPr>
                  <a:t>Sub-main</a:t>
                </a:r>
                <a:endParaRPr lang="en-IN" sz="2400" u="sng" dirty="0">
                  <a:solidFill>
                    <a:schemeClr val="accent2"/>
                  </a:solidFill>
                  <a:latin typeface="Lucida Bright" panose="02040602050505020304" pitchFamily="18" charset="0"/>
                </a:endParaRPr>
              </a:p>
              <a:p>
                <a:pPr algn="just"/>
                <a:r>
                  <a:rPr lang="en-IN" sz="2400" dirty="0">
                    <a:latin typeface="Lucida Bright" panose="02040602050505020304" pitchFamily="18" charset="0"/>
                  </a:rPr>
                  <a:t>It is usually connected to the main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lines through </a:t>
                </a:r>
                <a:r>
                  <a:rPr lang="en-IN" sz="2400" dirty="0">
                    <a:latin typeface="Lucida Bright" panose="02040602050505020304" pitchFamily="18" charset="0"/>
                  </a:rPr>
                  <a:t>a control valve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assembly</a:t>
                </a:r>
                <a:endParaRPr lang="en-IN" sz="2400" dirty="0">
                  <a:latin typeface="Lucida Bright" panose="02040602050505020304" pitchFamily="18" charset="0"/>
                </a:endParaRPr>
              </a:p>
              <a:p>
                <a:pPr algn="just"/>
                <a:r>
                  <a:rPr lang="en-IN" sz="2400" dirty="0" smtClean="0">
                    <a:latin typeface="Lucida Bright" panose="02040602050505020304" pitchFamily="18" charset="0"/>
                  </a:rPr>
                  <a:t>The </a:t>
                </a:r>
                <a:r>
                  <a:rPr lang="en-IN" sz="2400" dirty="0">
                    <a:latin typeface="Lucida Bright" panose="02040602050505020304" pitchFamily="18" charset="0"/>
                  </a:rPr>
                  <a:t>function of its to distributes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water uniformly </a:t>
                </a:r>
                <a:r>
                  <a:rPr lang="en-IN" sz="2400" dirty="0">
                    <a:latin typeface="Lucida Bright" panose="02040602050505020304" pitchFamily="18" charset="0"/>
                  </a:rPr>
                  <a:t>to a number laterals</a:t>
                </a:r>
                <a:endParaRPr lang="en-IN" sz="2400" dirty="0" smtClean="0">
                  <a:latin typeface="Lucida Bright" panose="020406020505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6696075" cy="4932000"/>
              </a:xfrm>
              <a:blipFill>
                <a:blip r:embed="rId2"/>
                <a:stretch>
                  <a:fillRect l="-1457" t="-1607" r="-13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5" y="1085125"/>
            <a:ext cx="2548289" cy="5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Components of Drip Irrigation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5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6267450" cy="493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u="sng" dirty="0" smtClean="0">
                <a:latin typeface="Lucida Bright" panose="02040602050505020304" pitchFamily="18" charset="0"/>
              </a:rPr>
              <a:t>Drippers and Emitters</a:t>
            </a:r>
          </a:p>
          <a:p>
            <a:pPr algn="just"/>
            <a:r>
              <a:rPr lang="en-IN" sz="2400" dirty="0">
                <a:latin typeface="Lucida Bright" panose="02040602050505020304" pitchFamily="18" charset="0"/>
              </a:rPr>
              <a:t>It is fitted to a drip </a:t>
            </a:r>
            <a:r>
              <a:rPr lang="en-IN" sz="2400" dirty="0" smtClean="0">
                <a:latin typeface="Lucida Bright" panose="02040602050505020304" pitchFamily="18" charset="0"/>
              </a:rPr>
              <a:t>irrigation lateral </a:t>
            </a:r>
            <a:r>
              <a:rPr lang="en-IN" sz="2400" dirty="0">
                <a:latin typeface="Lucida Bright" panose="02040602050505020304" pitchFamily="18" charset="0"/>
              </a:rPr>
              <a:t>and intended to emit </a:t>
            </a:r>
            <a:r>
              <a:rPr lang="en-IN" sz="2400" dirty="0" smtClean="0">
                <a:latin typeface="Lucida Bright" panose="02040602050505020304" pitchFamily="18" charset="0"/>
              </a:rPr>
              <a:t>water in </a:t>
            </a:r>
            <a:r>
              <a:rPr lang="en-IN" sz="2400" dirty="0">
                <a:latin typeface="Lucida Bright" panose="02040602050505020304" pitchFamily="18" charset="0"/>
              </a:rPr>
              <a:t>the form of drops or </a:t>
            </a:r>
            <a:r>
              <a:rPr lang="en-IN" sz="2400" dirty="0" smtClean="0">
                <a:latin typeface="Lucida Bright" panose="02040602050505020304" pitchFamily="18" charset="0"/>
              </a:rPr>
              <a:t>continuous f </a:t>
            </a:r>
            <a:r>
              <a:rPr lang="en-IN" sz="2400" dirty="0">
                <a:latin typeface="Lucida Bright" panose="02040602050505020304" pitchFamily="18" charset="0"/>
              </a:rPr>
              <a:t>low at emitter rates not </a:t>
            </a:r>
            <a:r>
              <a:rPr lang="en-IN" sz="2400" dirty="0" smtClean="0">
                <a:latin typeface="Lucida Bright" panose="02040602050505020304" pitchFamily="18" charset="0"/>
              </a:rPr>
              <a:t>exceeding 15 </a:t>
            </a:r>
            <a:r>
              <a:rPr lang="en-IN" sz="2400" dirty="0" err="1">
                <a:latin typeface="Lucida Bright" panose="02040602050505020304" pitchFamily="18" charset="0"/>
              </a:rPr>
              <a:t>liters</a:t>
            </a:r>
            <a:r>
              <a:rPr lang="en-IN" sz="2400" dirty="0">
                <a:latin typeface="Lucida Bright" panose="02040602050505020304" pitchFamily="18" charset="0"/>
              </a:rPr>
              <a:t>/hr</a:t>
            </a:r>
            <a:endParaRPr lang="en-IN" sz="2400" dirty="0" smtClean="0">
              <a:latin typeface="Lucida Bright" panose="02040602050505020304" pitchFamily="18" charset="0"/>
            </a:endParaRPr>
          </a:p>
          <a:p>
            <a:pPr algn="just"/>
            <a:r>
              <a:rPr lang="en-IN" sz="2400" dirty="0">
                <a:latin typeface="Lucida Bright" panose="02040602050505020304" pitchFamily="18" charset="0"/>
              </a:rPr>
              <a:t>Drippers function as </a:t>
            </a:r>
            <a:r>
              <a:rPr lang="en-IN" sz="2400" dirty="0" smtClean="0">
                <a:latin typeface="Lucida Bright" panose="02040602050505020304" pitchFamily="18" charset="0"/>
              </a:rPr>
              <a:t>energy dissipated</a:t>
            </a:r>
            <a:r>
              <a:rPr lang="en-IN" sz="2400" dirty="0">
                <a:latin typeface="Lucida Bright" panose="02040602050505020304" pitchFamily="18" charset="0"/>
              </a:rPr>
              <a:t>, reducing the </a:t>
            </a:r>
            <a:r>
              <a:rPr lang="en-IN" sz="2400" dirty="0" smtClean="0">
                <a:latin typeface="Lucida Bright" panose="02040602050505020304" pitchFamily="18" charset="0"/>
              </a:rPr>
              <a:t>inlet pressure </a:t>
            </a:r>
            <a:r>
              <a:rPr lang="en-IN" sz="2400" dirty="0">
                <a:latin typeface="Lucida Bright" panose="02040602050505020304" pitchFamily="18" charset="0"/>
              </a:rPr>
              <a:t>head in the lateral, </a:t>
            </a:r>
            <a:r>
              <a:rPr lang="en-IN" sz="2400" dirty="0" smtClean="0">
                <a:latin typeface="Lucida Bright" panose="02040602050505020304" pitchFamily="18" charset="0"/>
              </a:rPr>
              <a:t>which generally </a:t>
            </a:r>
            <a:r>
              <a:rPr lang="en-IN" sz="2400" dirty="0">
                <a:latin typeface="Lucida Bright" panose="02040602050505020304" pitchFamily="18" charset="0"/>
              </a:rPr>
              <a:t>range from 0.3 to </a:t>
            </a:r>
            <a:r>
              <a:rPr lang="en-IN" sz="2400" dirty="0" smtClean="0">
                <a:latin typeface="Lucida Bright" panose="02040602050505020304" pitchFamily="18" charset="0"/>
              </a:rPr>
              <a:t>1.5 atmosphere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254737"/>
            <a:ext cx="3133725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Design of Drip Irrigation System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6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 smtClean="0">
                <a:latin typeface="Lucida Bright" panose="02040602050505020304" pitchFamily="18" charset="0"/>
              </a:rPr>
              <a:t>Data Collection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Types of soil</a:t>
            </a:r>
          </a:p>
          <a:p>
            <a:r>
              <a:rPr lang="en-IN" sz="2400" dirty="0">
                <a:latin typeface="Lucida Bright" panose="02040602050505020304" pitchFamily="18" charset="0"/>
              </a:rPr>
              <a:t>Infiltration characteristics of soil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Types </a:t>
            </a:r>
            <a:r>
              <a:rPr lang="en-IN" sz="2400" dirty="0">
                <a:latin typeface="Lucida Bright" panose="02040602050505020304" pitchFamily="18" charset="0"/>
              </a:rPr>
              <a:t>of crop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Consumptive </a:t>
            </a:r>
            <a:r>
              <a:rPr lang="en-IN" sz="2400" dirty="0">
                <a:latin typeface="Lucida Bright" panose="02040602050505020304" pitchFamily="18" charset="0"/>
              </a:rPr>
              <a:t>use of water by crops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Water </a:t>
            </a:r>
            <a:r>
              <a:rPr lang="en-IN" sz="2400" dirty="0">
                <a:latin typeface="Lucida Bright" panose="02040602050505020304" pitchFamily="18" charset="0"/>
              </a:rPr>
              <a:t>quality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Climate </a:t>
            </a:r>
            <a:r>
              <a:rPr lang="en-IN" sz="2400" dirty="0">
                <a:latin typeface="Lucida Bright" panose="02040602050505020304" pitchFamily="18" charset="0"/>
              </a:rPr>
              <a:t>condition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Availability </a:t>
            </a:r>
            <a:r>
              <a:rPr lang="en-IN" sz="2400" dirty="0">
                <a:latin typeface="Lucida Bright" panose="02040602050505020304" pitchFamily="18" charset="0"/>
              </a:rPr>
              <a:t>of funds 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Contour </a:t>
            </a:r>
            <a:r>
              <a:rPr lang="en-IN" sz="2400" dirty="0">
                <a:latin typeface="Lucida Bright" panose="02040602050505020304" pitchFamily="18" charset="0"/>
              </a:rPr>
              <a:t>map</a:t>
            </a:r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Design Procedure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7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>
                <a:latin typeface="Lucida Bright" panose="02040602050505020304" pitchFamily="18" charset="0"/>
              </a:rPr>
              <a:t>Prepare on inventory of available resources &amp; operating </a:t>
            </a:r>
            <a:r>
              <a:rPr lang="en-IN" sz="2400" dirty="0" smtClean="0">
                <a:latin typeface="Lucida Bright" panose="02040602050505020304" pitchFamily="18" charset="0"/>
              </a:rPr>
              <a:t>conditions</a:t>
            </a:r>
            <a:endParaRPr lang="en-IN" sz="2400" dirty="0">
              <a:latin typeface="Lucida Bright" panose="02040602050505020304" pitchFamily="18" charset="0"/>
            </a:endParaRP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water requirement to be met by the drip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appropriate type of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type and design of emitters 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capacity of pumping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Decide </a:t>
            </a:r>
            <a:r>
              <a:rPr lang="en-IN" sz="2400" dirty="0">
                <a:latin typeface="Lucida Bright" panose="02040602050505020304" pitchFamily="18" charset="0"/>
              </a:rPr>
              <a:t>on the economic sizes of the pumping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maximum and minimum operating pressure and </a:t>
            </a:r>
            <a:r>
              <a:rPr lang="en-IN" sz="2400" dirty="0" smtClean="0">
                <a:latin typeface="Lucida Bright" panose="02040602050505020304" pitchFamily="18" charset="0"/>
              </a:rPr>
              <a:t>the </a:t>
            </a:r>
            <a:r>
              <a:rPr lang="en-IN" sz="2400" dirty="0">
                <a:latin typeface="Lucida Bright" panose="02040602050505020304" pitchFamily="18" charset="0"/>
              </a:rPr>
              <a:t>minimum efficiency required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appropriate filtering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</a:t>
            </a:r>
            <a:r>
              <a:rPr lang="en-IN" sz="2400" dirty="0">
                <a:latin typeface="Lucida Bright" panose="02040602050505020304" pitchFamily="18" charset="0"/>
              </a:rPr>
              <a:t>the requirement of the fertilization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Plan </a:t>
            </a:r>
            <a:r>
              <a:rPr lang="en-IN" sz="2400" dirty="0">
                <a:latin typeface="Lucida Bright" panose="02040602050505020304" pitchFamily="18" charset="0"/>
              </a:rPr>
              <a:t>field evaluation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Prepare </a:t>
            </a:r>
            <a:r>
              <a:rPr lang="en-IN" sz="2400" dirty="0">
                <a:latin typeface="Lucida Bright" panose="02040602050505020304" pitchFamily="18" charset="0"/>
              </a:rPr>
              <a:t>drawings, specification, cost ,schedules, installation, </a:t>
            </a:r>
            <a:r>
              <a:rPr lang="en-IN" sz="2400" dirty="0" smtClean="0">
                <a:latin typeface="Lucida Bright" panose="02040602050505020304" pitchFamily="18" charset="0"/>
              </a:rPr>
              <a:t>operations, maintenance</a:t>
            </a:r>
            <a:r>
              <a:rPr lang="en-IN" sz="2400" dirty="0">
                <a:latin typeface="Lucida Bright" panose="02040602050505020304" pitchFamily="18" charset="0"/>
              </a:rPr>
              <a:t>.</a:t>
            </a:r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Emitter Selection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8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Lucida Bright" panose="02040602050505020304" pitchFamily="18" charset="0"/>
              </a:rPr>
              <a:t>The efficiency Of Drip irrigation system </a:t>
            </a:r>
            <a:r>
              <a:rPr lang="en-IN" sz="2400" dirty="0" smtClean="0">
                <a:latin typeface="Lucida Bright" panose="02040602050505020304" pitchFamily="18" charset="0"/>
              </a:rPr>
              <a:t>depends mainly </a:t>
            </a:r>
            <a:r>
              <a:rPr lang="en-IN" sz="2400" dirty="0">
                <a:latin typeface="Lucida Bright" panose="02040602050505020304" pitchFamily="18" charset="0"/>
              </a:rPr>
              <a:t>on the selection of the type of emitter and </a:t>
            </a:r>
            <a:r>
              <a:rPr lang="en-IN" sz="2400" dirty="0" smtClean="0">
                <a:latin typeface="Lucida Bright" panose="02040602050505020304" pitchFamily="18" charset="0"/>
              </a:rPr>
              <a:t>its design</a:t>
            </a:r>
            <a:r>
              <a:rPr lang="en-IN" sz="2400" dirty="0">
                <a:latin typeface="Lucida Bright" panose="02040602050505020304" pitchFamily="18" charset="0"/>
              </a:rPr>
              <a:t>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Characteristic </a:t>
            </a:r>
            <a:r>
              <a:rPr lang="en-IN" sz="2400" dirty="0">
                <a:latin typeface="Lucida Bright" panose="02040602050505020304" pitchFamily="18" charset="0"/>
              </a:rPr>
              <a:t>of emitter that influence the </a:t>
            </a:r>
            <a:r>
              <a:rPr lang="en-IN" sz="2400" dirty="0" smtClean="0">
                <a:latin typeface="Lucida Bright" panose="02040602050505020304" pitchFamily="18" charset="0"/>
              </a:rPr>
              <a:t>efficiency of </a:t>
            </a:r>
            <a:r>
              <a:rPr lang="en-IN" sz="2400" dirty="0">
                <a:latin typeface="Lucida Bright" panose="02040602050505020304" pitchFamily="18" charset="0"/>
              </a:rPr>
              <a:t>irrigation system is Discharge </a:t>
            </a:r>
            <a:r>
              <a:rPr lang="en-IN" sz="2400" dirty="0" smtClean="0">
                <a:latin typeface="Lucida Bright" panose="02040602050505020304" pitchFamily="18" charset="0"/>
              </a:rPr>
              <a:t>rate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Critical </a:t>
            </a:r>
            <a:r>
              <a:rPr lang="en-IN" sz="2400" dirty="0">
                <a:latin typeface="Lucida Bright" panose="02040602050505020304" pitchFamily="18" charset="0"/>
              </a:rPr>
              <a:t>items in emitter selection are the % </a:t>
            </a:r>
            <a:r>
              <a:rPr lang="en-IN" sz="2400" dirty="0" smtClean="0">
                <a:latin typeface="Lucida Bright" panose="02040602050505020304" pitchFamily="18" charset="0"/>
              </a:rPr>
              <a:t>area wetted(</a:t>
            </a:r>
            <a:r>
              <a:rPr lang="en-IN" sz="2400" dirty="0" err="1" smtClean="0">
                <a:latin typeface="Lucida Bright" panose="02040602050505020304" pitchFamily="18" charset="0"/>
              </a:rPr>
              <a:t>Pw</a:t>
            </a:r>
            <a:r>
              <a:rPr lang="en-IN" sz="2400" dirty="0">
                <a:latin typeface="Lucida Bright" panose="02040602050505020304" pitchFamily="18" charset="0"/>
              </a:rPr>
              <a:t>) and the emitter reliability 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</a:t>
            </a:r>
            <a:r>
              <a:rPr lang="en-IN" sz="2400" dirty="0">
                <a:latin typeface="Lucida Bright" panose="02040602050505020304" pitchFamily="18" charset="0"/>
              </a:rPr>
              <a:t>density of emission points required to obtain </a:t>
            </a:r>
            <a:r>
              <a:rPr lang="en-IN" sz="2400" dirty="0" err="1">
                <a:latin typeface="Lucida Bright" panose="02040602050505020304" pitchFamily="18" charset="0"/>
              </a:rPr>
              <a:t>Pw</a:t>
            </a:r>
            <a:r>
              <a:rPr lang="en-IN" sz="2400" dirty="0">
                <a:latin typeface="Lucida Bright" panose="02040602050505020304" pitchFamily="18" charset="0"/>
              </a:rPr>
              <a:t> </a:t>
            </a:r>
            <a:r>
              <a:rPr lang="en-IN" sz="2400" dirty="0" smtClean="0">
                <a:latin typeface="Lucida Bright" panose="02040602050505020304" pitchFamily="18" charset="0"/>
              </a:rPr>
              <a:t>≥ 33</a:t>
            </a:r>
            <a:r>
              <a:rPr lang="en-IN" sz="2400" dirty="0">
                <a:latin typeface="Lucida Bright" panose="02040602050505020304" pitchFamily="18" charset="0"/>
              </a:rPr>
              <a:t>% .</a:t>
            </a:r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Emitter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9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dirty="0" smtClean="0">
                    <a:latin typeface="Lucida Bright" panose="02040602050505020304" pitchFamily="18" charset="0"/>
                  </a:rPr>
                  <a:t>Manufacturing Variation in Emitter: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IN" sz="2400" b="0" dirty="0" smtClean="0">
                  <a:latin typeface="Lucida Bright" panose="020406020505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Sup>
                                  <m:sSubSup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den>
                    </m:f>
                  </m:oMath>
                </a14:m>
                <a:endParaRPr lang="en-IN" sz="2400" dirty="0" smtClean="0">
                  <a:latin typeface="Lucida Bright" panose="020406020505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i="1" dirty="0" err="1" smtClean="0">
                    <a:latin typeface="Lucida Bright" panose="02040602050505020304" pitchFamily="18" charset="0"/>
                  </a:rPr>
                  <a:t>C</a:t>
                </a:r>
                <a:r>
                  <a:rPr lang="en-IN" sz="2400" i="1" baseline="-25000" dirty="0" err="1" smtClean="0">
                    <a:latin typeface="Lucida Bright" panose="02040602050505020304" pitchFamily="18" charset="0"/>
                  </a:rPr>
                  <a:t>v</a:t>
                </a:r>
                <a:r>
                  <a:rPr lang="en-IN" sz="2400" i="1" dirty="0" smtClean="0">
                    <a:latin typeface="Lucida Bright" panose="02040602050505020304" pitchFamily="18" charset="0"/>
                  </a:rPr>
                  <a:t> </a:t>
                </a:r>
                <a:r>
                  <a:rPr lang="en-IN" sz="2400" dirty="0">
                    <a:latin typeface="Lucida Bright" panose="02040602050505020304" pitchFamily="18" charset="0"/>
                  </a:rPr>
                  <a:t>= emitter coefficient of manufacturing variation,</a:t>
                </a:r>
              </a:p>
              <a:p>
                <a:pPr marL="0" indent="0">
                  <a:buNone/>
                </a:pPr>
                <a:r>
                  <a:rPr lang="en-IN" sz="2400" i="1" dirty="0">
                    <a:latin typeface="Lucida Bright" panose="02040602050505020304" pitchFamily="18" charset="0"/>
                  </a:rPr>
                  <a:t>q</a:t>
                </a:r>
                <a:r>
                  <a:rPr lang="en-IN" sz="2400" i="1" baseline="-25000" dirty="0">
                    <a:latin typeface="Lucida Bright" panose="02040602050505020304" pitchFamily="18" charset="0"/>
                  </a:rPr>
                  <a:t>₁</a:t>
                </a:r>
                <a:r>
                  <a:rPr lang="en-IN" sz="2400" i="1" dirty="0">
                    <a:latin typeface="Lucida Bright" panose="02040602050505020304" pitchFamily="18" charset="0"/>
                  </a:rPr>
                  <a:t>, q</a:t>
                </a:r>
                <a:r>
                  <a:rPr lang="en-IN" sz="2400" i="1" baseline="-25000" dirty="0" smtClean="0">
                    <a:latin typeface="Lucida Bright" panose="02040602050505020304" pitchFamily="18" charset="0"/>
                  </a:rPr>
                  <a:t>₂</a:t>
                </a:r>
                <a:r>
                  <a:rPr lang="en-IN" sz="2400" i="1" dirty="0" smtClean="0">
                    <a:latin typeface="Lucida Bright" panose="02040602050505020304" pitchFamily="18" charset="0"/>
                  </a:rPr>
                  <a:t>, …, </a:t>
                </a:r>
                <a:r>
                  <a:rPr lang="en-IN" sz="2400" i="1" dirty="0" err="1">
                    <a:latin typeface="Lucida Bright" panose="02040602050505020304" pitchFamily="18" charset="0"/>
                  </a:rPr>
                  <a:t>q</a:t>
                </a:r>
                <a:r>
                  <a:rPr lang="en-IN" sz="2400" i="1" baseline="-25000" dirty="0" err="1">
                    <a:latin typeface="Lucida Bright" panose="02040602050505020304" pitchFamily="18" charset="0"/>
                  </a:rPr>
                  <a:t>n</a:t>
                </a:r>
                <a:r>
                  <a:rPr lang="en-IN" sz="2400" i="1" dirty="0">
                    <a:latin typeface="Lucida Bright" panose="02040602050505020304" pitchFamily="18" charset="0"/>
                  </a:rPr>
                  <a:t> </a:t>
                </a:r>
                <a:r>
                  <a:rPr lang="en-IN" sz="2400" dirty="0">
                    <a:latin typeface="Lucida Bright" panose="02040602050505020304" pitchFamily="18" charset="0"/>
                  </a:rPr>
                  <a:t>= individual emitter discharge rate values,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N = Number of emitter in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sample</a:t>
                </a:r>
                <a:endParaRPr lang="en-IN" sz="2400" dirty="0">
                  <a:latin typeface="Lucida Bright" panose="020406020505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Q = Average discharge rate of the emitters sampled,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S = Standard deviation of the discharge rates of the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Lucida Bright" panose="02040602050505020304" pitchFamily="18" charset="0"/>
                  </a:rPr>
                  <a:t> </a:t>
                </a:r>
                <a:r>
                  <a:rPr lang="en-IN" sz="2400" dirty="0" smtClean="0">
                    <a:latin typeface="Lucida Bright" panose="02040602050505020304" pitchFamily="18" charset="0"/>
                  </a:rPr>
                  <a:t>     sample</a:t>
                </a:r>
                <a:r>
                  <a:rPr lang="en-IN" sz="2400" dirty="0">
                    <a:latin typeface="Lucida Bright" panose="02040602050505020304" pitchFamily="18" charset="0"/>
                  </a:rPr>
                  <a:t>.</a:t>
                </a:r>
                <a:endParaRPr lang="en-IN" sz="2400" dirty="0" smtClean="0">
                  <a:latin typeface="Lucida Bright" panose="020406020505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4737"/>
                <a:ext cx="10515600" cy="4932000"/>
              </a:xfrm>
              <a:blipFill>
                <a:blip r:embed="rId2"/>
                <a:stretch>
                  <a:fillRect l="-928" t="-6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1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457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Lucida Bright</vt:lpstr>
      <vt:lpstr>Office Theme</vt:lpstr>
      <vt:lpstr>Micro Irrigation Systems - Design</vt:lpstr>
      <vt:lpstr>Components of Drip Irrigation System</vt:lpstr>
      <vt:lpstr>Components of Drip Irrigation System</vt:lpstr>
      <vt:lpstr>Components of Drip Irrigation System</vt:lpstr>
      <vt:lpstr>Components of Drip Irrigation System</vt:lpstr>
      <vt:lpstr>Design of Drip Irrigation System</vt:lpstr>
      <vt:lpstr>Design Procedure</vt:lpstr>
      <vt:lpstr>Emitter Selection</vt:lpstr>
      <vt:lpstr>Emitter Selection</vt:lpstr>
      <vt:lpstr>Emitter Selection</vt:lpstr>
      <vt:lpstr>Discharge of Drippers</vt:lpstr>
      <vt:lpstr>Irrigation Water Requirerments</vt:lpstr>
      <vt:lpstr>Capacity of the Drip Irrigation System</vt:lpstr>
      <vt:lpstr>Area Irrigated by the Dripper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Irrigation Systems - Introduction</dc:title>
  <dc:creator>Birabhadra Rout</dc:creator>
  <cp:lastModifiedBy>Birabhadra Rout</cp:lastModifiedBy>
  <cp:revision>31</cp:revision>
  <dcterms:created xsi:type="dcterms:W3CDTF">2020-05-29T23:59:26Z</dcterms:created>
  <dcterms:modified xsi:type="dcterms:W3CDTF">2020-05-30T04:31:28Z</dcterms:modified>
</cp:coreProperties>
</file>