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5" r:id="rId6"/>
    <p:sldId id="266" r:id="rId7"/>
    <p:sldId id="270" r:id="rId8"/>
    <p:sldId id="269" r:id="rId9"/>
    <p:sldId id="267" r:id="rId10"/>
    <p:sldId id="271" r:id="rId11"/>
    <p:sldId id="272" r:id="rId12"/>
    <p:sldId id="273" r:id="rId13"/>
    <p:sldId id="257" r:id="rId14"/>
    <p:sldId id="268"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68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D8CC12D-3559-44CF-81C2-C2D8CBB8E1C9}" type="datetimeFigureOut">
              <a:rPr lang="en-IN" smtClean="0"/>
              <a:t>30/05/2020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0BA426-27C7-4C91-A41E-49BDA52C94B5}" type="slidenum">
              <a:rPr lang="en-IN" smtClean="0"/>
              <a:t>‹#›</a:t>
            </a:fld>
            <a:endParaRPr lang="en-IN"/>
          </a:p>
        </p:txBody>
      </p:sp>
    </p:spTree>
    <p:extLst>
      <p:ext uri="{BB962C8B-B14F-4D97-AF65-F5344CB8AC3E}">
        <p14:creationId xmlns:p14="http://schemas.microsoft.com/office/powerpoint/2010/main" val="4225465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D8CC12D-3559-44CF-81C2-C2D8CBB8E1C9}" type="datetimeFigureOut">
              <a:rPr lang="en-IN" smtClean="0"/>
              <a:t>30/05/2020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0BA426-27C7-4C91-A41E-49BDA52C94B5}" type="slidenum">
              <a:rPr lang="en-IN" smtClean="0"/>
              <a:t>‹#›</a:t>
            </a:fld>
            <a:endParaRPr lang="en-IN"/>
          </a:p>
        </p:txBody>
      </p:sp>
    </p:spTree>
    <p:extLst>
      <p:ext uri="{BB962C8B-B14F-4D97-AF65-F5344CB8AC3E}">
        <p14:creationId xmlns:p14="http://schemas.microsoft.com/office/powerpoint/2010/main" val="4260509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D8CC12D-3559-44CF-81C2-C2D8CBB8E1C9}" type="datetimeFigureOut">
              <a:rPr lang="en-IN" smtClean="0"/>
              <a:t>30/05/2020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0BA426-27C7-4C91-A41E-49BDA52C94B5}" type="slidenum">
              <a:rPr lang="en-IN" smtClean="0"/>
              <a:t>‹#›</a:t>
            </a:fld>
            <a:endParaRPr lang="en-IN"/>
          </a:p>
        </p:txBody>
      </p:sp>
    </p:spTree>
    <p:extLst>
      <p:ext uri="{BB962C8B-B14F-4D97-AF65-F5344CB8AC3E}">
        <p14:creationId xmlns:p14="http://schemas.microsoft.com/office/powerpoint/2010/main" val="218186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D8CC12D-3559-44CF-81C2-C2D8CBB8E1C9}" type="datetimeFigureOut">
              <a:rPr lang="en-IN" smtClean="0"/>
              <a:t>30/05/2020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0BA426-27C7-4C91-A41E-49BDA52C94B5}" type="slidenum">
              <a:rPr lang="en-IN" smtClean="0"/>
              <a:t>‹#›</a:t>
            </a:fld>
            <a:endParaRPr lang="en-IN"/>
          </a:p>
        </p:txBody>
      </p:sp>
    </p:spTree>
    <p:extLst>
      <p:ext uri="{BB962C8B-B14F-4D97-AF65-F5344CB8AC3E}">
        <p14:creationId xmlns:p14="http://schemas.microsoft.com/office/powerpoint/2010/main" val="3806016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8CC12D-3559-44CF-81C2-C2D8CBB8E1C9}" type="datetimeFigureOut">
              <a:rPr lang="en-IN" smtClean="0"/>
              <a:t>30/05/2020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A0BA426-27C7-4C91-A41E-49BDA52C94B5}" type="slidenum">
              <a:rPr lang="en-IN" smtClean="0"/>
              <a:t>‹#›</a:t>
            </a:fld>
            <a:endParaRPr lang="en-IN"/>
          </a:p>
        </p:txBody>
      </p:sp>
    </p:spTree>
    <p:extLst>
      <p:ext uri="{BB962C8B-B14F-4D97-AF65-F5344CB8AC3E}">
        <p14:creationId xmlns:p14="http://schemas.microsoft.com/office/powerpoint/2010/main" val="672373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D8CC12D-3559-44CF-81C2-C2D8CBB8E1C9}" type="datetimeFigureOut">
              <a:rPr lang="en-IN" smtClean="0"/>
              <a:t>30/05/2020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A0BA426-27C7-4C91-A41E-49BDA52C94B5}" type="slidenum">
              <a:rPr lang="en-IN" smtClean="0"/>
              <a:t>‹#›</a:t>
            </a:fld>
            <a:endParaRPr lang="en-IN"/>
          </a:p>
        </p:txBody>
      </p:sp>
    </p:spTree>
    <p:extLst>
      <p:ext uri="{BB962C8B-B14F-4D97-AF65-F5344CB8AC3E}">
        <p14:creationId xmlns:p14="http://schemas.microsoft.com/office/powerpoint/2010/main" val="271997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D8CC12D-3559-44CF-81C2-C2D8CBB8E1C9}" type="datetimeFigureOut">
              <a:rPr lang="en-IN" smtClean="0"/>
              <a:t>30/05/2020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A0BA426-27C7-4C91-A41E-49BDA52C94B5}" type="slidenum">
              <a:rPr lang="en-IN" smtClean="0"/>
              <a:t>‹#›</a:t>
            </a:fld>
            <a:endParaRPr lang="en-IN"/>
          </a:p>
        </p:txBody>
      </p:sp>
    </p:spTree>
    <p:extLst>
      <p:ext uri="{BB962C8B-B14F-4D97-AF65-F5344CB8AC3E}">
        <p14:creationId xmlns:p14="http://schemas.microsoft.com/office/powerpoint/2010/main" val="383537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D8CC12D-3559-44CF-81C2-C2D8CBB8E1C9}" type="datetimeFigureOut">
              <a:rPr lang="en-IN" smtClean="0"/>
              <a:t>30/05/2020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A0BA426-27C7-4C91-A41E-49BDA52C94B5}" type="slidenum">
              <a:rPr lang="en-IN" smtClean="0"/>
              <a:t>‹#›</a:t>
            </a:fld>
            <a:endParaRPr lang="en-IN"/>
          </a:p>
        </p:txBody>
      </p:sp>
    </p:spTree>
    <p:extLst>
      <p:ext uri="{BB962C8B-B14F-4D97-AF65-F5344CB8AC3E}">
        <p14:creationId xmlns:p14="http://schemas.microsoft.com/office/powerpoint/2010/main" val="226230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CC12D-3559-44CF-81C2-C2D8CBB8E1C9}" type="datetimeFigureOut">
              <a:rPr lang="en-IN" smtClean="0"/>
              <a:t>30/05/2020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A0BA426-27C7-4C91-A41E-49BDA52C94B5}" type="slidenum">
              <a:rPr lang="en-IN" smtClean="0"/>
              <a:t>‹#›</a:t>
            </a:fld>
            <a:endParaRPr lang="en-IN"/>
          </a:p>
        </p:txBody>
      </p:sp>
    </p:spTree>
    <p:extLst>
      <p:ext uri="{BB962C8B-B14F-4D97-AF65-F5344CB8AC3E}">
        <p14:creationId xmlns:p14="http://schemas.microsoft.com/office/powerpoint/2010/main" val="1529994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8CC12D-3559-44CF-81C2-C2D8CBB8E1C9}" type="datetimeFigureOut">
              <a:rPr lang="en-IN" smtClean="0"/>
              <a:t>30/05/2020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A0BA426-27C7-4C91-A41E-49BDA52C94B5}" type="slidenum">
              <a:rPr lang="en-IN" smtClean="0"/>
              <a:t>‹#›</a:t>
            </a:fld>
            <a:endParaRPr lang="en-IN"/>
          </a:p>
        </p:txBody>
      </p:sp>
    </p:spTree>
    <p:extLst>
      <p:ext uri="{BB962C8B-B14F-4D97-AF65-F5344CB8AC3E}">
        <p14:creationId xmlns:p14="http://schemas.microsoft.com/office/powerpoint/2010/main" val="1941320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8CC12D-3559-44CF-81C2-C2D8CBB8E1C9}" type="datetimeFigureOut">
              <a:rPr lang="en-IN" smtClean="0"/>
              <a:t>30/05/2020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A0BA426-27C7-4C91-A41E-49BDA52C94B5}" type="slidenum">
              <a:rPr lang="en-IN" smtClean="0"/>
              <a:t>‹#›</a:t>
            </a:fld>
            <a:endParaRPr lang="en-IN"/>
          </a:p>
        </p:txBody>
      </p:sp>
    </p:spTree>
    <p:extLst>
      <p:ext uri="{BB962C8B-B14F-4D97-AF65-F5344CB8AC3E}">
        <p14:creationId xmlns:p14="http://schemas.microsoft.com/office/powerpoint/2010/main" val="3086357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CC12D-3559-44CF-81C2-C2D8CBB8E1C9}" type="datetimeFigureOut">
              <a:rPr lang="en-IN" smtClean="0"/>
              <a:t>30/05/2020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BA426-27C7-4C91-A41E-49BDA52C94B5}" type="slidenum">
              <a:rPr lang="en-IN" smtClean="0"/>
              <a:t>‹#›</a:t>
            </a:fld>
            <a:endParaRPr lang="en-IN"/>
          </a:p>
        </p:txBody>
      </p:sp>
    </p:spTree>
    <p:extLst>
      <p:ext uri="{BB962C8B-B14F-4D97-AF65-F5344CB8AC3E}">
        <p14:creationId xmlns:p14="http://schemas.microsoft.com/office/powerpoint/2010/main" val="3356681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iVuS970D4s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Vg_HX-BU85U"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3525" y="1855788"/>
            <a:ext cx="9144000" cy="2340000"/>
          </a:xfrm>
        </p:spPr>
        <p:txBody>
          <a:bodyPr anchor="b">
            <a:normAutofit/>
          </a:bodyPr>
          <a:lstStyle/>
          <a:p>
            <a:r>
              <a:rPr lang="en-IN" sz="4000" dirty="0" smtClean="0">
                <a:solidFill>
                  <a:srgbClr val="0000FF"/>
                </a:solidFill>
                <a:latin typeface="Comic Sans MS" panose="030F0702030302020204" pitchFamily="66" charset="0"/>
              </a:rPr>
              <a:t>Fertigation - Introduction</a:t>
            </a:r>
            <a:endParaRPr lang="en-IN" sz="4000" dirty="0">
              <a:solidFill>
                <a:srgbClr val="0000FF"/>
              </a:solidFill>
              <a:latin typeface="Comic Sans MS" panose="030F0702030302020204" pitchFamily="66" charset="0"/>
            </a:endParaRPr>
          </a:p>
        </p:txBody>
      </p:sp>
      <p:sp>
        <p:nvSpPr>
          <p:cNvPr id="3" name="Subtitle 2"/>
          <p:cNvSpPr>
            <a:spLocks noGrp="1"/>
          </p:cNvSpPr>
          <p:nvPr>
            <p:ph type="subTitle" idx="1"/>
          </p:nvPr>
        </p:nvSpPr>
        <p:spPr>
          <a:xfrm>
            <a:off x="1533525" y="4335463"/>
            <a:ext cx="9144000" cy="1620000"/>
          </a:xfrm>
        </p:spPr>
        <p:txBody>
          <a:bodyPr>
            <a:normAutofit/>
          </a:bodyPr>
          <a:lstStyle/>
          <a:p>
            <a:r>
              <a:rPr lang="en-IN" sz="2000" dirty="0">
                <a:solidFill>
                  <a:srgbClr val="C00000"/>
                </a:solidFill>
                <a:latin typeface="Lucida Bright" panose="02040602050505020304" pitchFamily="18" charset="0"/>
              </a:rPr>
              <a:t>Sprinkler and Micro  irrigation </a:t>
            </a:r>
            <a:r>
              <a:rPr lang="en-IN" sz="2000" dirty="0" smtClean="0">
                <a:solidFill>
                  <a:srgbClr val="C00000"/>
                </a:solidFill>
                <a:latin typeface="Lucida Bright" panose="02040602050505020304" pitchFamily="18" charset="0"/>
              </a:rPr>
              <a:t>Systems</a:t>
            </a:r>
          </a:p>
          <a:p>
            <a:r>
              <a:rPr lang="en-IN" sz="2000" dirty="0" smtClean="0">
                <a:solidFill>
                  <a:srgbClr val="C00000"/>
                </a:solidFill>
                <a:latin typeface="Lucida Bright" panose="02040602050505020304" pitchFamily="18" charset="0"/>
              </a:rPr>
              <a:t>[BTAI 31]</a:t>
            </a:r>
            <a:endParaRPr lang="en-IN" sz="2000" dirty="0">
              <a:solidFill>
                <a:srgbClr val="C00000"/>
              </a:solidFill>
              <a:latin typeface="Lucida Bright" panose="020406020505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6000" y="266700"/>
            <a:ext cx="2160000" cy="2160000"/>
          </a:xfrm>
          <a:prstGeom prst="rect">
            <a:avLst/>
          </a:prstGeom>
        </p:spPr>
      </p:pic>
      <p:sp>
        <p:nvSpPr>
          <p:cNvPr id="5" name="Slide Number Placeholder 4"/>
          <p:cNvSpPr>
            <a:spLocks noGrp="1"/>
          </p:cNvSpPr>
          <p:nvPr>
            <p:ph type="sldNum" sz="quarter" idx="12"/>
          </p:nvPr>
        </p:nvSpPr>
        <p:spPr/>
        <p:txBody>
          <a:bodyPr/>
          <a:lstStyle/>
          <a:p>
            <a:fld id="{39F34661-1B24-4CD6-9811-592976EF0969}" type="slidenum">
              <a:rPr lang="en-IN" smtClean="0"/>
              <a:t>1</a:t>
            </a:fld>
            <a:endParaRPr lang="en-IN"/>
          </a:p>
        </p:txBody>
      </p:sp>
    </p:spTree>
    <p:extLst>
      <p:ext uri="{BB962C8B-B14F-4D97-AF65-F5344CB8AC3E}">
        <p14:creationId xmlns:p14="http://schemas.microsoft.com/office/powerpoint/2010/main" val="2224517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smtClean="0">
                <a:solidFill>
                  <a:srgbClr val="0000FF"/>
                </a:solidFill>
                <a:latin typeface="Comic Sans MS" panose="030F0702030302020204" pitchFamily="66" charset="0"/>
              </a:rPr>
              <a:t>Fertilizer Injection Pump</a:t>
            </a:r>
            <a:endParaRPr lang="en-IN" sz="3200" dirty="0">
              <a:solidFill>
                <a:srgbClr val="0000FF"/>
              </a:solidFill>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E157CEDB-0F25-45D2-8BA6-B6B0F6BB4ED5}" type="slidenum">
              <a:rPr lang="en-IN" smtClean="0"/>
              <a:t>10</a:t>
            </a:fld>
            <a:endParaRPr lang="en-IN"/>
          </a:p>
        </p:txBody>
      </p:sp>
      <p:sp>
        <p:nvSpPr>
          <p:cNvPr id="3" name="Content Placeholder 2"/>
          <p:cNvSpPr>
            <a:spLocks noGrp="1"/>
          </p:cNvSpPr>
          <p:nvPr>
            <p:ph idx="1"/>
          </p:nvPr>
        </p:nvSpPr>
        <p:spPr>
          <a:xfrm>
            <a:off x="838200" y="1254737"/>
            <a:ext cx="10515600" cy="4932000"/>
          </a:xfrm>
        </p:spPr>
        <p:txBody>
          <a:bodyPr>
            <a:normAutofit/>
          </a:bodyPr>
          <a:lstStyle/>
          <a:p>
            <a:r>
              <a:rPr lang="en-IN" sz="2400" dirty="0" smtClean="0">
                <a:latin typeface="Lucida Bright" panose="02040602050505020304" pitchFamily="18" charset="0"/>
              </a:rPr>
              <a:t>In this method a pump is used to lift the fertilizer stock solution from the storage tank and inject it under pressure in a pipe carrying irrigation water. </a:t>
            </a:r>
          </a:p>
          <a:p>
            <a:r>
              <a:rPr lang="en-IN" sz="2400" dirty="0" smtClean="0">
                <a:latin typeface="Lucida Bright" panose="02040602050505020304" pitchFamily="18" charset="0"/>
              </a:rPr>
              <a:t>The injection rate can be set to create a desirable mixing ratio. </a:t>
            </a:r>
          </a:p>
          <a:p>
            <a:r>
              <a:rPr lang="en-IN" sz="2400" dirty="0" smtClean="0">
                <a:latin typeface="Lucida Bright" panose="02040602050505020304" pitchFamily="18" charset="0"/>
              </a:rPr>
              <a:t>The fertilizer solution is normally pumped from an unpressurised storage tank.</a:t>
            </a:r>
          </a:p>
          <a:p>
            <a:r>
              <a:rPr lang="en-IN" sz="2400" dirty="0" smtClean="0">
                <a:latin typeface="Lucida Bright" panose="02040602050505020304" pitchFamily="18" charset="0"/>
              </a:rPr>
              <a:t>Fertilizer pumps are driven by electricity, internal combustion engines, tractor PTO or hydraulically by the inherent water pressure in the irrigation system.</a:t>
            </a:r>
          </a:p>
        </p:txBody>
      </p:sp>
    </p:spTree>
    <p:extLst>
      <p:ext uri="{BB962C8B-B14F-4D97-AF65-F5344CB8AC3E}">
        <p14:creationId xmlns:p14="http://schemas.microsoft.com/office/powerpoint/2010/main" val="3721467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smtClean="0">
                <a:solidFill>
                  <a:srgbClr val="0000FF"/>
                </a:solidFill>
                <a:latin typeface="Comic Sans MS" panose="030F0702030302020204" pitchFamily="66" charset="0"/>
              </a:rPr>
              <a:t>Fertilizer Injection Pump</a:t>
            </a:r>
            <a:endParaRPr lang="en-IN" sz="3200" dirty="0">
              <a:solidFill>
                <a:srgbClr val="0000FF"/>
              </a:solidFill>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E157CEDB-0F25-45D2-8BA6-B6B0F6BB4ED5}" type="slidenum">
              <a:rPr lang="en-IN" smtClean="0"/>
              <a:t>11</a:t>
            </a:fld>
            <a:endParaRPr lang="en-IN"/>
          </a:p>
        </p:txBody>
      </p:sp>
      <p:pic>
        <p:nvPicPr>
          <p:cNvPr id="6" name="Content Placeholder 4">
            <a:extLst>
              <a:ext uri="{FF2B5EF4-FFF2-40B4-BE49-F238E27FC236}">
                <a16:creationId xmlns:a16="http://schemas.microsoft.com/office/drawing/2014/main" id="{5B2C33BB-EED9-4DBC-AC25-07D75ECAA941}"/>
              </a:ext>
            </a:extLst>
          </p:cNvPr>
          <p:cNvPicPr>
            <a:picLocks noGrp="1" noChangeAspect="1"/>
          </p:cNvPicPr>
          <p:nvPr>
            <p:ph idx="1"/>
          </p:nvPr>
        </p:nvPicPr>
        <p:blipFill>
          <a:blip r:embed="rId2"/>
          <a:stretch>
            <a:fillRect/>
          </a:stretch>
        </p:blipFill>
        <p:spPr>
          <a:xfrm>
            <a:off x="1681162" y="1382350"/>
            <a:ext cx="8829675" cy="4676775"/>
          </a:xfrm>
          <a:prstGeom prst="rect">
            <a:avLst/>
          </a:prstGeom>
        </p:spPr>
      </p:pic>
    </p:spTree>
    <p:extLst>
      <p:ext uri="{BB962C8B-B14F-4D97-AF65-F5344CB8AC3E}">
        <p14:creationId xmlns:p14="http://schemas.microsoft.com/office/powerpoint/2010/main" val="229858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smtClean="0">
                <a:solidFill>
                  <a:srgbClr val="0000FF"/>
                </a:solidFill>
                <a:latin typeface="Comic Sans MS" panose="030F0702030302020204" pitchFamily="66" charset="0"/>
              </a:rPr>
              <a:t>Fertilizer Injection Pump</a:t>
            </a:r>
            <a:endParaRPr lang="en-IN" sz="3200" dirty="0">
              <a:solidFill>
                <a:srgbClr val="0000FF"/>
              </a:solidFill>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E157CEDB-0F25-45D2-8BA6-B6B0F6BB4ED5}" type="slidenum">
              <a:rPr lang="en-IN" smtClean="0"/>
              <a:t>12</a:t>
            </a:fld>
            <a:endParaRPr lang="en-IN"/>
          </a:p>
        </p:txBody>
      </p:sp>
      <p:sp>
        <p:nvSpPr>
          <p:cNvPr id="3" name="Content Placeholder 2"/>
          <p:cNvSpPr>
            <a:spLocks noGrp="1"/>
          </p:cNvSpPr>
          <p:nvPr>
            <p:ph idx="1"/>
          </p:nvPr>
        </p:nvSpPr>
        <p:spPr>
          <a:xfrm>
            <a:off x="838200" y="1254737"/>
            <a:ext cx="10515600" cy="4932000"/>
          </a:xfrm>
        </p:spPr>
        <p:txBody>
          <a:bodyPr>
            <a:normAutofit fontScale="92500" lnSpcReduction="10000"/>
          </a:bodyPr>
          <a:lstStyle/>
          <a:p>
            <a:pPr marL="0" indent="0">
              <a:buNone/>
            </a:pPr>
            <a:r>
              <a:rPr lang="en-IN" sz="2400" dirty="0" smtClean="0">
                <a:latin typeface="Lucida Bright" panose="02040602050505020304" pitchFamily="18" charset="0"/>
              </a:rPr>
              <a:t>Advantages </a:t>
            </a:r>
          </a:p>
          <a:p>
            <a:r>
              <a:rPr lang="en-IN" sz="2400" dirty="0" smtClean="0">
                <a:latin typeface="Lucida Bright" panose="02040602050505020304" pitchFamily="18" charset="0"/>
              </a:rPr>
              <a:t>Uniform nutrient concentration along the fertigation process </a:t>
            </a:r>
          </a:p>
          <a:p>
            <a:r>
              <a:rPr lang="en-IN" sz="2400" dirty="0" smtClean="0">
                <a:latin typeface="Lucida Bright" panose="02040602050505020304" pitchFamily="18" charset="0"/>
              </a:rPr>
              <a:t>Easy control of amount and concentration of the nutrient solution </a:t>
            </a:r>
          </a:p>
          <a:p>
            <a:r>
              <a:rPr lang="en-IN" sz="2400" dirty="0" smtClean="0">
                <a:latin typeface="Lucida Bright" panose="02040602050505020304" pitchFamily="18" charset="0"/>
              </a:rPr>
              <a:t>Convenient integration with automation </a:t>
            </a:r>
          </a:p>
          <a:p>
            <a:r>
              <a:rPr lang="en-IN" sz="2400" dirty="0" smtClean="0">
                <a:latin typeface="Lucida Bright" panose="02040602050505020304" pitchFamily="18" charset="0"/>
              </a:rPr>
              <a:t>No pressure losses </a:t>
            </a:r>
          </a:p>
          <a:p>
            <a:pPr marL="0" indent="0">
              <a:buNone/>
            </a:pPr>
            <a:r>
              <a:rPr lang="en-IN" sz="2400" dirty="0" smtClean="0">
                <a:latin typeface="Lucida Bright" panose="02040602050505020304" pitchFamily="18" charset="0"/>
              </a:rPr>
              <a:t>Limitations </a:t>
            </a:r>
          </a:p>
          <a:p>
            <a:r>
              <a:rPr lang="en-IN" sz="2400" dirty="0" smtClean="0">
                <a:latin typeface="Lucida Bright" panose="02040602050505020304" pitchFamily="18" charset="0"/>
              </a:rPr>
              <a:t>High initial cost </a:t>
            </a:r>
          </a:p>
          <a:p>
            <a:r>
              <a:rPr lang="en-IN" sz="2400" dirty="0" smtClean="0">
                <a:latin typeface="Lucida Bright" panose="02040602050505020304" pitchFamily="18" charset="0"/>
              </a:rPr>
              <a:t>Complicated operation </a:t>
            </a:r>
          </a:p>
          <a:p>
            <a:r>
              <a:rPr lang="en-IN" sz="2400" dirty="0" smtClean="0">
                <a:latin typeface="Lucida Bright" panose="02040602050505020304" pitchFamily="18" charset="0"/>
              </a:rPr>
              <a:t>Wear of moving components </a:t>
            </a:r>
          </a:p>
          <a:p>
            <a:r>
              <a:rPr lang="en-IN" sz="2400" dirty="0" smtClean="0">
                <a:latin typeface="Lucida Bright" panose="02040602050505020304" pitchFamily="18" charset="0"/>
              </a:rPr>
              <a:t>Suitable only with fertilizer solutions </a:t>
            </a:r>
          </a:p>
          <a:p>
            <a:r>
              <a:rPr lang="en-IN" sz="2400" dirty="0" smtClean="0">
                <a:latin typeface="Lucida Bright" panose="02040602050505020304" pitchFamily="18" charset="0"/>
              </a:rPr>
              <a:t>Some models need external power source </a:t>
            </a:r>
          </a:p>
          <a:p>
            <a:r>
              <a:rPr lang="en-IN" sz="2400" dirty="0" smtClean="0">
                <a:latin typeface="Lucida Bright" panose="02040602050505020304" pitchFamily="18" charset="0"/>
              </a:rPr>
              <a:t>Some models emit surplus driving-water outside</a:t>
            </a:r>
          </a:p>
          <a:p>
            <a:endParaRPr lang="en-IN" sz="2400" dirty="0" smtClean="0">
              <a:latin typeface="Lucida Bright" panose="02040602050505020304" pitchFamily="18" charset="0"/>
            </a:endParaRPr>
          </a:p>
        </p:txBody>
      </p:sp>
    </p:spTree>
    <p:extLst>
      <p:ext uri="{BB962C8B-B14F-4D97-AF65-F5344CB8AC3E}">
        <p14:creationId xmlns:p14="http://schemas.microsoft.com/office/powerpoint/2010/main" val="2076663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157CEDB-0F25-45D2-8BA6-B6B0F6BB4ED5}" type="slidenum">
              <a:rPr lang="en-IN" smtClean="0"/>
              <a:t>13</a:t>
            </a:fld>
            <a:endParaRPr lang="en-IN"/>
          </a:p>
        </p:txBody>
      </p:sp>
      <p:sp>
        <p:nvSpPr>
          <p:cNvPr id="4" name="TextBox 3"/>
          <p:cNvSpPr txBox="1"/>
          <p:nvPr/>
        </p:nvSpPr>
        <p:spPr>
          <a:xfrm rot="20043647">
            <a:off x="3067050" y="3075057"/>
            <a:ext cx="6057900" cy="707886"/>
          </a:xfrm>
          <a:prstGeom prst="rect">
            <a:avLst/>
          </a:prstGeom>
          <a:noFill/>
        </p:spPr>
        <p:txBody>
          <a:bodyPr wrap="square" rtlCol="0">
            <a:spAutoFit/>
          </a:bodyPr>
          <a:lstStyle/>
          <a:p>
            <a:pPr algn="ctr"/>
            <a:r>
              <a:rPr lang="en-IN" sz="4000" dirty="0" smtClean="0">
                <a:solidFill>
                  <a:srgbClr val="C00000"/>
                </a:solidFill>
                <a:latin typeface="Comic Sans MS" panose="030F0702030302020204" pitchFamily="66" charset="0"/>
              </a:rPr>
              <a:t>!!!-Thank You-!!!</a:t>
            </a:r>
            <a:endParaRPr lang="en-IN" sz="4000"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1560434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endParaRPr lang="en-IN" sz="3200" dirty="0">
              <a:solidFill>
                <a:srgbClr val="0000FF"/>
              </a:solidFill>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E157CEDB-0F25-45D2-8BA6-B6B0F6BB4ED5}" type="slidenum">
              <a:rPr lang="en-IN" smtClean="0"/>
              <a:t>14</a:t>
            </a:fld>
            <a:endParaRPr lang="en-IN"/>
          </a:p>
        </p:txBody>
      </p:sp>
      <p:sp>
        <p:nvSpPr>
          <p:cNvPr id="3" name="Content Placeholder 2"/>
          <p:cNvSpPr>
            <a:spLocks noGrp="1"/>
          </p:cNvSpPr>
          <p:nvPr>
            <p:ph idx="1"/>
          </p:nvPr>
        </p:nvSpPr>
        <p:spPr>
          <a:xfrm>
            <a:off x="838200" y="1254737"/>
            <a:ext cx="10515600" cy="4932000"/>
          </a:xfrm>
        </p:spPr>
        <p:txBody>
          <a:bodyPr>
            <a:normAutofit/>
          </a:bodyPr>
          <a:lstStyle/>
          <a:p>
            <a:endParaRPr lang="en-IN" sz="2400" dirty="0" smtClean="0">
              <a:latin typeface="Lucida Bright" panose="02040602050505020304" pitchFamily="18" charset="0"/>
            </a:endParaRPr>
          </a:p>
        </p:txBody>
      </p:sp>
    </p:spTree>
    <p:extLst>
      <p:ext uri="{BB962C8B-B14F-4D97-AF65-F5344CB8AC3E}">
        <p14:creationId xmlns:p14="http://schemas.microsoft.com/office/powerpoint/2010/main" val="3048345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endParaRPr lang="en-IN" sz="3200" dirty="0">
              <a:solidFill>
                <a:srgbClr val="0000FF"/>
              </a:solidFill>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E157CEDB-0F25-45D2-8BA6-B6B0F6BB4ED5}" type="slidenum">
              <a:rPr lang="en-IN" smtClean="0"/>
              <a:t>15</a:t>
            </a:fld>
            <a:endParaRPr lang="en-IN"/>
          </a:p>
        </p:txBody>
      </p:sp>
      <p:sp>
        <p:nvSpPr>
          <p:cNvPr id="3" name="Content Placeholder 2"/>
          <p:cNvSpPr>
            <a:spLocks noGrp="1"/>
          </p:cNvSpPr>
          <p:nvPr>
            <p:ph idx="1"/>
          </p:nvPr>
        </p:nvSpPr>
        <p:spPr>
          <a:xfrm>
            <a:off x="838200" y="1254737"/>
            <a:ext cx="10515600" cy="4932000"/>
          </a:xfrm>
        </p:spPr>
        <p:txBody>
          <a:bodyPr>
            <a:normAutofit/>
          </a:bodyPr>
          <a:lstStyle/>
          <a:p>
            <a:endParaRPr lang="en-IN" sz="2400" dirty="0" smtClean="0">
              <a:latin typeface="Lucida Bright" panose="02040602050505020304" pitchFamily="18" charset="0"/>
            </a:endParaRPr>
          </a:p>
        </p:txBody>
      </p:sp>
    </p:spTree>
    <p:extLst>
      <p:ext uri="{BB962C8B-B14F-4D97-AF65-F5344CB8AC3E}">
        <p14:creationId xmlns:p14="http://schemas.microsoft.com/office/powerpoint/2010/main" val="70088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smtClean="0">
                <a:solidFill>
                  <a:srgbClr val="0000FF"/>
                </a:solidFill>
                <a:latin typeface="Comic Sans MS" panose="030F0702030302020204" pitchFamily="66" charset="0"/>
              </a:rPr>
              <a:t>Introduction</a:t>
            </a:r>
            <a:endParaRPr lang="en-IN" sz="3200" dirty="0">
              <a:solidFill>
                <a:srgbClr val="0000FF"/>
              </a:solidFill>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E157CEDB-0F25-45D2-8BA6-B6B0F6BB4ED5}" type="slidenum">
              <a:rPr lang="en-IN" smtClean="0"/>
              <a:t>2</a:t>
            </a:fld>
            <a:endParaRPr lang="en-IN"/>
          </a:p>
        </p:txBody>
      </p:sp>
      <p:sp>
        <p:nvSpPr>
          <p:cNvPr id="3" name="Content Placeholder 2"/>
          <p:cNvSpPr>
            <a:spLocks noGrp="1"/>
          </p:cNvSpPr>
          <p:nvPr>
            <p:ph idx="1"/>
          </p:nvPr>
        </p:nvSpPr>
        <p:spPr>
          <a:xfrm>
            <a:off x="838201" y="1254737"/>
            <a:ext cx="6267450" cy="4932000"/>
          </a:xfrm>
        </p:spPr>
        <p:txBody>
          <a:bodyPr>
            <a:normAutofit fontScale="92500" lnSpcReduction="10000"/>
          </a:bodyPr>
          <a:lstStyle/>
          <a:p>
            <a:pPr algn="just"/>
            <a:r>
              <a:rPr lang="en-IN" sz="2400" dirty="0" smtClean="0">
                <a:latin typeface="Lucida Bright" panose="02040602050505020304" pitchFamily="18" charset="0"/>
              </a:rPr>
              <a:t>Fertigation is a process in which fertilizer is dissolved and distributed along with water in your drip or spray irrigation system.  There is abundant research available that supports the superiority of fustigations as compared to traditional fertilizing techniques.  </a:t>
            </a:r>
          </a:p>
          <a:p>
            <a:pPr algn="just"/>
            <a:r>
              <a:rPr lang="en-IN" sz="2400" dirty="0" smtClean="0">
                <a:latin typeface="Lucida Bright" panose="02040602050505020304" pitchFamily="18" charset="0"/>
              </a:rPr>
              <a:t>Most fertigation systems for residential use require the use of liquid fertilizers since they are unable to solubilize (dissolve) higher concentration, water-soluble fertilizers.</a:t>
            </a:r>
          </a:p>
          <a:p>
            <a:pPr algn="just"/>
            <a:r>
              <a:rPr lang="en-IN" sz="2400" dirty="0" smtClean="0">
                <a:latin typeface="Lucida Bright" panose="02040602050505020304" pitchFamily="18" charset="0"/>
              </a:rPr>
              <a:t>Most companies that produce fertilizers for fertigation produce liquid fertilizers since that is the only option that their dispensing units can handle.</a:t>
            </a:r>
          </a:p>
        </p:txBody>
      </p:sp>
      <p:pic>
        <p:nvPicPr>
          <p:cNvPr id="4" name="Picture 3"/>
          <p:cNvPicPr>
            <a:picLocks noChangeAspect="1"/>
          </p:cNvPicPr>
          <p:nvPr/>
        </p:nvPicPr>
        <p:blipFill>
          <a:blip r:embed="rId2"/>
          <a:stretch>
            <a:fillRect/>
          </a:stretch>
        </p:blipFill>
        <p:spPr>
          <a:xfrm>
            <a:off x="7105651" y="1252174"/>
            <a:ext cx="5018115" cy="4110401"/>
          </a:xfrm>
          <a:prstGeom prst="rect">
            <a:avLst/>
          </a:prstGeom>
        </p:spPr>
      </p:pic>
    </p:spTree>
    <p:extLst>
      <p:ext uri="{BB962C8B-B14F-4D97-AF65-F5344CB8AC3E}">
        <p14:creationId xmlns:p14="http://schemas.microsoft.com/office/powerpoint/2010/main" val="2044313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smtClean="0">
                <a:solidFill>
                  <a:srgbClr val="0000FF"/>
                </a:solidFill>
                <a:latin typeface="Comic Sans MS" panose="030F0702030302020204" pitchFamily="66" charset="0"/>
              </a:rPr>
              <a:t>Introduction</a:t>
            </a:r>
            <a:endParaRPr lang="en-IN" sz="3200" dirty="0">
              <a:solidFill>
                <a:srgbClr val="0000FF"/>
              </a:solidFill>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E157CEDB-0F25-45D2-8BA6-B6B0F6BB4ED5}" type="slidenum">
              <a:rPr lang="en-IN" smtClean="0"/>
              <a:t>3</a:t>
            </a:fld>
            <a:endParaRPr lang="en-IN"/>
          </a:p>
        </p:txBody>
      </p:sp>
      <p:sp>
        <p:nvSpPr>
          <p:cNvPr id="3" name="Content Placeholder 2"/>
          <p:cNvSpPr>
            <a:spLocks noGrp="1"/>
          </p:cNvSpPr>
          <p:nvPr>
            <p:ph idx="1"/>
          </p:nvPr>
        </p:nvSpPr>
        <p:spPr>
          <a:xfrm>
            <a:off x="5343524" y="1254737"/>
            <a:ext cx="6010275" cy="4932000"/>
          </a:xfrm>
        </p:spPr>
        <p:txBody>
          <a:bodyPr>
            <a:normAutofit lnSpcReduction="10000"/>
          </a:bodyPr>
          <a:lstStyle/>
          <a:p>
            <a:r>
              <a:rPr lang="en-IN" sz="2400" dirty="0" smtClean="0">
                <a:latin typeface="Lucida Bright" panose="02040602050505020304" pitchFamily="18" charset="0"/>
              </a:rPr>
              <a:t>The drawback of liquids is that when they are manufactured, they must be pre-diluted with water to make them weaker and less concentrated. </a:t>
            </a:r>
          </a:p>
          <a:p>
            <a:r>
              <a:rPr lang="en-IN" sz="2400" dirty="0" smtClean="0">
                <a:latin typeface="Lucida Bright" panose="02040602050505020304" pitchFamily="18" charset="0"/>
              </a:rPr>
              <a:t>Producers do this because they must keep the fertilizers in suspension and can only do that when N-P-K are at low concentration levels. Therefore you rarely see a balanced fertilizer's rating (N-P-K) in a liquid form above 20%.  </a:t>
            </a:r>
          </a:p>
          <a:p>
            <a:r>
              <a:rPr lang="en-IN" sz="2400" dirty="0" smtClean="0">
                <a:latin typeface="Lucida Bright" panose="02040602050505020304" pitchFamily="18" charset="0"/>
              </a:rPr>
              <a:t>If you see any N-P-K concentration levels above 20%, it is most likely that this is primarily nitrogen in a urea-based form.</a:t>
            </a:r>
          </a:p>
        </p:txBody>
      </p:sp>
      <p:pic>
        <p:nvPicPr>
          <p:cNvPr id="4" name="iVuS970D4sw"/>
          <p:cNvPicPr>
            <a:picLocks noRot="1" noChangeAspect="1"/>
          </p:cNvPicPr>
          <p:nvPr>
            <a:videoFile r:link="rId1"/>
          </p:nvPr>
        </p:nvPicPr>
        <p:blipFill>
          <a:blip r:embed="rId3"/>
          <a:stretch>
            <a:fillRect/>
          </a:stretch>
        </p:blipFill>
        <p:spPr>
          <a:xfrm>
            <a:off x="754591" y="1628775"/>
            <a:ext cx="4588933" cy="2581275"/>
          </a:xfrm>
          <a:prstGeom prst="rect">
            <a:avLst/>
          </a:prstGeom>
        </p:spPr>
      </p:pic>
    </p:spTree>
    <p:extLst>
      <p:ext uri="{BB962C8B-B14F-4D97-AF65-F5344CB8AC3E}">
        <p14:creationId xmlns:p14="http://schemas.microsoft.com/office/powerpoint/2010/main" val="916322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smtClean="0">
                <a:solidFill>
                  <a:srgbClr val="0000FF"/>
                </a:solidFill>
                <a:latin typeface="Comic Sans MS" panose="030F0702030302020204" pitchFamily="66" charset="0"/>
              </a:rPr>
              <a:t>Meaning of fertigation</a:t>
            </a:r>
            <a:endParaRPr lang="en-IN" sz="3200" dirty="0">
              <a:solidFill>
                <a:srgbClr val="0000FF"/>
              </a:solidFill>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E157CEDB-0F25-45D2-8BA6-B6B0F6BB4ED5}" type="slidenum">
              <a:rPr lang="en-IN" smtClean="0"/>
              <a:t>4</a:t>
            </a:fld>
            <a:endParaRPr lang="en-IN"/>
          </a:p>
        </p:txBody>
      </p:sp>
      <p:sp>
        <p:nvSpPr>
          <p:cNvPr id="3" name="Content Placeholder 2"/>
          <p:cNvSpPr>
            <a:spLocks noGrp="1"/>
          </p:cNvSpPr>
          <p:nvPr>
            <p:ph idx="1"/>
          </p:nvPr>
        </p:nvSpPr>
        <p:spPr>
          <a:xfrm>
            <a:off x="838200" y="1254737"/>
            <a:ext cx="10515600" cy="4932000"/>
          </a:xfrm>
        </p:spPr>
        <p:txBody>
          <a:bodyPr>
            <a:normAutofit/>
          </a:bodyPr>
          <a:lstStyle/>
          <a:p>
            <a:r>
              <a:rPr lang="en-IN" sz="2400" dirty="0" smtClean="0">
                <a:latin typeface="Lucida Bright" panose="02040602050505020304" pitchFamily="18" charset="0"/>
              </a:rPr>
              <a:t>Fertigation is the application of soluble fertilizers (plant nutrients ) through an irrigation system.</a:t>
            </a:r>
          </a:p>
          <a:p>
            <a:r>
              <a:rPr lang="en-IN" sz="2400" dirty="0" smtClean="0">
                <a:latin typeface="Lucida Bright" panose="02040602050505020304" pitchFamily="18" charset="0"/>
              </a:rPr>
              <a:t>Reduce fertilizer needed by 70-90% which virtually eliminates fertilizer runoff.</a:t>
            </a:r>
          </a:p>
          <a:p>
            <a:r>
              <a:rPr lang="en-IN" sz="2400" dirty="0" smtClean="0">
                <a:latin typeface="Lucida Bright" panose="02040602050505020304" pitchFamily="18" charset="0"/>
              </a:rPr>
              <a:t>Save from 20-50% on your water usage</a:t>
            </a:r>
          </a:p>
          <a:p>
            <a:r>
              <a:rPr lang="en-IN" sz="2400" dirty="0" smtClean="0">
                <a:latin typeface="Lucida Bright" panose="02040602050505020304" pitchFamily="18" charset="0"/>
              </a:rPr>
              <a:t>Improve the health and vitality of your landscape</a:t>
            </a:r>
          </a:p>
        </p:txBody>
      </p:sp>
    </p:spTree>
    <p:extLst>
      <p:ext uri="{BB962C8B-B14F-4D97-AF65-F5344CB8AC3E}">
        <p14:creationId xmlns:p14="http://schemas.microsoft.com/office/powerpoint/2010/main" val="1172130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smtClean="0">
                <a:solidFill>
                  <a:srgbClr val="0000FF"/>
                </a:solidFill>
                <a:latin typeface="Comic Sans MS" panose="030F0702030302020204" pitchFamily="66" charset="0"/>
              </a:rPr>
              <a:t>Advantageous of fertigation:</a:t>
            </a:r>
            <a:endParaRPr lang="en-IN" sz="3200" dirty="0">
              <a:solidFill>
                <a:srgbClr val="0000FF"/>
              </a:solidFill>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E157CEDB-0F25-45D2-8BA6-B6B0F6BB4ED5}" type="slidenum">
              <a:rPr lang="en-IN" smtClean="0"/>
              <a:t>5</a:t>
            </a:fld>
            <a:endParaRPr lang="en-IN"/>
          </a:p>
        </p:txBody>
      </p:sp>
      <p:sp>
        <p:nvSpPr>
          <p:cNvPr id="3" name="Content Placeholder 2"/>
          <p:cNvSpPr>
            <a:spLocks noGrp="1"/>
          </p:cNvSpPr>
          <p:nvPr>
            <p:ph idx="1"/>
          </p:nvPr>
        </p:nvSpPr>
        <p:spPr>
          <a:xfrm>
            <a:off x="838200" y="1254737"/>
            <a:ext cx="10515600" cy="4932000"/>
          </a:xfrm>
        </p:spPr>
        <p:txBody>
          <a:bodyPr>
            <a:normAutofit/>
          </a:bodyPr>
          <a:lstStyle/>
          <a:p>
            <a:r>
              <a:rPr lang="en-IN" sz="2400" dirty="0" smtClean="0">
                <a:latin typeface="Lucida Bright" panose="02040602050505020304" pitchFamily="18" charset="0"/>
              </a:rPr>
              <a:t>Improves efficiency of fertilizer use</a:t>
            </a:r>
          </a:p>
          <a:p>
            <a:r>
              <a:rPr lang="en-IN" sz="2400" dirty="0" smtClean="0">
                <a:latin typeface="Lucida Bright" panose="02040602050505020304" pitchFamily="18" charset="0"/>
              </a:rPr>
              <a:t>Increases nutrient availability</a:t>
            </a:r>
          </a:p>
          <a:p>
            <a:r>
              <a:rPr lang="en-IN" sz="2400" dirty="0" smtClean="0">
                <a:latin typeface="Lucida Bright" panose="02040602050505020304" pitchFamily="18" charset="0"/>
              </a:rPr>
              <a:t>Saves 20-40% fertilizer without affecting growth and yield</a:t>
            </a:r>
          </a:p>
          <a:p>
            <a:r>
              <a:rPr lang="en-IN" sz="2400" dirty="0" smtClean="0">
                <a:latin typeface="Lucida Bright" panose="02040602050505020304" pitchFamily="18" charset="0"/>
              </a:rPr>
              <a:t>Saves labour and energy in application of fertilizer</a:t>
            </a:r>
          </a:p>
          <a:p>
            <a:r>
              <a:rPr lang="en-IN" sz="2400" dirty="0" smtClean="0">
                <a:latin typeface="Lucida Bright" panose="02040602050505020304" pitchFamily="18" charset="0"/>
              </a:rPr>
              <a:t>Reduce environmental contamination</a:t>
            </a:r>
          </a:p>
          <a:p>
            <a:r>
              <a:rPr lang="en-IN" sz="2400" dirty="0" smtClean="0">
                <a:latin typeface="Lucida Bright" panose="02040602050505020304" pitchFamily="18" charset="0"/>
              </a:rPr>
              <a:t>Reduces leaching of nutrients</a:t>
            </a:r>
          </a:p>
          <a:p>
            <a:pPr marL="0" indent="0">
              <a:buNone/>
            </a:pPr>
            <a:r>
              <a:rPr lang="en-IN" sz="2400" b="1" u="sng" dirty="0" smtClean="0">
                <a:latin typeface="Lucida Bright" panose="02040602050505020304" pitchFamily="18" charset="0"/>
              </a:rPr>
              <a:t>Limitations</a:t>
            </a:r>
          </a:p>
          <a:p>
            <a:r>
              <a:rPr lang="en-IN" sz="2400" dirty="0" smtClean="0">
                <a:latin typeface="Lucida Bright" panose="02040602050505020304" pitchFamily="18" charset="0"/>
              </a:rPr>
              <a:t>Initial investment is high</a:t>
            </a:r>
          </a:p>
          <a:p>
            <a:r>
              <a:rPr lang="en-IN" sz="2400" dirty="0" smtClean="0">
                <a:latin typeface="Lucida Bright" panose="02040602050505020304" pitchFamily="18" charset="0"/>
              </a:rPr>
              <a:t>Chemical reaction in drip system leading to corrosion and precipitation of fertilizer</a:t>
            </a:r>
          </a:p>
          <a:p>
            <a:r>
              <a:rPr lang="en-IN" sz="2400" dirty="0" smtClean="0">
                <a:latin typeface="Lucida Bright" panose="02040602050505020304" pitchFamily="18" charset="0"/>
              </a:rPr>
              <a:t>Clogging of emitter</a:t>
            </a:r>
          </a:p>
        </p:txBody>
      </p:sp>
    </p:spTree>
    <p:extLst>
      <p:ext uri="{BB962C8B-B14F-4D97-AF65-F5344CB8AC3E}">
        <p14:creationId xmlns:p14="http://schemas.microsoft.com/office/powerpoint/2010/main" val="1480007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smtClean="0">
                <a:solidFill>
                  <a:srgbClr val="0000FF"/>
                </a:solidFill>
                <a:latin typeface="Comic Sans MS" panose="030F0702030302020204" pitchFamily="66" charset="0"/>
              </a:rPr>
              <a:t>Fertigation Equipment</a:t>
            </a:r>
            <a:endParaRPr lang="en-IN" sz="3200" dirty="0">
              <a:solidFill>
                <a:srgbClr val="0000FF"/>
              </a:solidFill>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E157CEDB-0F25-45D2-8BA6-B6B0F6BB4ED5}" type="slidenum">
              <a:rPr lang="en-IN" smtClean="0"/>
              <a:t>6</a:t>
            </a:fld>
            <a:endParaRPr lang="en-IN"/>
          </a:p>
        </p:txBody>
      </p:sp>
      <p:sp>
        <p:nvSpPr>
          <p:cNvPr id="3" name="Content Placeholder 2"/>
          <p:cNvSpPr>
            <a:spLocks noGrp="1"/>
          </p:cNvSpPr>
          <p:nvPr>
            <p:ph idx="1"/>
          </p:nvPr>
        </p:nvSpPr>
        <p:spPr>
          <a:xfrm>
            <a:off x="838200" y="1254737"/>
            <a:ext cx="6400800" cy="4932000"/>
          </a:xfrm>
        </p:spPr>
        <p:txBody>
          <a:bodyPr>
            <a:normAutofit lnSpcReduction="10000"/>
          </a:bodyPr>
          <a:lstStyle/>
          <a:p>
            <a:r>
              <a:rPr lang="pt-BR" sz="2400" dirty="0" smtClean="0">
                <a:latin typeface="Lucida Bright" panose="02040602050505020304" pitchFamily="18" charset="0"/>
              </a:rPr>
              <a:t>Venturi</a:t>
            </a:r>
          </a:p>
          <a:p>
            <a:r>
              <a:rPr lang="pt-BR" sz="2400" dirty="0" smtClean="0">
                <a:latin typeface="Lucida Bright" panose="02040602050505020304" pitchFamily="18" charset="0"/>
              </a:rPr>
              <a:t>Injector</a:t>
            </a:r>
          </a:p>
          <a:p>
            <a:r>
              <a:rPr lang="pt-BR" sz="2400" dirty="0" smtClean="0">
                <a:latin typeface="Lucida Bright" panose="02040602050505020304" pitchFamily="18" charset="0"/>
              </a:rPr>
              <a:t>Fertilizer tank</a:t>
            </a:r>
          </a:p>
          <a:p>
            <a:r>
              <a:rPr lang="pt-BR" sz="2400" dirty="0" smtClean="0">
                <a:latin typeface="Lucida Bright" panose="02040602050505020304" pitchFamily="18" charset="0"/>
              </a:rPr>
              <a:t>Fertilizer pump</a:t>
            </a:r>
            <a:endParaRPr lang="pt-BR" sz="2400" dirty="0">
              <a:latin typeface="Lucida Bright" panose="02040602050505020304" pitchFamily="18" charset="0"/>
            </a:endParaRPr>
          </a:p>
          <a:p>
            <a:pPr marL="0" indent="0">
              <a:buNone/>
            </a:pPr>
            <a:r>
              <a:rPr lang="pt-BR" sz="2400" u="sng" dirty="0" smtClean="0">
                <a:latin typeface="Lucida Bright" panose="02040602050505020304" pitchFamily="18" charset="0"/>
              </a:rPr>
              <a:t>Ventury Injector</a:t>
            </a:r>
          </a:p>
          <a:p>
            <a:r>
              <a:rPr lang="en-IN" sz="2400" dirty="0" smtClean="0">
                <a:latin typeface="Lucida Bright" panose="02040602050505020304" pitchFamily="18" charset="0"/>
              </a:rPr>
              <a:t>This operates on venture principle, where a flow constriction with specific entrance and exit condition on the pipeline creates a vacuum because of the increased velocity of flow through construction.</a:t>
            </a:r>
          </a:p>
          <a:p>
            <a:r>
              <a:rPr lang="en-IN" sz="2400" dirty="0" smtClean="0">
                <a:latin typeface="Lucida Bright" panose="02040602050505020304" pitchFamily="18" charset="0"/>
              </a:rPr>
              <a:t>The suction rate of Venture is 30-120lit/hours</a:t>
            </a:r>
            <a:endParaRPr lang="en-IN" sz="2400" dirty="0">
              <a:latin typeface="Lucida Bright" panose="02040602050505020304" pitchFamily="18" charset="0"/>
            </a:endParaRPr>
          </a:p>
        </p:txBody>
      </p:sp>
      <p:pic>
        <p:nvPicPr>
          <p:cNvPr id="4" name="Vg_HX-BU85U"/>
          <p:cNvPicPr>
            <a:picLocks noRot="1" noChangeAspect="1"/>
          </p:cNvPicPr>
          <p:nvPr>
            <a:videoFile r:link="rId1"/>
          </p:nvPr>
        </p:nvPicPr>
        <p:blipFill>
          <a:blip r:embed="rId3"/>
          <a:stretch>
            <a:fillRect/>
          </a:stretch>
        </p:blipFill>
        <p:spPr>
          <a:xfrm>
            <a:off x="7241116" y="3445487"/>
            <a:ext cx="4385733" cy="2466975"/>
          </a:xfrm>
          <a:prstGeom prst="rect">
            <a:avLst/>
          </a:prstGeom>
        </p:spPr>
      </p:pic>
    </p:spTree>
    <p:extLst>
      <p:ext uri="{BB962C8B-B14F-4D97-AF65-F5344CB8AC3E}">
        <p14:creationId xmlns:p14="http://schemas.microsoft.com/office/powerpoint/2010/main" val="1881292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smtClean="0">
                <a:solidFill>
                  <a:srgbClr val="0000FF"/>
                </a:solidFill>
                <a:latin typeface="Comic Sans MS" panose="030F0702030302020204" pitchFamily="66" charset="0"/>
              </a:rPr>
              <a:t>Ventury Injector</a:t>
            </a:r>
            <a:endParaRPr lang="en-IN" sz="3200" dirty="0">
              <a:solidFill>
                <a:srgbClr val="0000FF"/>
              </a:solidFill>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E157CEDB-0F25-45D2-8BA6-B6B0F6BB4ED5}" type="slidenum">
              <a:rPr lang="en-IN" smtClean="0"/>
              <a:t>7</a:t>
            </a:fld>
            <a:endParaRPr lang="en-IN"/>
          </a:p>
        </p:txBody>
      </p:sp>
      <p:sp>
        <p:nvSpPr>
          <p:cNvPr id="3" name="Content Placeholder 2"/>
          <p:cNvSpPr>
            <a:spLocks noGrp="1"/>
          </p:cNvSpPr>
          <p:nvPr>
            <p:ph idx="1"/>
          </p:nvPr>
        </p:nvSpPr>
        <p:spPr>
          <a:xfrm>
            <a:off x="838200" y="1254737"/>
            <a:ext cx="10515600" cy="4932000"/>
          </a:xfrm>
        </p:spPr>
        <p:txBody>
          <a:bodyPr>
            <a:normAutofit lnSpcReduction="10000"/>
          </a:bodyPr>
          <a:lstStyle/>
          <a:p>
            <a:r>
              <a:rPr lang="en-IN" sz="2400" dirty="0" smtClean="0">
                <a:latin typeface="Lucida Bright" panose="02040602050505020304" pitchFamily="18" charset="0"/>
              </a:rPr>
              <a:t>Suction of the fertilizer solution is generated by water flow through a constricted passageway. </a:t>
            </a:r>
          </a:p>
          <a:p>
            <a:r>
              <a:rPr lang="en-IN" sz="2400" dirty="0" smtClean="0">
                <a:latin typeface="Lucida Bright" panose="02040602050505020304" pitchFamily="18" charset="0"/>
              </a:rPr>
              <a:t>The high flow velocity of water in the constriction reduces water pressure below atmospheric pressure so that the fertilizer solution is sucked from an open tank in to the constriction through a small diameter tube. </a:t>
            </a:r>
          </a:p>
          <a:p>
            <a:r>
              <a:rPr lang="en-IN" sz="2400" dirty="0" smtClean="0">
                <a:latin typeface="Lucida Bright" panose="02040602050505020304" pitchFamily="18" charset="0"/>
              </a:rPr>
              <a:t>The process of injection of fertilizer solution can be explained by Bernoulli’s principle, assuming inlet and outlet ports of </a:t>
            </a:r>
            <a:r>
              <a:rPr lang="en-IN" sz="2400" dirty="0" err="1" smtClean="0">
                <a:latin typeface="Lucida Bright" panose="02040602050505020304" pitchFamily="18" charset="0"/>
              </a:rPr>
              <a:t>venturi</a:t>
            </a:r>
            <a:r>
              <a:rPr lang="en-IN" sz="2400" dirty="0" smtClean="0">
                <a:latin typeface="Lucida Bright" panose="02040602050505020304" pitchFamily="18" charset="0"/>
              </a:rPr>
              <a:t> are at same elevation and total energy at a point is constant. </a:t>
            </a:r>
          </a:p>
          <a:p>
            <a:r>
              <a:rPr lang="en-IN" sz="2400" dirty="0" smtClean="0">
                <a:latin typeface="Lucida Bright" panose="02040602050505020304" pitchFamily="18" charset="0"/>
              </a:rPr>
              <a:t>This can be given by energy equation ,</a:t>
            </a:r>
          </a:p>
          <a:p>
            <a:r>
              <a:rPr lang="en-IN" sz="2400" dirty="0" smtClean="0">
                <a:latin typeface="Lucida Bright" panose="02040602050505020304" pitchFamily="18" charset="0"/>
              </a:rPr>
              <a:t>Where,</a:t>
            </a:r>
          </a:p>
          <a:p>
            <a:r>
              <a:rPr lang="en-IN" sz="2400" dirty="0" smtClean="0">
                <a:latin typeface="Lucida Bright" panose="02040602050505020304" pitchFamily="18" charset="0"/>
              </a:rPr>
              <a:t>P = Pressure, V = Velocity, Z = Elevation, γ = unit weight of water,</a:t>
            </a:r>
          </a:p>
          <a:p>
            <a:r>
              <a:rPr lang="en-IN" sz="2400" dirty="0" smtClean="0">
                <a:latin typeface="Lucida Bright" panose="02040602050505020304" pitchFamily="18" charset="0"/>
              </a:rPr>
              <a:t>g = acceleration due to gravity.</a:t>
            </a:r>
          </a:p>
        </p:txBody>
      </p:sp>
      <p:pic>
        <p:nvPicPr>
          <p:cNvPr id="6" name="Picture 5">
            <a:extLst>
              <a:ext uri="{FF2B5EF4-FFF2-40B4-BE49-F238E27FC236}">
                <a16:creationId xmlns:a16="http://schemas.microsoft.com/office/drawing/2014/main" id="{AA7AECB9-E681-41B2-8A74-CBAB7A2E99F8}"/>
              </a:ext>
            </a:extLst>
          </p:cNvPr>
          <p:cNvPicPr>
            <a:picLocks noChangeAspect="1"/>
          </p:cNvPicPr>
          <p:nvPr/>
        </p:nvPicPr>
        <p:blipFill>
          <a:blip r:embed="rId2"/>
          <a:stretch>
            <a:fillRect/>
          </a:stretch>
        </p:blipFill>
        <p:spPr>
          <a:xfrm>
            <a:off x="6924675" y="4289977"/>
            <a:ext cx="3057525" cy="647700"/>
          </a:xfrm>
          <a:prstGeom prst="rect">
            <a:avLst/>
          </a:prstGeom>
        </p:spPr>
      </p:pic>
    </p:spTree>
    <p:extLst>
      <p:ext uri="{BB962C8B-B14F-4D97-AF65-F5344CB8AC3E}">
        <p14:creationId xmlns:p14="http://schemas.microsoft.com/office/powerpoint/2010/main" val="4092900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smtClean="0">
                <a:solidFill>
                  <a:srgbClr val="0000FF"/>
                </a:solidFill>
                <a:latin typeface="Comic Sans MS" panose="030F0702030302020204" pitchFamily="66" charset="0"/>
              </a:rPr>
              <a:t>Ventury Injector</a:t>
            </a:r>
            <a:endParaRPr lang="en-IN" sz="3200" dirty="0">
              <a:solidFill>
                <a:srgbClr val="0000FF"/>
              </a:solidFill>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E157CEDB-0F25-45D2-8BA6-B6B0F6BB4ED5}" type="slidenum">
              <a:rPr lang="en-IN" smtClean="0"/>
              <a:t>8</a:t>
            </a:fld>
            <a:endParaRPr lang="en-IN"/>
          </a:p>
        </p:txBody>
      </p:sp>
      <p:sp>
        <p:nvSpPr>
          <p:cNvPr id="3" name="Content Placeholder 2"/>
          <p:cNvSpPr>
            <a:spLocks noGrp="1"/>
          </p:cNvSpPr>
          <p:nvPr>
            <p:ph idx="1"/>
          </p:nvPr>
        </p:nvSpPr>
        <p:spPr>
          <a:xfrm>
            <a:off x="838200" y="1254737"/>
            <a:ext cx="10515600" cy="4932000"/>
          </a:xfrm>
        </p:spPr>
        <p:txBody>
          <a:bodyPr>
            <a:normAutofit/>
          </a:bodyPr>
          <a:lstStyle/>
          <a:p>
            <a:r>
              <a:rPr lang="en-IN" sz="2400" dirty="0" smtClean="0">
                <a:latin typeface="Lucida Bright" panose="02040602050505020304" pitchFamily="18" charset="0"/>
              </a:rPr>
              <a:t>Considering inlet and outlet ends of a </a:t>
            </a:r>
            <a:r>
              <a:rPr lang="en-IN" sz="2400" dirty="0" err="1" smtClean="0">
                <a:latin typeface="Lucida Bright" panose="02040602050505020304" pitchFamily="18" charset="0"/>
              </a:rPr>
              <a:t>ventury</a:t>
            </a:r>
            <a:r>
              <a:rPr lang="en-IN" sz="2400" dirty="0" smtClean="0">
                <a:latin typeface="Lucida Bright" panose="02040602050505020304" pitchFamily="18" charset="0"/>
              </a:rPr>
              <a:t> injector are as points 1 and 2 respectively and they are located at same elevations, therefore Z1=Z2.</a:t>
            </a:r>
          </a:p>
          <a:p>
            <a:r>
              <a:rPr lang="en-IN" sz="2400" dirty="0" smtClean="0">
                <a:latin typeface="Lucida Bright" panose="02040602050505020304" pitchFamily="18" charset="0"/>
              </a:rPr>
              <a:t> The above equation  becomes</a:t>
            </a:r>
          </a:p>
          <a:p>
            <a:endParaRPr lang="en-IN" sz="2400" dirty="0" smtClean="0">
              <a:latin typeface="Lucida Bright" panose="02040602050505020304" pitchFamily="18" charset="0"/>
            </a:endParaRPr>
          </a:p>
          <a:p>
            <a:endParaRPr lang="en-IN" sz="2400" dirty="0" smtClean="0">
              <a:latin typeface="Lucida Bright" panose="02040602050505020304" pitchFamily="18" charset="0"/>
            </a:endParaRPr>
          </a:p>
          <a:p>
            <a:endParaRPr lang="en-IN" sz="2400" dirty="0" smtClean="0">
              <a:latin typeface="Lucida Bright" panose="02040602050505020304" pitchFamily="18" charset="0"/>
            </a:endParaRPr>
          </a:p>
          <a:p>
            <a:endParaRPr lang="en-IN" sz="2400" dirty="0" smtClean="0">
              <a:latin typeface="Lucida Bright" panose="02040602050505020304" pitchFamily="18" charset="0"/>
            </a:endParaRPr>
          </a:p>
          <a:p>
            <a:r>
              <a:rPr lang="en-IN" sz="2400" dirty="0" smtClean="0">
                <a:latin typeface="Lucida Bright" panose="02040602050505020304" pitchFamily="18" charset="0"/>
              </a:rPr>
              <a:t>The change in velocity V2 from V1 due to constriction in </a:t>
            </a:r>
            <a:r>
              <a:rPr lang="en-IN" sz="2400" dirty="0" err="1" smtClean="0">
                <a:latin typeface="Lucida Bright" panose="02040602050505020304" pitchFamily="18" charset="0"/>
              </a:rPr>
              <a:t>venturi</a:t>
            </a:r>
            <a:r>
              <a:rPr lang="en-IN" sz="2400" dirty="0" smtClean="0">
                <a:latin typeface="Lucida Bright" panose="02040602050505020304" pitchFamily="18" charset="0"/>
              </a:rPr>
              <a:t> pipe diameter causes suction (change in pressure from P1 to P2) below atmospheric pressure, thereby suction of fertilizer solution. Figure 20.5 explains the principle of operation of a </a:t>
            </a:r>
            <a:r>
              <a:rPr lang="en-IN" sz="2400" dirty="0" err="1" smtClean="0">
                <a:latin typeface="Lucida Bright" panose="02040602050505020304" pitchFamily="18" charset="0"/>
              </a:rPr>
              <a:t>venturi</a:t>
            </a:r>
            <a:r>
              <a:rPr lang="en-IN" sz="2400" dirty="0" smtClean="0">
                <a:latin typeface="Lucida Bright" panose="02040602050505020304" pitchFamily="18" charset="0"/>
              </a:rPr>
              <a:t> injector.</a:t>
            </a:r>
          </a:p>
        </p:txBody>
      </p:sp>
      <p:pic>
        <p:nvPicPr>
          <p:cNvPr id="6" name="Picture 5">
            <a:extLst>
              <a:ext uri="{FF2B5EF4-FFF2-40B4-BE49-F238E27FC236}">
                <a16:creationId xmlns:a16="http://schemas.microsoft.com/office/drawing/2014/main" id="{51A6A479-25A2-423F-9139-F885AC90DBFF}"/>
              </a:ext>
            </a:extLst>
          </p:cNvPr>
          <p:cNvPicPr>
            <a:picLocks noChangeAspect="1"/>
          </p:cNvPicPr>
          <p:nvPr/>
        </p:nvPicPr>
        <p:blipFill>
          <a:blip r:embed="rId2"/>
          <a:stretch>
            <a:fillRect/>
          </a:stretch>
        </p:blipFill>
        <p:spPr>
          <a:xfrm>
            <a:off x="2516877" y="2955837"/>
            <a:ext cx="4722122" cy="1529799"/>
          </a:xfrm>
          <a:prstGeom prst="rect">
            <a:avLst/>
          </a:prstGeom>
        </p:spPr>
      </p:pic>
    </p:spTree>
    <p:extLst>
      <p:ext uri="{BB962C8B-B14F-4D97-AF65-F5344CB8AC3E}">
        <p14:creationId xmlns:p14="http://schemas.microsoft.com/office/powerpoint/2010/main" val="3305323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00"/>
          </a:xfrm>
        </p:spPr>
        <p:txBody>
          <a:bodyPr>
            <a:normAutofit/>
          </a:bodyPr>
          <a:lstStyle/>
          <a:p>
            <a:r>
              <a:rPr lang="en-IN" sz="3200" dirty="0" smtClean="0">
                <a:solidFill>
                  <a:srgbClr val="0000FF"/>
                </a:solidFill>
                <a:latin typeface="Comic Sans MS" panose="030F0702030302020204" pitchFamily="66" charset="0"/>
              </a:rPr>
              <a:t>Ventury Injector</a:t>
            </a:r>
            <a:endParaRPr lang="en-IN" sz="3200" dirty="0">
              <a:solidFill>
                <a:srgbClr val="0000FF"/>
              </a:solidFill>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E157CEDB-0F25-45D2-8BA6-B6B0F6BB4ED5}" type="slidenum">
              <a:rPr lang="en-IN" smtClean="0"/>
              <a:t>9</a:t>
            </a:fld>
            <a:endParaRPr lang="en-IN"/>
          </a:p>
        </p:txBody>
      </p:sp>
      <p:sp>
        <p:nvSpPr>
          <p:cNvPr id="3" name="Content Placeholder 2"/>
          <p:cNvSpPr>
            <a:spLocks noGrp="1"/>
          </p:cNvSpPr>
          <p:nvPr>
            <p:ph idx="1"/>
          </p:nvPr>
        </p:nvSpPr>
        <p:spPr>
          <a:xfrm>
            <a:off x="838200" y="1254737"/>
            <a:ext cx="10515600" cy="4932000"/>
          </a:xfrm>
        </p:spPr>
        <p:txBody>
          <a:bodyPr>
            <a:normAutofit/>
          </a:bodyPr>
          <a:lstStyle/>
          <a:p>
            <a:pPr marL="0" indent="0">
              <a:buNone/>
            </a:pPr>
            <a:r>
              <a:rPr lang="en-IN" sz="2400" b="1" dirty="0" smtClean="0">
                <a:latin typeface="Lucida Bright" panose="02040602050505020304" pitchFamily="18" charset="0"/>
              </a:rPr>
              <a:t>Advantages</a:t>
            </a:r>
          </a:p>
          <a:p>
            <a:r>
              <a:rPr lang="en-IN" sz="2400" dirty="0" smtClean="0">
                <a:latin typeface="Lucida Bright" panose="02040602050505020304" pitchFamily="18" charset="0"/>
              </a:rPr>
              <a:t>Very simple to operate, no moving parts.</a:t>
            </a:r>
          </a:p>
          <a:p>
            <a:r>
              <a:rPr lang="en-IN" sz="2400" dirty="0" smtClean="0">
                <a:latin typeface="Lucida Bright" panose="02040602050505020304" pitchFamily="18" charset="0"/>
              </a:rPr>
              <a:t>Easy to install and to maintain.</a:t>
            </a:r>
          </a:p>
          <a:p>
            <a:r>
              <a:rPr lang="en-IN" sz="2400" dirty="0" smtClean="0">
                <a:latin typeface="Lucida Bright" panose="02040602050505020304" pitchFamily="18" charset="0"/>
              </a:rPr>
              <a:t>Suitable for very low injection rates.</a:t>
            </a:r>
          </a:p>
          <a:p>
            <a:r>
              <a:rPr lang="en-IN" sz="2400" dirty="0" smtClean="0">
                <a:latin typeface="Lucida Bright" panose="02040602050505020304" pitchFamily="18" charset="0"/>
              </a:rPr>
              <a:t>Injection can be controlled with a metering valve.</a:t>
            </a:r>
          </a:p>
          <a:p>
            <a:r>
              <a:rPr lang="en-IN" sz="2400" dirty="0" smtClean="0">
                <a:latin typeface="Lucida Bright" panose="02040602050505020304" pitchFamily="18" charset="0"/>
              </a:rPr>
              <a:t>Suitable for both proportional &amp; quantitative fertilization.</a:t>
            </a:r>
          </a:p>
          <a:p>
            <a:pPr marL="0" indent="0">
              <a:buNone/>
            </a:pPr>
            <a:r>
              <a:rPr lang="en-IN" sz="2400" b="1" dirty="0" smtClean="0">
                <a:latin typeface="Lucida Bright" panose="02040602050505020304" pitchFamily="18" charset="0"/>
              </a:rPr>
              <a:t>Disadvantages</a:t>
            </a:r>
          </a:p>
          <a:p>
            <a:r>
              <a:rPr lang="en-IN" sz="2400" dirty="0" smtClean="0">
                <a:latin typeface="Lucida Bright" panose="02040602050505020304" pitchFamily="18" charset="0"/>
              </a:rPr>
              <a:t> Creates considerable pressure loss in irrigation pipe line and sometimes a booster pump is required.</a:t>
            </a:r>
          </a:p>
          <a:p>
            <a:r>
              <a:rPr lang="en-IN" sz="2400" dirty="0" smtClean="0">
                <a:latin typeface="Lucida Bright" panose="02040602050505020304" pitchFamily="18" charset="0"/>
              </a:rPr>
              <a:t>Quantitative fertigation is difficult.</a:t>
            </a:r>
          </a:p>
          <a:p>
            <a:r>
              <a:rPr lang="en-IN" sz="2400" dirty="0" smtClean="0">
                <a:latin typeface="Lucida Bright" panose="02040602050505020304" pitchFamily="18" charset="0"/>
              </a:rPr>
              <a:t>Automation is difficult</a:t>
            </a:r>
          </a:p>
          <a:p>
            <a:endParaRPr lang="en-IN" sz="2400" dirty="0" smtClean="0">
              <a:latin typeface="Lucida Bright" panose="02040602050505020304" pitchFamily="18" charset="0"/>
            </a:endParaRPr>
          </a:p>
        </p:txBody>
      </p:sp>
    </p:spTree>
    <p:extLst>
      <p:ext uri="{BB962C8B-B14F-4D97-AF65-F5344CB8AC3E}">
        <p14:creationId xmlns:p14="http://schemas.microsoft.com/office/powerpoint/2010/main" val="1111510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689</Words>
  <Application>Microsoft Office PowerPoint</Application>
  <PresentationFormat>Widescreen</PresentationFormat>
  <Paragraphs>97</Paragraphs>
  <Slides>15</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Comic Sans MS</vt:lpstr>
      <vt:lpstr>Lucida Bright</vt:lpstr>
      <vt:lpstr>Office Theme</vt:lpstr>
      <vt:lpstr>Fertigation - Introduction</vt:lpstr>
      <vt:lpstr>Introduction</vt:lpstr>
      <vt:lpstr>Introduction</vt:lpstr>
      <vt:lpstr>Meaning of fertigation</vt:lpstr>
      <vt:lpstr>Advantageous of fertigation:</vt:lpstr>
      <vt:lpstr>Fertigation Equipment</vt:lpstr>
      <vt:lpstr>Ventury Injector</vt:lpstr>
      <vt:lpstr>Ventury Injector</vt:lpstr>
      <vt:lpstr>Ventury Injector</vt:lpstr>
      <vt:lpstr>Fertilizer Injection Pump</vt:lpstr>
      <vt:lpstr>Fertilizer Injection Pump</vt:lpstr>
      <vt:lpstr>Fertilizer Injection Pump</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Fertigation</dc:title>
  <dc:creator>Birabhadra Rout</dc:creator>
  <cp:lastModifiedBy>Birabhadra Rout</cp:lastModifiedBy>
  <cp:revision>17</cp:revision>
  <dcterms:created xsi:type="dcterms:W3CDTF">2020-05-30T04:29:06Z</dcterms:created>
  <dcterms:modified xsi:type="dcterms:W3CDTF">2020-05-30T05:41:45Z</dcterms:modified>
</cp:coreProperties>
</file>