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3" r:id="rId6"/>
    <p:sldId id="266" r:id="rId7"/>
    <p:sldId id="267" r:id="rId8"/>
    <p:sldId id="268" r:id="rId9"/>
    <p:sldId id="264" r:id="rId10"/>
    <p:sldId id="257" r:id="rId11"/>
    <p:sldId id="262" r:id="rId12"/>
    <p:sldId id="25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68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1CCD94C5-BF86-4200-8B34-80CC472743EA}" type="datetimeFigureOut">
              <a:rPr lang="en-IN" smtClean="0"/>
              <a:t>30/05/2020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E25A3AA-47AD-48C7-B0F9-573232E90821}" type="slidenum">
              <a:rPr lang="en-IN" smtClean="0"/>
              <a:t>‹#›</a:t>
            </a:fld>
            <a:endParaRPr lang="en-IN"/>
          </a:p>
        </p:txBody>
      </p:sp>
    </p:spTree>
    <p:extLst>
      <p:ext uri="{BB962C8B-B14F-4D97-AF65-F5344CB8AC3E}">
        <p14:creationId xmlns:p14="http://schemas.microsoft.com/office/powerpoint/2010/main" val="1194512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CCD94C5-BF86-4200-8B34-80CC472743EA}" type="datetimeFigureOut">
              <a:rPr lang="en-IN" smtClean="0"/>
              <a:t>30/05/2020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E25A3AA-47AD-48C7-B0F9-573232E90821}" type="slidenum">
              <a:rPr lang="en-IN" smtClean="0"/>
              <a:t>‹#›</a:t>
            </a:fld>
            <a:endParaRPr lang="en-IN"/>
          </a:p>
        </p:txBody>
      </p:sp>
    </p:spTree>
    <p:extLst>
      <p:ext uri="{BB962C8B-B14F-4D97-AF65-F5344CB8AC3E}">
        <p14:creationId xmlns:p14="http://schemas.microsoft.com/office/powerpoint/2010/main" val="501334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CCD94C5-BF86-4200-8B34-80CC472743EA}" type="datetimeFigureOut">
              <a:rPr lang="en-IN" smtClean="0"/>
              <a:t>30/05/2020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E25A3AA-47AD-48C7-B0F9-573232E90821}" type="slidenum">
              <a:rPr lang="en-IN" smtClean="0"/>
              <a:t>‹#›</a:t>
            </a:fld>
            <a:endParaRPr lang="en-IN"/>
          </a:p>
        </p:txBody>
      </p:sp>
    </p:spTree>
    <p:extLst>
      <p:ext uri="{BB962C8B-B14F-4D97-AF65-F5344CB8AC3E}">
        <p14:creationId xmlns:p14="http://schemas.microsoft.com/office/powerpoint/2010/main" val="1032330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CCD94C5-BF86-4200-8B34-80CC472743EA}" type="datetimeFigureOut">
              <a:rPr lang="en-IN" smtClean="0"/>
              <a:t>30/05/2020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E25A3AA-47AD-48C7-B0F9-573232E90821}" type="slidenum">
              <a:rPr lang="en-IN" smtClean="0"/>
              <a:t>‹#›</a:t>
            </a:fld>
            <a:endParaRPr lang="en-IN"/>
          </a:p>
        </p:txBody>
      </p:sp>
    </p:spTree>
    <p:extLst>
      <p:ext uri="{BB962C8B-B14F-4D97-AF65-F5344CB8AC3E}">
        <p14:creationId xmlns:p14="http://schemas.microsoft.com/office/powerpoint/2010/main" val="567678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CCD94C5-BF86-4200-8B34-80CC472743EA}" type="datetimeFigureOut">
              <a:rPr lang="en-IN" smtClean="0"/>
              <a:t>30/05/2020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E25A3AA-47AD-48C7-B0F9-573232E90821}" type="slidenum">
              <a:rPr lang="en-IN" smtClean="0"/>
              <a:t>‹#›</a:t>
            </a:fld>
            <a:endParaRPr lang="en-IN"/>
          </a:p>
        </p:txBody>
      </p:sp>
    </p:spTree>
    <p:extLst>
      <p:ext uri="{BB962C8B-B14F-4D97-AF65-F5344CB8AC3E}">
        <p14:creationId xmlns:p14="http://schemas.microsoft.com/office/powerpoint/2010/main" val="1007415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CCD94C5-BF86-4200-8B34-80CC472743EA}" type="datetimeFigureOut">
              <a:rPr lang="en-IN" smtClean="0"/>
              <a:t>30/05/2020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E25A3AA-47AD-48C7-B0F9-573232E90821}" type="slidenum">
              <a:rPr lang="en-IN" smtClean="0"/>
              <a:t>‹#›</a:t>
            </a:fld>
            <a:endParaRPr lang="en-IN"/>
          </a:p>
        </p:txBody>
      </p:sp>
    </p:spTree>
    <p:extLst>
      <p:ext uri="{BB962C8B-B14F-4D97-AF65-F5344CB8AC3E}">
        <p14:creationId xmlns:p14="http://schemas.microsoft.com/office/powerpoint/2010/main" val="2295811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CCD94C5-BF86-4200-8B34-80CC472743EA}" type="datetimeFigureOut">
              <a:rPr lang="en-IN" smtClean="0"/>
              <a:t>30/05/2020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E25A3AA-47AD-48C7-B0F9-573232E90821}" type="slidenum">
              <a:rPr lang="en-IN" smtClean="0"/>
              <a:t>‹#›</a:t>
            </a:fld>
            <a:endParaRPr lang="en-IN"/>
          </a:p>
        </p:txBody>
      </p:sp>
    </p:spTree>
    <p:extLst>
      <p:ext uri="{BB962C8B-B14F-4D97-AF65-F5344CB8AC3E}">
        <p14:creationId xmlns:p14="http://schemas.microsoft.com/office/powerpoint/2010/main" val="771408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CCD94C5-BF86-4200-8B34-80CC472743EA}" type="datetimeFigureOut">
              <a:rPr lang="en-IN" smtClean="0"/>
              <a:t>30/05/2020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E25A3AA-47AD-48C7-B0F9-573232E90821}" type="slidenum">
              <a:rPr lang="en-IN" smtClean="0"/>
              <a:t>‹#›</a:t>
            </a:fld>
            <a:endParaRPr lang="en-IN"/>
          </a:p>
        </p:txBody>
      </p:sp>
    </p:spTree>
    <p:extLst>
      <p:ext uri="{BB962C8B-B14F-4D97-AF65-F5344CB8AC3E}">
        <p14:creationId xmlns:p14="http://schemas.microsoft.com/office/powerpoint/2010/main" val="101230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CD94C5-BF86-4200-8B34-80CC472743EA}" type="datetimeFigureOut">
              <a:rPr lang="en-IN" smtClean="0"/>
              <a:t>30/05/2020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E25A3AA-47AD-48C7-B0F9-573232E90821}" type="slidenum">
              <a:rPr lang="en-IN" smtClean="0"/>
              <a:t>‹#›</a:t>
            </a:fld>
            <a:endParaRPr lang="en-IN"/>
          </a:p>
        </p:txBody>
      </p:sp>
    </p:spTree>
    <p:extLst>
      <p:ext uri="{BB962C8B-B14F-4D97-AF65-F5344CB8AC3E}">
        <p14:creationId xmlns:p14="http://schemas.microsoft.com/office/powerpoint/2010/main" val="1270948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CCD94C5-BF86-4200-8B34-80CC472743EA}" type="datetimeFigureOut">
              <a:rPr lang="en-IN" smtClean="0"/>
              <a:t>30/05/2020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E25A3AA-47AD-48C7-B0F9-573232E90821}" type="slidenum">
              <a:rPr lang="en-IN" smtClean="0"/>
              <a:t>‹#›</a:t>
            </a:fld>
            <a:endParaRPr lang="en-IN"/>
          </a:p>
        </p:txBody>
      </p:sp>
    </p:spTree>
    <p:extLst>
      <p:ext uri="{BB962C8B-B14F-4D97-AF65-F5344CB8AC3E}">
        <p14:creationId xmlns:p14="http://schemas.microsoft.com/office/powerpoint/2010/main" val="778118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CCD94C5-BF86-4200-8B34-80CC472743EA}" type="datetimeFigureOut">
              <a:rPr lang="en-IN" smtClean="0"/>
              <a:t>30/05/2020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E25A3AA-47AD-48C7-B0F9-573232E90821}" type="slidenum">
              <a:rPr lang="en-IN" smtClean="0"/>
              <a:t>‹#›</a:t>
            </a:fld>
            <a:endParaRPr lang="en-IN"/>
          </a:p>
        </p:txBody>
      </p:sp>
    </p:spTree>
    <p:extLst>
      <p:ext uri="{BB962C8B-B14F-4D97-AF65-F5344CB8AC3E}">
        <p14:creationId xmlns:p14="http://schemas.microsoft.com/office/powerpoint/2010/main" val="3475894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CD94C5-BF86-4200-8B34-80CC472743EA}" type="datetimeFigureOut">
              <a:rPr lang="en-IN" smtClean="0"/>
              <a:t>30/05/2020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25A3AA-47AD-48C7-B0F9-573232E90821}" type="slidenum">
              <a:rPr lang="en-IN" smtClean="0"/>
              <a:t>‹#›</a:t>
            </a:fld>
            <a:endParaRPr lang="en-IN"/>
          </a:p>
        </p:txBody>
      </p:sp>
    </p:spTree>
    <p:extLst>
      <p:ext uri="{BB962C8B-B14F-4D97-AF65-F5344CB8AC3E}">
        <p14:creationId xmlns:p14="http://schemas.microsoft.com/office/powerpoint/2010/main" val="518563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3525" y="1855788"/>
            <a:ext cx="9144000" cy="2340000"/>
          </a:xfrm>
        </p:spPr>
        <p:txBody>
          <a:bodyPr anchor="b">
            <a:normAutofit/>
          </a:bodyPr>
          <a:lstStyle/>
          <a:p>
            <a:r>
              <a:rPr lang="en-IN" sz="4000" dirty="0" smtClean="0">
                <a:solidFill>
                  <a:srgbClr val="0000FF"/>
                </a:solidFill>
                <a:latin typeface="Comic Sans MS" panose="030F0702030302020204" pitchFamily="66" charset="0"/>
              </a:rPr>
              <a:t>Fertigation - Design</a:t>
            </a:r>
            <a:endParaRPr lang="en-IN" sz="4000" dirty="0">
              <a:solidFill>
                <a:srgbClr val="0000FF"/>
              </a:solidFill>
              <a:latin typeface="Comic Sans MS" panose="030F0702030302020204" pitchFamily="66" charset="0"/>
            </a:endParaRPr>
          </a:p>
        </p:txBody>
      </p:sp>
      <p:sp>
        <p:nvSpPr>
          <p:cNvPr id="3" name="Subtitle 2"/>
          <p:cNvSpPr>
            <a:spLocks noGrp="1"/>
          </p:cNvSpPr>
          <p:nvPr>
            <p:ph type="subTitle" idx="1"/>
          </p:nvPr>
        </p:nvSpPr>
        <p:spPr>
          <a:xfrm>
            <a:off x="1533525" y="4335463"/>
            <a:ext cx="9144000" cy="1620000"/>
          </a:xfrm>
        </p:spPr>
        <p:txBody>
          <a:bodyPr>
            <a:normAutofit/>
          </a:bodyPr>
          <a:lstStyle/>
          <a:p>
            <a:r>
              <a:rPr lang="en-IN" sz="2000" dirty="0">
                <a:solidFill>
                  <a:srgbClr val="C00000"/>
                </a:solidFill>
                <a:latin typeface="Lucida Bright" panose="02040602050505020304" pitchFamily="18" charset="0"/>
              </a:rPr>
              <a:t>Sprinkler and Micro  irrigation </a:t>
            </a:r>
            <a:r>
              <a:rPr lang="en-IN" sz="2000" dirty="0" smtClean="0">
                <a:solidFill>
                  <a:srgbClr val="C00000"/>
                </a:solidFill>
                <a:latin typeface="Lucida Bright" panose="02040602050505020304" pitchFamily="18" charset="0"/>
              </a:rPr>
              <a:t>Systems</a:t>
            </a:r>
          </a:p>
          <a:p>
            <a:r>
              <a:rPr lang="en-IN" sz="2000" dirty="0" smtClean="0">
                <a:solidFill>
                  <a:srgbClr val="C00000"/>
                </a:solidFill>
                <a:latin typeface="Lucida Bright" panose="02040602050505020304" pitchFamily="18" charset="0"/>
              </a:rPr>
              <a:t>[BTAI 31]</a:t>
            </a:r>
            <a:endParaRPr lang="en-IN" sz="2000" dirty="0">
              <a:solidFill>
                <a:srgbClr val="C00000"/>
              </a:solidFill>
              <a:latin typeface="Lucida Bright" panose="02040602050505020304"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16000" y="266700"/>
            <a:ext cx="2160000" cy="2160000"/>
          </a:xfrm>
          <a:prstGeom prst="rect">
            <a:avLst/>
          </a:prstGeom>
        </p:spPr>
      </p:pic>
      <p:sp>
        <p:nvSpPr>
          <p:cNvPr id="5" name="Slide Number Placeholder 4"/>
          <p:cNvSpPr>
            <a:spLocks noGrp="1"/>
          </p:cNvSpPr>
          <p:nvPr>
            <p:ph type="sldNum" sz="quarter" idx="12"/>
          </p:nvPr>
        </p:nvSpPr>
        <p:spPr/>
        <p:txBody>
          <a:bodyPr/>
          <a:lstStyle/>
          <a:p>
            <a:fld id="{39F34661-1B24-4CD6-9811-592976EF0969}" type="slidenum">
              <a:rPr lang="en-IN" smtClean="0"/>
              <a:t>1</a:t>
            </a:fld>
            <a:endParaRPr lang="en-IN"/>
          </a:p>
        </p:txBody>
      </p:sp>
    </p:spTree>
    <p:extLst>
      <p:ext uri="{BB962C8B-B14F-4D97-AF65-F5344CB8AC3E}">
        <p14:creationId xmlns:p14="http://schemas.microsoft.com/office/powerpoint/2010/main" val="11477913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157CEDB-0F25-45D2-8BA6-B6B0F6BB4ED5}" type="slidenum">
              <a:rPr lang="en-IN" smtClean="0"/>
              <a:t>10</a:t>
            </a:fld>
            <a:endParaRPr lang="en-IN"/>
          </a:p>
        </p:txBody>
      </p:sp>
      <p:sp>
        <p:nvSpPr>
          <p:cNvPr id="4" name="TextBox 3"/>
          <p:cNvSpPr txBox="1"/>
          <p:nvPr/>
        </p:nvSpPr>
        <p:spPr>
          <a:xfrm rot="20043647">
            <a:off x="3067050" y="3075057"/>
            <a:ext cx="6057900" cy="707886"/>
          </a:xfrm>
          <a:prstGeom prst="rect">
            <a:avLst/>
          </a:prstGeom>
          <a:noFill/>
        </p:spPr>
        <p:txBody>
          <a:bodyPr wrap="square" rtlCol="0">
            <a:spAutoFit/>
          </a:bodyPr>
          <a:lstStyle/>
          <a:p>
            <a:pPr algn="ctr"/>
            <a:r>
              <a:rPr lang="en-IN" sz="4000" dirty="0" smtClean="0">
                <a:solidFill>
                  <a:srgbClr val="C00000"/>
                </a:solidFill>
                <a:latin typeface="Comic Sans MS" panose="030F0702030302020204" pitchFamily="66" charset="0"/>
              </a:rPr>
              <a:t>!!!-Thank You-!!!</a:t>
            </a:r>
            <a:endParaRPr lang="en-IN" sz="4000"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770105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endParaRPr lang="en-IN" sz="3200" dirty="0">
              <a:solidFill>
                <a:srgbClr val="0000FF"/>
              </a:solidFill>
              <a:latin typeface="Comic Sans MS" panose="030F0702030302020204" pitchFamily="66" charset="0"/>
            </a:endParaRPr>
          </a:p>
        </p:txBody>
      </p:sp>
      <p:sp>
        <p:nvSpPr>
          <p:cNvPr id="5" name="Slide Number Placeholder 4"/>
          <p:cNvSpPr>
            <a:spLocks noGrp="1"/>
          </p:cNvSpPr>
          <p:nvPr>
            <p:ph type="sldNum" sz="quarter" idx="12"/>
          </p:nvPr>
        </p:nvSpPr>
        <p:spPr/>
        <p:txBody>
          <a:bodyPr/>
          <a:lstStyle/>
          <a:p>
            <a:fld id="{E157CEDB-0F25-45D2-8BA6-B6B0F6BB4ED5}" type="slidenum">
              <a:rPr lang="en-IN" smtClean="0"/>
              <a:t>11</a:t>
            </a:fld>
            <a:endParaRPr lang="en-IN"/>
          </a:p>
        </p:txBody>
      </p:sp>
      <p:sp>
        <p:nvSpPr>
          <p:cNvPr id="3" name="Content Placeholder 2"/>
          <p:cNvSpPr>
            <a:spLocks noGrp="1"/>
          </p:cNvSpPr>
          <p:nvPr>
            <p:ph idx="1"/>
          </p:nvPr>
        </p:nvSpPr>
        <p:spPr>
          <a:xfrm>
            <a:off x="838200" y="1254737"/>
            <a:ext cx="10515600" cy="4932000"/>
          </a:xfrm>
        </p:spPr>
        <p:txBody>
          <a:bodyPr>
            <a:normAutofit/>
          </a:bodyPr>
          <a:lstStyle/>
          <a:p>
            <a:endParaRPr lang="en-IN" sz="2400" dirty="0" smtClean="0">
              <a:latin typeface="Lucida Bright" panose="02040602050505020304" pitchFamily="18" charset="0"/>
            </a:endParaRPr>
          </a:p>
        </p:txBody>
      </p:sp>
    </p:spTree>
    <p:extLst>
      <p:ext uri="{BB962C8B-B14F-4D97-AF65-F5344CB8AC3E}">
        <p14:creationId xmlns:p14="http://schemas.microsoft.com/office/powerpoint/2010/main" val="40015609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endParaRPr lang="en-IN" sz="3200" dirty="0">
              <a:solidFill>
                <a:srgbClr val="0000FF"/>
              </a:solidFill>
              <a:latin typeface="Comic Sans MS" panose="030F0702030302020204" pitchFamily="66" charset="0"/>
            </a:endParaRPr>
          </a:p>
        </p:txBody>
      </p:sp>
      <p:sp>
        <p:nvSpPr>
          <p:cNvPr id="5" name="Slide Number Placeholder 4"/>
          <p:cNvSpPr>
            <a:spLocks noGrp="1"/>
          </p:cNvSpPr>
          <p:nvPr>
            <p:ph type="sldNum" sz="quarter" idx="12"/>
          </p:nvPr>
        </p:nvSpPr>
        <p:spPr/>
        <p:txBody>
          <a:bodyPr/>
          <a:lstStyle/>
          <a:p>
            <a:fld id="{E157CEDB-0F25-45D2-8BA6-B6B0F6BB4ED5}" type="slidenum">
              <a:rPr lang="en-IN" smtClean="0"/>
              <a:t>12</a:t>
            </a:fld>
            <a:endParaRPr lang="en-IN"/>
          </a:p>
        </p:txBody>
      </p:sp>
      <p:sp>
        <p:nvSpPr>
          <p:cNvPr id="3" name="Content Placeholder 2"/>
          <p:cNvSpPr>
            <a:spLocks noGrp="1"/>
          </p:cNvSpPr>
          <p:nvPr>
            <p:ph idx="1"/>
          </p:nvPr>
        </p:nvSpPr>
        <p:spPr>
          <a:xfrm>
            <a:off x="838200" y="1254737"/>
            <a:ext cx="10515600" cy="4932000"/>
          </a:xfrm>
        </p:spPr>
        <p:txBody>
          <a:bodyPr>
            <a:normAutofit/>
          </a:bodyPr>
          <a:lstStyle/>
          <a:p>
            <a:endParaRPr lang="en-IN" sz="2400" dirty="0" smtClean="0">
              <a:latin typeface="Lucida Bright" panose="02040602050505020304" pitchFamily="18" charset="0"/>
            </a:endParaRPr>
          </a:p>
        </p:txBody>
      </p:sp>
    </p:spTree>
    <p:extLst>
      <p:ext uri="{BB962C8B-B14F-4D97-AF65-F5344CB8AC3E}">
        <p14:creationId xmlns:p14="http://schemas.microsoft.com/office/powerpoint/2010/main" val="18888228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r>
              <a:rPr lang="en-IN" sz="3200" dirty="0" smtClean="0">
                <a:solidFill>
                  <a:srgbClr val="0000FF"/>
                </a:solidFill>
                <a:latin typeface="Comic Sans MS" panose="030F0702030302020204" pitchFamily="66" charset="0"/>
              </a:rPr>
              <a:t>Factors for Fertigation Design</a:t>
            </a:r>
            <a:endParaRPr lang="en-IN" sz="3200" dirty="0">
              <a:solidFill>
                <a:srgbClr val="0000FF"/>
              </a:solidFill>
              <a:latin typeface="Comic Sans MS" panose="030F0702030302020204" pitchFamily="66" charset="0"/>
            </a:endParaRPr>
          </a:p>
        </p:txBody>
      </p:sp>
      <p:sp>
        <p:nvSpPr>
          <p:cNvPr id="5" name="Slide Number Placeholder 4"/>
          <p:cNvSpPr>
            <a:spLocks noGrp="1"/>
          </p:cNvSpPr>
          <p:nvPr>
            <p:ph type="sldNum" sz="quarter" idx="12"/>
          </p:nvPr>
        </p:nvSpPr>
        <p:spPr/>
        <p:txBody>
          <a:bodyPr/>
          <a:lstStyle/>
          <a:p>
            <a:fld id="{E157CEDB-0F25-45D2-8BA6-B6B0F6BB4ED5}" type="slidenum">
              <a:rPr lang="en-IN" smtClean="0"/>
              <a:t>2</a:t>
            </a:fld>
            <a:endParaRPr lang="en-IN"/>
          </a:p>
        </p:txBody>
      </p:sp>
      <p:sp>
        <p:nvSpPr>
          <p:cNvPr id="3" name="Content Placeholder 2"/>
          <p:cNvSpPr>
            <a:spLocks noGrp="1"/>
          </p:cNvSpPr>
          <p:nvPr>
            <p:ph idx="1"/>
          </p:nvPr>
        </p:nvSpPr>
        <p:spPr>
          <a:xfrm>
            <a:off x="838200" y="1254737"/>
            <a:ext cx="10515600" cy="4932000"/>
          </a:xfrm>
        </p:spPr>
        <p:txBody>
          <a:bodyPr>
            <a:normAutofit/>
          </a:bodyPr>
          <a:lstStyle/>
          <a:p>
            <a:pPr marL="514350" indent="-514350">
              <a:buFont typeface="+mj-lt"/>
              <a:buAutoNum type="romanUcPeriod"/>
            </a:pPr>
            <a:r>
              <a:rPr lang="en-IN" sz="2400" dirty="0" smtClean="0">
                <a:latin typeface="Lucida Bright" panose="02040602050505020304" pitchFamily="18" charset="0"/>
              </a:rPr>
              <a:t>estimation of available nutrients in soil, </a:t>
            </a:r>
          </a:p>
          <a:p>
            <a:pPr marL="514350" indent="-514350">
              <a:buFont typeface="+mj-lt"/>
              <a:buAutoNum type="romanUcPeriod"/>
            </a:pPr>
            <a:r>
              <a:rPr lang="en-IN" sz="2400" dirty="0" smtClean="0">
                <a:latin typeface="Lucida Bright" panose="02040602050505020304" pitchFamily="18" charset="0"/>
              </a:rPr>
              <a:t>estimation of amount of fertilizer required, </a:t>
            </a:r>
          </a:p>
          <a:p>
            <a:pPr marL="514350" indent="-514350">
              <a:buFont typeface="+mj-lt"/>
              <a:buAutoNum type="romanUcPeriod"/>
            </a:pPr>
            <a:r>
              <a:rPr lang="en-IN" sz="2400" dirty="0" smtClean="0">
                <a:latin typeface="Lucida Bright" panose="02040602050505020304" pitchFamily="18" charset="0"/>
              </a:rPr>
              <a:t>frequency of fertigation, </a:t>
            </a:r>
          </a:p>
          <a:p>
            <a:pPr marL="514350" indent="-514350">
              <a:buFont typeface="+mj-lt"/>
              <a:buAutoNum type="romanUcPeriod"/>
            </a:pPr>
            <a:r>
              <a:rPr lang="en-IN" sz="2400" dirty="0" smtClean="0">
                <a:latin typeface="Lucida Bright" panose="02040602050505020304" pitchFamily="18" charset="0"/>
              </a:rPr>
              <a:t>fertilizer tank capacity, </a:t>
            </a:r>
          </a:p>
          <a:p>
            <a:pPr marL="514350" indent="-514350">
              <a:buFont typeface="+mj-lt"/>
              <a:buAutoNum type="romanUcPeriod"/>
            </a:pPr>
            <a:r>
              <a:rPr lang="en-IN" sz="2400" dirty="0" smtClean="0">
                <a:latin typeface="Lucida Bright" panose="02040602050505020304" pitchFamily="18" charset="0"/>
              </a:rPr>
              <a:t>irrigation water requirement, </a:t>
            </a:r>
          </a:p>
          <a:p>
            <a:pPr marL="514350" indent="-514350">
              <a:buFont typeface="+mj-lt"/>
              <a:buAutoNum type="romanUcPeriod"/>
            </a:pPr>
            <a:r>
              <a:rPr lang="en-IN" sz="2400" dirty="0" smtClean="0">
                <a:latin typeface="Lucida Bright" panose="02040602050505020304" pitchFamily="18" charset="0"/>
              </a:rPr>
              <a:t>capacity of drip system, </a:t>
            </a:r>
          </a:p>
          <a:p>
            <a:pPr marL="514350" indent="-514350">
              <a:buFont typeface="+mj-lt"/>
              <a:buAutoNum type="romanUcPeriod"/>
            </a:pPr>
            <a:r>
              <a:rPr lang="en-IN" sz="2400" dirty="0" smtClean="0">
                <a:latin typeface="Lucida Bright" panose="02040602050505020304" pitchFamily="18" charset="0"/>
              </a:rPr>
              <a:t>injection duration, </a:t>
            </a:r>
          </a:p>
          <a:p>
            <a:pPr marL="514350" indent="-514350">
              <a:buFont typeface="+mj-lt"/>
              <a:buAutoNum type="romanUcPeriod"/>
            </a:pPr>
            <a:r>
              <a:rPr lang="en-IN" sz="2400" dirty="0" smtClean="0">
                <a:latin typeface="Lucida Bright" panose="02040602050505020304" pitchFamily="18" charset="0"/>
              </a:rPr>
              <a:t>estimation of concentration of nutrients in irrigation water and</a:t>
            </a:r>
          </a:p>
          <a:p>
            <a:pPr marL="514350" indent="-514350">
              <a:buFont typeface="+mj-lt"/>
              <a:buAutoNum type="romanUcPeriod"/>
            </a:pPr>
            <a:r>
              <a:rPr lang="en-IN" sz="2400" dirty="0" smtClean="0">
                <a:latin typeface="Lucida Bright" panose="02040602050505020304" pitchFamily="18" charset="0"/>
              </a:rPr>
              <a:t>injection rate.</a:t>
            </a:r>
          </a:p>
          <a:p>
            <a:pPr marL="514350" indent="-514350">
              <a:buFont typeface="+mj-lt"/>
              <a:buAutoNum type="romanUcPeriod"/>
            </a:pPr>
            <a:endParaRPr lang="en-IN" sz="2400" dirty="0" smtClean="0">
              <a:latin typeface="Lucida Bright" panose="02040602050505020304" pitchFamily="18" charset="0"/>
            </a:endParaRPr>
          </a:p>
        </p:txBody>
      </p:sp>
    </p:spTree>
    <p:extLst>
      <p:ext uri="{BB962C8B-B14F-4D97-AF65-F5344CB8AC3E}">
        <p14:creationId xmlns:p14="http://schemas.microsoft.com/office/powerpoint/2010/main" val="704730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r>
              <a:rPr lang="en-IN" sz="3200" dirty="0" smtClean="0">
                <a:solidFill>
                  <a:srgbClr val="0000FF"/>
                </a:solidFill>
                <a:latin typeface="Comic Sans MS" panose="030F0702030302020204" pitchFamily="66" charset="0"/>
              </a:rPr>
              <a:t>Estimation of Fertilizer Requirement</a:t>
            </a:r>
            <a:endParaRPr lang="en-IN" sz="3200" dirty="0">
              <a:solidFill>
                <a:srgbClr val="0000FF"/>
              </a:solidFill>
              <a:latin typeface="Comic Sans MS" panose="030F0702030302020204" pitchFamily="66" charset="0"/>
            </a:endParaRPr>
          </a:p>
        </p:txBody>
      </p:sp>
      <p:sp>
        <p:nvSpPr>
          <p:cNvPr id="5" name="Slide Number Placeholder 4"/>
          <p:cNvSpPr>
            <a:spLocks noGrp="1"/>
          </p:cNvSpPr>
          <p:nvPr>
            <p:ph type="sldNum" sz="quarter" idx="12"/>
          </p:nvPr>
        </p:nvSpPr>
        <p:spPr/>
        <p:txBody>
          <a:bodyPr/>
          <a:lstStyle/>
          <a:p>
            <a:fld id="{E157CEDB-0F25-45D2-8BA6-B6B0F6BB4ED5}" type="slidenum">
              <a:rPr lang="en-IN" smtClean="0"/>
              <a:t>3</a:t>
            </a:fld>
            <a:endParaRPr lang="en-IN"/>
          </a:p>
        </p:txBody>
      </p:sp>
      <p:sp>
        <p:nvSpPr>
          <p:cNvPr id="3" name="Content Placeholder 2"/>
          <p:cNvSpPr>
            <a:spLocks noGrp="1"/>
          </p:cNvSpPr>
          <p:nvPr>
            <p:ph idx="1"/>
          </p:nvPr>
        </p:nvSpPr>
        <p:spPr>
          <a:xfrm>
            <a:off x="838200" y="1254737"/>
            <a:ext cx="10515600" cy="4932000"/>
          </a:xfrm>
        </p:spPr>
        <p:txBody>
          <a:bodyPr>
            <a:noAutofit/>
          </a:bodyPr>
          <a:lstStyle/>
          <a:p>
            <a:r>
              <a:rPr lang="en-IN" sz="2000" dirty="0" smtClean="0">
                <a:latin typeface="Lucida Bright" panose="02040602050505020304" pitchFamily="18" charset="0"/>
              </a:rPr>
              <a:t>Requirement of fertilizers changes according to the stage of plant growth. </a:t>
            </a:r>
          </a:p>
          <a:p>
            <a:r>
              <a:rPr lang="en-IN" sz="2000" dirty="0" smtClean="0">
                <a:latin typeface="Lucida Bright" panose="02040602050505020304" pitchFamily="18" charset="0"/>
              </a:rPr>
              <a:t>The amount of nutrients to be applied during fertigation and the total amount to be applied during active crop production season depend on the frequency of fertigation, soil type, nutrient requirements of the crop and its availability in the soil. </a:t>
            </a:r>
          </a:p>
          <a:p>
            <a:r>
              <a:rPr lang="en-IN" sz="2000" dirty="0" smtClean="0">
                <a:latin typeface="Lucida Bright" panose="02040602050505020304" pitchFamily="18" charset="0"/>
              </a:rPr>
              <a:t>Required amount of fertilizer may be estimated by using the following equation</a:t>
            </a:r>
          </a:p>
          <a:p>
            <a:endParaRPr lang="en-IN" sz="2000" dirty="0" smtClean="0">
              <a:latin typeface="Lucida Bright" panose="02040602050505020304" pitchFamily="18" charset="0"/>
            </a:endParaRPr>
          </a:p>
          <a:p>
            <a:pPr marL="0" indent="0">
              <a:buNone/>
            </a:pPr>
            <a:endParaRPr lang="en-IN" sz="2000" dirty="0" smtClean="0">
              <a:latin typeface="Lucida Bright" panose="02040602050505020304" pitchFamily="18" charset="0"/>
            </a:endParaRPr>
          </a:p>
          <a:p>
            <a:pPr marL="0" indent="0">
              <a:buNone/>
            </a:pPr>
            <a:r>
              <a:rPr lang="en-IN" sz="2000" dirty="0" smtClean="0">
                <a:latin typeface="Lucida Bright" panose="02040602050505020304" pitchFamily="18" charset="0"/>
              </a:rPr>
              <a:t>Where,</a:t>
            </a:r>
          </a:p>
          <a:p>
            <a:r>
              <a:rPr lang="en-IN" sz="2000" dirty="0" smtClean="0">
                <a:latin typeface="Lucida Bright" panose="02040602050505020304" pitchFamily="18" charset="0"/>
              </a:rPr>
              <a:t> </a:t>
            </a:r>
            <a:r>
              <a:rPr lang="en-IN" sz="2000" i="1" dirty="0" err="1" smtClean="0">
                <a:latin typeface="Lucida Bright" panose="02040602050505020304" pitchFamily="18" charset="0"/>
              </a:rPr>
              <a:t>F</a:t>
            </a:r>
            <a:r>
              <a:rPr lang="en-IN" sz="2000" i="1" baseline="-25000" dirty="0" err="1" smtClean="0">
                <a:latin typeface="Lucida Bright" panose="02040602050505020304" pitchFamily="18" charset="0"/>
              </a:rPr>
              <a:t>n</a:t>
            </a:r>
            <a:r>
              <a:rPr lang="en-IN" sz="2000" i="1" baseline="-25000" dirty="0" smtClean="0">
                <a:latin typeface="Lucida Bright" panose="02040602050505020304" pitchFamily="18" charset="0"/>
              </a:rPr>
              <a:t> </a:t>
            </a:r>
            <a:r>
              <a:rPr lang="en-IN" sz="2000" dirty="0" smtClean="0">
                <a:latin typeface="Lucida Bright" panose="02040602050505020304" pitchFamily="18" charset="0"/>
              </a:rPr>
              <a:t>= nutrient requirement, kg ha-1</a:t>
            </a:r>
          </a:p>
          <a:p>
            <a:r>
              <a:rPr lang="en-IN" sz="2000" dirty="0" smtClean="0">
                <a:latin typeface="Lucida Bright" panose="02040602050505020304" pitchFamily="18" charset="0"/>
              </a:rPr>
              <a:t>R = recommended dose of fertilizer for the crop, kg ha-1</a:t>
            </a:r>
          </a:p>
          <a:p>
            <a:r>
              <a:rPr lang="en-IN" sz="2000" i="1" dirty="0" smtClean="0">
                <a:latin typeface="Lucida Bright" panose="02040602050505020304" pitchFamily="18" charset="0"/>
              </a:rPr>
              <a:t>A</a:t>
            </a:r>
            <a:r>
              <a:rPr lang="en-IN" sz="2000" i="1" baseline="-25000" dirty="0" smtClean="0">
                <a:latin typeface="Lucida Bright" panose="02040602050505020304" pitchFamily="18" charset="0"/>
              </a:rPr>
              <a:t>n</a:t>
            </a:r>
            <a:r>
              <a:rPr lang="en-IN" sz="2000" baseline="-25000" dirty="0" smtClean="0">
                <a:latin typeface="Lucida Bright" panose="02040602050505020304" pitchFamily="18" charset="0"/>
              </a:rPr>
              <a:t> </a:t>
            </a:r>
            <a:r>
              <a:rPr lang="en-IN" sz="2000" dirty="0" smtClean="0">
                <a:latin typeface="Lucida Bright" panose="02040602050505020304" pitchFamily="18" charset="0"/>
              </a:rPr>
              <a:t>= available fertilizer in the soil, kg ha-1</a:t>
            </a:r>
          </a:p>
          <a:p>
            <a:r>
              <a:rPr lang="en-IN" sz="2000" i="1" dirty="0" err="1" smtClean="0">
                <a:latin typeface="Lucida Bright" panose="02040602050505020304" pitchFamily="18" charset="0"/>
              </a:rPr>
              <a:t>F</a:t>
            </a:r>
            <a:r>
              <a:rPr lang="en-IN" sz="2000" i="1" baseline="-25000" dirty="0" err="1" smtClean="0">
                <a:latin typeface="Lucida Bright" panose="02040602050505020304" pitchFamily="18" charset="0"/>
              </a:rPr>
              <a:t>cf</a:t>
            </a:r>
            <a:r>
              <a:rPr lang="en-IN" sz="2000" baseline="-25000" dirty="0" smtClean="0">
                <a:latin typeface="Lucida Bright" panose="02040602050505020304" pitchFamily="18" charset="0"/>
              </a:rPr>
              <a:t> </a:t>
            </a:r>
            <a:r>
              <a:rPr lang="en-IN" sz="2000" dirty="0" smtClean="0">
                <a:latin typeface="Lucida Bright" panose="02040602050505020304" pitchFamily="18" charset="0"/>
              </a:rPr>
              <a:t>= fertilizer correction factor (based on factors modifying nutrient 	requirements i.e. manure, pre-crop residue incorporation, irrigation etc.)</a:t>
            </a:r>
          </a:p>
        </p:txBody>
      </p:sp>
      <p:pic>
        <p:nvPicPr>
          <p:cNvPr id="6" name="Picture 5">
            <a:extLst>
              <a:ext uri="{FF2B5EF4-FFF2-40B4-BE49-F238E27FC236}">
                <a16:creationId xmlns:a16="http://schemas.microsoft.com/office/drawing/2014/main" id="{A4E1C594-47BB-4FE6-984E-0BDF8094FB83}"/>
              </a:ext>
            </a:extLst>
          </p:cNvPr>
          <p:cNvPicPr>
            <a:picLocks noChangeAspect="1"/>
          </p:cNvPicPr>
          <p:nvPr/>
        </p:nvPicPr>
        <p:blipFill>
          <a:blip r:embed="rId2"/>
          <a:stretch>
            <a:fillRect/>
          </a:stretch>
        </p:blipFill>
        <p:spPr>
          <a:xfrm>
            <a:off x="1555060" y="3401649"/>
            <a:ext cx="2571750" cy="638175"/>
          </a:xfrm>
          <a:prstGeom prst="rect">
            <a:avLst/>
          </a:prstGeom>
        </p:spPr>
      </p:pic>
    </p:spTree>
    <p:extLst>
      <p:ext uri="{BB962C8B-B14F-4D97-AF65-F5344CB8AC3E}">
        <p14:creationId xmlns:p14="http://schemas.microsoft.com/office/powerpoint/2010/main" val="38806416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r>
              <a:rPr lang="en-IN" sz="3200" dirty="0" smtClean="0">
                <a:solidFill>
                  <a:srgbClr val="0000FF"/>
                </a:solidFill>
                <a:latin typeface="Comic Sans MS" panose="030F0702030302020204" pitchFamily="66" charset="0"/>
              </a:rPr>
              <a:t>Estimation of Fertilizer Requirement</a:t>
            </a:r>
            <a:endParaRPr lang="en-IN" sz="3200" dirty="0">
              <a:solidFill>
                <a:srgbClr val="0000FF"/>
              </a:solidFill>
              <a:latin typeface="Comic Sans MS" panose="030F0702030302020204" pitchFamily="66" charset="0"/>
            </a:endParaRPr>
          </a:p>
        </p:txBody>
      </p:sp>
      <p:sp>
        <p:nvSpPr>
          <p:cNvPr id="5" name="Slide Number Placeholder 4"/>
          <p:cNvSpPr>
            <a:spLocks noGrp="1"/>
          </p:cNvSpPr>
          <p:nvPr>
            <p:ph type="sldNum" sz="quarter" idx="12"/>
          </p:nvPr>
        </p:nvSpPr>
        <p:spPr/>
        <p:txBody>
          <a:bodyPr/>
          <a:lstStyle/>
          <a:p>
            <a:fld id="{E157CEDB-0F25-45D2-8BA6-B6B0F6BB4ED5}" type="slidenum">
              <a:rPr lang="en-IN" smtClean="0"/>
              <a:t>4</a:t>
            </a:fld>
            <a:endParaRPr lang="en-IN"/>
          </a:p>
        </p:txBody>
      </p:sp>
      <p:sp>
        <p:nvSpPr>
          <p:cNvPr id="3" name="Content Placeholder 2"/>
          <p:cNvSpPr>
            <a:spLocks noGrp="1"/>
          </p:cNvSpPr>
          <p:nvPr>
            <p:ph idx="1"/>
          </p:nvPr>
        </p:nvSpPr>
        <p:spPr>
          <a:xfrm>
            <a:off x="838200" y="1254737"/>
            <a:ext cx="10515600" cy="4932000"/>
          </a:xfrm>
        </p:spPr>
        <p:txBody>
          <a:bodyPr>
            <a:normAutofit lnSpcReduction="10000"/>
          </a:bodyPr>
          <a:lstStyle/>
          <a:p>
            <a:r>
              <a:rPr lang="en-IN" sz="2400" dirty="0" smtClean="0">
                <a:latin typeface="Lucida Bright" panose="02040602050505020304" pitchFamily="18" charset="0"/>
              </a:rPr>
              <a:t>To determine the quantity of fertilizer to be injected into the system for each setting, the area irrigated in each setting of the lateral line is obtained by multiplying the length of the lateral coverage and the move of the lateral. The quantity of fertilizer to be injected is calculated using the following equation</a:t>
            </a:r>
          </a:p>
          <a:p>
            <a:endParaRPr lang="en-IN" sz="2400" dirty="0" smtClean="0">
              <a:latin typeface="Lucida Bright" panose="02040602050505020304" pitchFamily="18" charset="0"/>
            </a:endParaRPr>
          </a:p>
          <a:p>
            <a:endParaRPr lang="en-IN" sz="2400" dirty="0" smtClean="0">
              <a:latin typeface="Lucida Bright" panose="02040602050505020304" pitchFamily="18" charset="0"/>
            </a:endParaRPr>
          </a:p>
          <a:p>
            <a:pPr marL="0" indent="0">
              <a:buNone/>
            </a:pPr>
            <a:r>
              <a:rPr lang="en-IN" sz="2400" dirty="0" smtClean="0">
                <a:latin typeface="Lucida Bright" panose="02040602050505020304" pitchFamily="18" charset="0"/>
              </a:rPr>
              <a:t>Where,</a:t>
            </a:r>
          </a:p>
          <a:p>
            <a:r>
              <a:rPr lang="en-IN" sz="2400" i="1" dirty="0" err="1" smtClean="0">
                <a:latin typeface="Lucida Bright" panose="02040602050505020304" pitchFamily="18" charset="0"/>
              </a:rPr>
              <a:t>D</a:t>
            </a:r>
            <a:r>
              <a:rPr lang="en-IN" sz="2400" i="1" baseline="-25000" dirty="0" err="1" smtClean="0">
                <a:latin typeface="Lucida Bright" panose="02040602050505020304" pitchFamily="18" charset="0"/>
              </a:rPr>
              <a:t>f</a:t>
            </a:r>
            <a:r>
              <a:rPr lang="en-IN" sz="2400" dirty="0" smtClean="0">
                <a:latin typeface="Lucida Bright" panose="02040602050505020304" pitchFamily="18" charset="0"/>
              </a:rPr>
              <a:t> = amount of fertilizer per setting, kg.</a:t>
            </a:r>
          </a:p>
          <a:p>
            <a:r>
              <a:rPr lang="en-IN" sz="2400" i="1" dirty="0" smtClean="0">
                <a:latin typeface="Lucida Bright" panose="02040602050505020304" pitchFamily="18" charset="0"/>
              </a:rPr>
              <a:t>D</a:t>
            </a:r>
            <a:r>
              <a:rPr lang="en-IN" sz="2400" i="1" baseline="-25000" dirty="0" smtClean="0">
                <a:latin typeface="Lucida Bright" panose="02040602050505020304" pitchFamily="18" charset="0"/>
              </a:rPr>
              <a:t>S</a:t>
            </a:r>
            <a:r>
              <a:rPr lang="en-IN" sz="2400" dirty="0" smtClean="0">
                <a:latin typeface="Lucida Bright" panose="02040602050505020304" pitchFamily="18" charset="0"/>
              </a:rPr>
              <a:t> = distance between sprinklers, m</a:t>
            </a:r>
          </a:p>
          <a:p>
            <a:r>
              <a:rPr lang="en-IN" sz="2400" i="1" dirty="0" smtClean="0">
                <a:latin typeface="Lucida Bright" panose="02040602050505020304" pitchFamily="18" charset="0"/>
              </a:rPr>
              <a:t>D</a:t>
            </a:r>
            <a:r>
              <a:rPr lang="en-IN" sz="2400" i="1" baseline="-25000" dirty="0" smtClean="0">
                <a:latin typeface="Lucida Bright" panose="02040602050505020304" pitchFamily="18" charset="0"/>
              </a:rPr>
              <a:t>e</a:t>
            </a:r>
            <a:r>
              <a:rPr lang="en-IN" sz="2400" dirty="0" smtClean="0">
                <a:latin typeface="Lucida Bright" panose="02040602050505020304" pitchFamily="18" charset="0"/>
              </a:rPr>
              <a:t>= distance between laterals, m</a:t>
            </a:r>
          </a:p>
          <a:p>
            <a:r>
              <a:rPr lang="en-IN" sz="2400" i="1" dirty="0" smtClean="0">
                <a:latin typeface="Lucida Bright" panose="02040602050505020304" pitchFamily="18" charset="0"/>
              </a:rPr>
              <a:t>N</a:t>
            </a:r>
            <a:r>
              <a:rPr lang="en-IN" sz="2400" i="1" baseline="-25000" dirty="0" smtClean="0">
                <a:latin typeface="Lucida Bright" panose="02040602050505020304" pitchFamily="18" charset="0"/>
              </a:rPr>
              <a:t>s</a:t>
            </a:r>
            <a:r>
              <a:rPr lang="en-IN" sz="2400" dirty="0" smtClean="0">
                <a:latin typeface="Lucida Bright" panose="02040602050505020304" pitchFamily="18" charset="0"/>
              </a:rPr>
              <a:t> = number of sprinklers, and</a:t>
            </a:r>
          </a:p>
          <a:p>
            <a:r>
              <a:rPr lang="en-IN" sz="2400" i="1" dirty="0" err="1" smtClean="0">
                <a:latin typeface="Lucida Bright" panose="02040602050505020304" pitchFamily="18" charset="0"/>
              </a:rPr>
              <a:t>W</a:t>
            </a:r>
            <a:r>
              <a:rPr lang="en-IN" sz="2400" i="1" baseline="-25000" dirty="0" err="1" smtClean="0">
                <a:latin typeface="Lucida Bright" panose="02040602050505020304" pitchFamily="18" charset="0"/>
              </a:rPr>
              <a:t>f</a:t>
            </a:r>
            <a:r>
              <a:rPr lang="en-IN" sz="2400" dirty="0" smtClean="0">
                <a:latin typeface="Lucida Bright" panose="02040602050505020304" pitchFamily="18" charset="0"/>
              </a:rPr>
              <a:t> = recommended fertilizer dose, kg ha-1</a:t>
            </a:r>
            <a:endParaRPr lang="en-IN" sz="2400" dirty="0" smtClean="0">
              <a:latin typeface="Lucida Bright" panose="02040602050505020304" pitchFamily="18" charset="0"/>
            </a:endParaRPr>
          </a:p>
        </p:txBody>
      </p:sp>
      <p:pic>
        <p:nvPicPr>
          <p:cNvPr id="6" name="Picture 5">
            <a:extLst>
              <a:ext uri="{FF2B5EF4-FFF2-40B4-BE49-F238E27FC236}">
                <a16:creationId xmlns:a16="http://schemas.microsoft.com/office/drawing/2014/main" id="{6445B9CE-05A4-4AFE-A05C-7FA80770764E}"/>
              </a:ext>
            </a:extLst>
          </p:cNvPr>
          <p:cNvPicPr>
            <a:picLocks noChangeAspect="1"/>
          </p:cNvPicPr>
          <p:nvPr/>
        </p:nvPicPr>
        <p:blipFill>
          <a:blip r:embed="rId2"/>
          <a:stretch>
            <a:fillRect/>
          </a:stretch>
        </p:blipFill>
        <p:spPr>
          <a:xfrm>
            <a:off x="1221477" y="2884832"/>
            <a:ext cx="2390775" cy="723900"/>
          </a:xfrm>
          <a:prstGeom prst="rect">
            <a:avLst/>
          </a:prstGeom>
        </p:spPr>
      </p:pic>
    </p:spTree>
    <p:extLst>
      <p:ext uri="{BB962C8B-B14F-4D97-AF65-F5344CB8AC3E}">
        <p14:creationId xmlns:p14="http://schemas.microsoft.com/office/powerpoint/2010/main" val="1689381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fontScale="90000"/>
          </a:bodyPr>
          <a:lstStyle/>
          <a:p>
            <a:r>
              <a:rPr lang="en-IN" sz="3200" dirty="0" smtClean="0">
                <a:solidFill>
                  <a:srgbClr val="0000FF"/>
                </a:solidFill>
                <a:latin typeface="Comic Sans MS" panose="030F0702030302020204" pitchFamily="66" charset="0"/>
              </a:rPr>
              <a:t>Frequency of Fertigation, Duration and Capacity of Fertilizer Tank</a:t>
            </a:r>
            <a:endParaRPr lang="en-IN" sz="3200" dirty="0">
              <a:solidFill>
                <a:srgbClr val="0000FF"/>
              </a:solidFill>
              <a:latin typeface="Comic Sans MS" panose="030F0702030302020204" pitchFamily="66" charset="0"/>
            </a:endParaRPr>
          </a:p>
        </p:txBody>
      </p:sp>
      <p:sp>
        <p:nvSpPr>
          <p:cNvPr id="5" name="Slide Number Placeholder 4"/>
          <p:cNvSpPr>
            <a:spLocks noGrp="1"/>
          </p:cNvSpPr>
          <p:nvPr>
            <p:ph type="sldNum" sz="quarter" idx="12"/>
          </p:nvPr>
        </p:nvSpPr>
        <p:spPr/>
        <p:txBody>
          <a:bodyPr/>
          <a:lstStyle/>
          <a:p>
            <a:fld id="{E157CEDB-0F25-45D2-8BA6-B6B0F6BB4ED5}" type="slidenum">
              <a:rPr lang="en-IN" smtClean="0"/>
              <a:t>5</a:t>
            </a:fld>
            <a:endParaRPr lang="en-IN"/>
          </a:p>
        </p:txBody>
      </p:sp>
      <p:sp>
        <p:nvSpPr>
          <p:cNvPr id="3" name="Content Placeholder 2"/>
          <p:cNvSpPr>
            <a:spLocks noGrp="1"/>
          </p:cNvSpPr>
          <p:nvPr>
            <p:ph idx="1"/>
          </p:nvPr>
        </p:nvSpPr>
        <p:spPr>
          <a:xfrm>
            <a:off x="838200" y="1254737"/>
            <a:ext cx="10515600" cy="4932000"/>
          </a:xfrm>
        </p:spPr>
        <p:txBody>
          <a:bodyPr>
            <a:normAutofit/>
          </a:bodyPr>
          <a:lstStyle/>
          <a:p>
            <a:pPr marL="0" indent="0">
              <a:buNone/>
            </a:pPr>
            <a:r>
              <a:rPr lang="en-IN" sz="2400" dirty="0" smtClean="0">
                <a:latin typeface="Lucida Bright" panose="02040602050505020304" pitchFamily="18" charset="0"/>
              </a:rPr>
              <a:t>a) Frequency of fertigation</a:t>
            </a:r>
          </a:p>
          <a:p>
            <a:r>
              <a:rPr lang="en-IN" sz="2400" dirty="0" smtClean="0">
                <a:latin typeface="Lucida Bright" panose="02040602050505020304" pitchFamily="18" charset="0"/>
              </a:rPr>
              <a:t>Fertilizers can be injected into the irrigation system at various frequencies once a day or once in every two days or once in a week. The frequency depends on system design, irrigation scheduling, soil type, nutrients requirement of the crop and the farmer’s preference.</a:t>
            </a:r>
          </a:p>
          <a:p>
            <a:pPr marL="0" indent="0">
              <a:buNone/>
            </a:pPr>
            <a:r>
              <a:rPr lang="en-IN" sz="2400" dirty="0" smtClean="0">
                <a:latin typeface="Lucida Bright" panose="02040602050505020304" pitchFamily="18" charset="0"/>
              </a:rPr>
              <a:t>b) Injection Duration in Fertigation</a:t>
            </a:r>
          </a:p>
          <a:p>
            <a:r>
              <a:rPr lang="en-IN" sz="2400" dirty="0" smtClean="0">
                <a:latin typeface="Lucida Bright" panose="02040602050505020304" pitchFamily="18" charset="0"/>
              </a:rPr>
              <a:t>The maximum injection duration depends soil type and nutrient and water requirements of the crop. A maximum duration of 45 to 60 minutes (Clark et al., 1990) is generally recommended with enough time for flushing of fertilizer residues from the lines before shutting the pump off.</a:t>
            </a:r>
          </a:p>
          <a:p>
            <a:endParaRPr lang="en-IN" sz="2400" dirty="0" smtClean="0">
              <a:latin typeface="Lucida Bright" panose="02040602050505020304" pitchFamily="18" charset="0"/>
            </a:endParaRPr>
          </a:p>
        </p:txBody>
      </p:sp>
    </p:spTree>
    <p:extLst>
      <p:ext uri="{BB962C8B-B14F-4D97-AF65-F5344CB8AC3E}">
        <p14:creationId xmlns:p14="http://schemas.microsoft.com/office/powerpoint/2010/main" val="1132732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fontScale="90000"/>
          </a:bodyPr>
          <a:lstStyle/>
          <a:p>
            <a:r>
              <a:rPr lang="en-IN" sz="3200" dirty="0" smtClean="0">
                <a:solidFill>
                  <a:srgbClr val="0000FF"/>
                </a:solidFill>
                <a:latin typeface="Comic Sans MS" panose="030F0702030302020204" pitchFamily="66" charset="0"/>
              </a:rPr>
              <a:t>Frequency of Fertigation, Duration and Capacity of Fertilizer Tank</a:t>
            </a:r>
            <a:endParaRPr lang="en-IN" sz="3200" dirty="0">
              <a:solidFill>
                <a:srgbClr val="0000FF"/>
              </a:solidFill>
              <a:latin typeface="Comic Sans MS" panose="030F0702030302020204" pitchFamily="66" charset="0"/>
            </a:endParaRPr>
          </a:p>
        </p:txBody>
      </p:sp>
      <p:sp>
        <p:nvSpPr>
          <p:cNvPr id="5" name="Slide Number Placeholder 4"/>
          <p:cNvSpPr>
            <a:spLocks noGrp="1"/>
          </p:cNvSpPr>
          <p:nvPr>
            <p:ph type="sldNum" sz="quarter" idx="12"/>
          </p:nvPr>
        </p:nvSpPr>
        <p:spPr/>
        <p:txBody>
          <a:bodyPr/>
          <a:lstStyle/>
          <a:p>
            <a:fld id="{E157CEDB-0F25-45D2-8BA6-B6B0F6BB4ED5}" type="slidenum">
              <a:rPr lang="en-IN" smtClean="0"/>
              <a:t>6</a:t>
            </a:fld>
            <a:endParaRPr lang="en-IN"/>
          </a:p>
        </p:txBody>
      </p:sp>
      <p:sp>
        <p:nvSpPr>
          <p:cNvPr id="3" name="Content Placeholder 2"/>
          <p:cNvSpPr>
            <a:spLocks noGrp="1"/>
          </p:cNvSpPr>
          <p:nvPr>
            <p:ph idx="1"/>
          </p:nvPr>
        </p:nvSpPr>
        <p:spPr>
          <a:xfrm>
            <a:off x="838200" y="1254737"/>
            <a:ext cx="10515600" cy="4932000"/>
          </a:xfrm>
        </p:spPr>
        <p:txBody>
          <a:bodyPr>
            <a:normAutofit fontScale="92500" lnSpcReduction="20000"/>
          </a:bodyPr>
          <a:lstStyle/>
          <a:p>
            <a:pPr marL="0" indent="0">
              <a:buNone/>
            </a:pPr>
            <a:r>
              <a:rPr lang="en-IN" sz="2400" dirty="0">
                <a:latin typeface="Lucida Bright" panose="02040602050505020304" pitchFamily="18" charset="0"/>
              </a:rPr>
              <a:t>C</a:t>
            </a:r>
            <a:r>
              <a:rPr lang="en-IN" sz="2400" dirty="0" smtClean="0">
                <a:latin typeface="Lucida Bright" panose="02040602050505020304" pitchFamily="18" charset="0"/>
              </a:rPr>
              <a:t>) Fertilizer Concentration</a:t>
            </a:r>
          </a:p>
          <a:p>
            <a:pPr marL="0" indent="0">
              <a:buNone/>
            </a:pPr>
            <a:r>
              <a:rPr lang="en-IN" sz="2400" dirty="0" smtClean="0">
                <a:latin typeface="Lucida Bright" panose="02040602050505020304" pitchFamily="18" charset="0"/>
              </a:rPr>
              <a:t>The actual concentration of nutrients needed in the irrigation water depends on the type of crop. Many systems will have flowing water with a requirement to maintain a desired concentration of a chemical in the system. This requires injecting a supply mixture at proper rate to maintain the desired concentration level.</a:t>
            </a:r>
          </a:p>
          <a:p>
            <a:pPr marL="0" indent="0">
              <a:buNone/>
            </a:pPr>
            <a:r>
              <a:rPr lang="en-IN" sz="2400" dirty="0" smtClean="0">
                <a:latin typeface="Lucida Bright" panose="02040602050505020304" pitchFamily="18" charset="0"/>
              </a:rPr>
              <a:t>According to Howell et al. (1980) fertilizer concentration in the irrigation water is estimated by</a:t>
            </a:r>
          </a:p>
          <a:p>
            <a:pPr marL="0" indent="0">
              <a:buNone/>
            </a:pPr>
            <a:endParaRPr lang="en-IN" sz="2400" dirty="0" smtClean="0">
              <a:latin typeface="Lucida Bright" panose="02040602050505020304" pitchFamily="18" charset="0"/>
            </a:endParaRPr>
          </a:p>
          <a:p>
            <a:pPr marL="0" indent="0">
              <a:buNone/>
            </a:pPr>
            <a:r>
              <a:rPr lang="en-IN" sz="2400" dirty="0" smtClean="0">
                <a:latin typeface="Lucida Bright" panose="02040602050505020304" pitchFamily="18" charset="0"/>
              </a:rPr>
              <a:t>   </a:t>
            </a:r>
          </a:p>
          <a:p>
            <a:pPr marL="0" indent="0">
              <a:buNone/>
            </a:pPr>
            <a:r>
              <a:rPr lang="en-IN" sz="2400" dirty="0" smtClean="0">
                <a:latin typeface="Lucida Bright" panose="02040602050505020304" pitchFamily="18" charset="0"/>
              </a:rPr>
              <a:t>Where,</a:t>
            </a:r>
          </a:p>
          <a:p>
            <a:pPr marL="0" indent="0">
              <a:buNone/>
            </a:pPr>
            <a:r>
              <a:rPr lang="en-IN" sz="2400" i="1" dirty="0" err="1" smtClean="0">
                <a:latin typeface="Lucida Bright" panose="02040602050505020304" pitchFamily="18" charset="0"/>
              </a:rPr>
              <a:t>C</a:t>
            </a:r>
            <a:r>
              <a:rPr lang="en-IN" sz="2400" i="1" baseline="-25000" dirty="0" err="1" smtClean="0">
                <a:latin typeface="Lucida Bright" panose="02040602050505020304" pitchFamily="18" charset="0"/>
              </a:rPr>
              <a:t>f</a:t>
            </a:r>
            <a:r>
              <a:rPr lang="en-IN" sz="2400" dirty="0" smtClean="0">
                <a:latin typeface="Lucida Bright" panose="02040602050505020304" pitchFamily="18" charset="0"/>
              </a:rPr>
              <a:t> = concentration of nutrients in irrigation water, ppm</a:t>
            </a:r>
          </a:p>
          <a:p>
            <a:pPr marL="0" indent="0">
              <a:buNone/>
            </a:pPr>
            <a:r>
              <a:rPr lang="en-IN" sz="2400" i="1" dirty="0" err="1" smtClean="0">
                <a:latin typeface="Lucida Bright" panose="02040602050505020304" pitchFamily="18" charset="0"/>
              </a:rPr>
              <a:t>T</a:t>
            </a:r>
            <a:r>
              <a:rPr lang="en-IN" sz="2400" i="1" baseline="-25000" dirty="0" err="1" smtClean="0">
                <a:latin typeface="Lucida Bright" panose="02040602050505020304" pitchFamily="18" charset="0"/>
              </a:rPr>
              <a:t>r</a:t>
            </a:r>
            <a:r>
              <a:rPr lang="en-IN" sz="2400" dirty="0" smtClean="0">
                <a:latin typeface="Lucida Bright" panose="02040602050505020304" pitchFamily="18" charset="0"/>
              </a:rPr>
              <a:t> = ratio between fertilization time and irrigation time</a:t>
            </a:r>
          </a:p>
          <a:p>
            <a:pPr marL="0" indent="0">
              <a:buNone/>
            </a:pPr>
            <a:r>
              <a:rPr lang="en-IN" sz="2400" i="1" dirty="0" smtClean="0">
                <a:latin typeface="Lucida Bright" panose="02040602050505020304" pitchFamily="18" charset="0"/>
              </a:rPr>
              <a:t>I</a:t>
            </a:r>
            <a:r>
              <a:rPr lang="en-IN" sz="2400" i="1" baseline="-25000" dirty="0" smtClean="0">
                <a:latin typeface="Lucida Bright" panose="02040602050505020304" pitchFamily="18" charset="0"/>
              </a:rPr>
              <a:t>d</a:t>
            </a:r>
            <a:r>
              <a:rPr lang="en-IN" sz="2400" dirty="0" smtClean="0">
                <a:latin typeface="Lucida Bright" panose="02040602050505020304" pitchFamily="18" charset="0"/>
              </a:rPr>
              <a:t> = gross irrigation depth, mm</a:t>
            </a:r>
          </a:p>
          <a:p>
            <a:pPr marL="0" indent="0">
              <a:buNone/>
            </a:pPr>
            <a:r>
              <a:rPr lang="en-IN" sz="2400" i="1" dirty="0" smtClean="0">
                <a:latin typeface="Lucida Bright" panose="02040602050505020304" pitchFamily="18" charset="0"/>
              </a:rPr>
              <a:t>F</a:t>
            </a:r>
            <a:r>
              <a:rPr lang="en-IN" sz="2400" i="1" baseline="-25000" dirty="0" smtClean="0">
                <a:latin typeface="Lucida Bright" panose="02040602050505020304" pitchFamily="18" charset="0"/>
              </a:rPr>
              <a:t>r</a:t>
            </a:r>
            <a:r>
              <a:rPr lang="en-IN" sz="2400" dirty="0" smtClean="0">
                <a:latin typeface="Lucida Bright" panose="02040602050505020304" pitchFamily="18" charset="0"/>
              </a:rPr>
              <a:t> = rate of fertilizing irrigation cycle, kg ha-1</a:t>
            </a:r>
          </a:p>
          <a:p>
            <a:pPr marL="0" indent="0">
              <a:buNone/>
            </a:pPr>
            <a:endParaRPr lang="en-IN" sz="2400" dirty="0" smtClean="0">
              <a:latin typeface="Lucida Bright" panose="02040602050505020304" pitchFamily="18" charset="0"/>
            </a:endParaRPr>
          </a:p>
        </p:txBody>
      </p:sp>
      <p:pic>
        <p:nvPicPr>
          <p:cNvPr id="4" name="Picture 3"/>
          <p:cNvPicPr>
            <a:picLocks noChangeAspect="1"/>
          </p:cNvPicPr>
          <p:nvPr/>
        </p:nvPicPr>
        <p:blipFill>
          <a:blip r:embed="rId2"/>
          <a:stretch>
            <a:fillRect/>
          </a:stretch>
        </p:blipFill>
        <p:spPr>
          <a:xfrm>
            <a:off x="1241979" y="3468974"/>
            <a:ext cx="1859441" cy="701101"/>
          </a:xfrm>
          <a:prstGeom prst="rect">
            <a:avLst/>
          </a:prstGeom>
        </p:spPr>
      </p:pic>
    </p:spTree>
    <p:extLst>
      <p:ext uri="{BB962C8B-B14F-4D97-AF65-F5344CB8AC3E}">
        <p14:creationId xmlns:p14="http://schemas.microsoft.com/office/powerpoint/2010/main" val="25129190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fontScale="90000"/>
          </a:bodyPr>
          <a:lstStyle/>
          <a:p>
            <a:r>
              <a:rPr lang="en-IN" sz="3200" dirty="0" smtClean="0">
                <a:solidFill>
                  <a:srgbClr val="0000FF"/>
                </a:solidFill>
                <a:latin typeface="Comic Sans MS" panose="030F0702030302020204" pitchFamily="66" charset="0"/>
              </a:rPr>
              <a:t>Frequency of Fertigation, Duration and Capacity of Fertilizer Tank</a:t>
            </a:r>
            <a:endParaRPr lang="en-IN" sz="3200" dirty="0">
              <a:solidFill>
                <a:srgbClr val="0000FF"/>
              </a:solidFill>
              <a:latin typeface="Comic Sans MS" panose="030F0702030302020204" pitchFamily="66" charset="0"/>
            </a:endParaRPr>
          </a:p>
        </p:txBody>
      </p:sp>
      <p:sp>
        <p:nvSpPr>
          <p:cNvPr id="5" name="Slide Number Placeholder 4"/>
          <p:cNvSpPr>
            <a:spLocks noGrp="1"/>
          </p:cNvSpPr>
          <p:nvPr>
            <p:ph type="sldNum" sz="quarter" idx="12"/>
          </p:nvPr>
        </p:nvSpPr>
        <p:spPr/>
        <p:txBody>
          <a:bodyPr/>
          <a:lstStyle/>
          <a:p>
            <a:fld id="{E157CEDB-0F25-45D2-8BA6-B6B0F6BB4ED5}" type="slidenum">
              <a:rPr lang="en-IN" smtClean="0"/>
              <a:t>7</a:t>
            </a:fld>
            <a:endParaRPr lang="en-IN"/>
          </a:p>
        </p:txBody>
      </p:sp>
      <p:sp>
        <p:nvSpPr>
          <p:cNvPr id="3" name="Content Placeholder 2"/>
          <p:cNvSpPr>
            <a:spLocks noGrp="1"/>
          </p:cNvSpPr>
          <p:nvPr>
            <p:ph idx="1"/>
          </p:nvPr>
        </p:nvSpPr>
        <p:spPr>
          <a:xfrm>
            <a:off x="838200" y="1254737"/>
            <a:ext cx="10515600" cy="4932000"/>
          </a:xfrm>
        </p:spPr>
        <p:txBody>
          <a:bodyPr>
            <a:normAutofit fontScale="70000" lnSpcReduction="20000"/>
          </a:bodyPr>
          <a:lstStyle/>
          <a:p>
            <a:pPr marL="0" indent="0">
              <a:buNone/>
            </a:pPr>
            <a:r>
              <a:rPr lang="en-IN" sz="2400" dirty="0" smtClean="0">
                <a:latin typeface="Lucida Bright" panose="02040602050505020304" pitchFamily="18" charset="0"/>
              </a:rPr>
              <a:t>d) Fertilizer Injection Rate</a:t>
            </a:r>
          </a:p>
          <a:p>
            <a:pPr marL="0" indent="0">
              <a:buNone/>
            </a:pPr>
            <a:r>
              <a:rPr lang="en-IN" sz="2400" dirty="0" smtClean="0">
                <a:latin typeface="Lucida Bright" panose="02040602050505020304" pitchFamily="18" charset="0"/>
              </a:rPr>
              <a:t>The fertilizer injection rate into the system depends on the concentration of the liquid fertilizer and the desired quantity of nutrients to be applied during irrigation.</a:t>
            </a:r>
          </a:p>
          <a:p>
            <a:pPr marL="0" indent="0">
              <a:buNone/>
            </a:pPr>
            <a:r>
              <a:rPr lang="en-IN" sz="2400" dirty="0" smtClean="0">
                <a:latin typeface="Lucida Bright" panose="02040602050505020304" pitchFamily="18" charset="0"/>
              </a:rPr>
              <a:t>The following equation is used to determine the fertilizer injection rate. The injection rate may be predetermined by the capacity of the injector or the flow rate of the irrigation system.</a:t>
            </a:r>
          </a:p>
          <a:p>
            <a:pPr marL="0" indent="0">
              <a:buNone/>
            </a:pPr>
            <a:r>
              <a:rPr lang="en-IN" sz="2400" dirty="0" smtClean="0">
                <a:latin typeface="Lucida Bright" panose="02040602050505020304" pitchFamily="18" charset="0"/>
              </a:rPr>
              <a:t>The desired injection rate can also be calculated by using the following formula if all the parameters are known.</a:t>
            </a:r>
          </a:p>
          <a:p>
            <a:pPr marL="0" indent="0">
              <a:buNone/>
            </a:pPr>
            <a:endParaRPr lang="en-IN" sz="2400" dirty="0" smtClean="0">
              <a:latin typeface="Lucida Bright" panose="02040602050505020304" pitchFamily="18" charset="0"/>
            </a:endParaRPr>
          </a:p>
          <a:p>
            <a:pPr marL="0" indent="0">
              <a:buNone/>
            </a:pPr>
            <a:r>
              <a:rPr lang="en-IN" sz="2400" dirty="0" smtClean="0">
                <a:latin typeface="Lucida Bright" panose="02040602050505020304" pitchFamily="18" charset="0"/>
              </a:rPr>
              <a:t>Where, </a:t>
            </a:r>
          </a:p>
          <a:p>
            <a:pPr marL="0" indent="0">
              <a:buNone/>
            </a:pPr>
            <a:r>
              <a:rPr lang="en-IN" sz="2400" i="1" dirty="0" err="1" smtClean="0">
                <a:latin typeface="Lucida Bright" panose="02040602050505020304" pitchFamily="18" charset="0"/>
              </a:rPr>
              <a:t>q</a:t>
            </a:r>
            <a:r>
              <a:rPr lang="en-IN" sz="2400" i="1" baseline="-25000" dirty="0" err="1" smtClean="0">
                <a:latin typeface="Lucida Bright" panose="02040602050505020304" pitchFamily="18" charset="0"/>
              </a:rPr>
              <a:t>fi</a:t>
            </a:r>
            <a:r>
              <a:rPr lang="en-IN" sz="2400" dirty="0" smtClean="0">
                <a:latin typeface="Lucida Bright" panose="02040602050505020304" pitchFamily="18" charset="0"/>
              </a:rPr>
              <a:t> = injection rate of liquid fertilizer solution into the system, L h-1</a:t>
            </a:r>
          </a:p>
          <a:p>
            <a:pPr marL="0" indent="0">
              <a:buNone/>
            </a:pPr>
            <a:r>
              <a:rPr lang="en-IN" sz="2400" i="1" dirty="0" smtClean="0">
                <a:latin typeface="Lucida Bright" panose="02040602050505020304" pitchFamily="18" charset="0"/>
              </a:rPr>
              <a:t>F</a:t>
            </a:r>
            <a:r>
              <a:rPr lang="en-IN" sz="2400" i="1" baseline="-25000" dirty="0" smtClean="0">
                <a:latin typeface="Lucida Bright" panose="02040602050505020304" pitchFamily="18" charset="0"/>
              </a:rPr>
              <a:t>r</a:t>
            </a:r>
            <a:r>
              <a:rPr lang="en-IN" sz="2400" dirty="0" smtClean="0">
                <a:latin typeface="Lucida Bright" panose="02040602050505020304" pitchFamily="18" charset="0"/>
              </a:rPr>
              <a:t> = rate of fertilizing (quantity of nutrient to be applied) per irrigation   cycle, kg 	ha</a:t>
            </a:r>
            <a:r>
              <a:rPr lang="en-IN" sz="2400" baseline="30000" dirty="0" smtClean="0">
                <a:latin typeface="Lucida Bright" panose="02040602050505020304" pitchFamily="18" charset="0"/>
              </a:rPr>
              <a:t>-1</a:t>
            </a:r>
          </a:p>
          <a:p>
            <a:pPr marL="0" indent="0">
              <a:buNone/>
            </a:pPr>
            <a:r>
              <a:rPr lang="en-IN" sz="2400" dirty="0" smtClean="0">
                <a:latin typeface="Lucida Bright" panose="02040602050505020304" pitchFamily="18" charset="0"/>
              </a:rPr>
              <a:t>A = area irrigated (ha) in time, It</a:t>
            </a:r>
          </a:p>
          <a:p>
            <a:pPr marL="0" indent="0">
              <a:buNone/>
            </a:pPr>
            <a:r>
              <a:rPr lang="en-IN" sz="2400" dirty="0" smtClean="0">
                <a:latin typeface="Lucida Bright" panose="02040602050505020304" pitchFamily="18" charset="0"/>
              </a:rPr>
              <a:t>c = concentration of nutrient in liquid fertilizer, kg L</a:t>
            </a:r>
            <a:r>
              <a:rPr lang="en-IN" sz="2400" baseline="30000" dirty="0" smtClean="0">
                <a:latin typeface="Lucida Bright" panose="02040602050505020304" pitchFamily="18" charset="0"/>
              </a:rPr>
              <a:t>-1</a:t>
            </a:r>
          </a:p>
          <a:p>
            <a:pPr marL="0" indent="0" algn="just">
              <a:buNone/>
            </a:pPr>
            <a:r>
              <a:rPr lang="en-US" sz="2400" dirty="0" err="1" smtClean="0">
                <a:solidFill>
                  <a:srgbClr val="000000"/>
                </a:solidFill>
                <a:latin typeface="Lucida Bright" panose="02040602050505020304" pitchFamily="18" charset="0"/>
              </a:rPr>
              <a:t>t</a:t>
            </a:r>
            <a:r>
              <a:rPr lang="en-US" sz="2400" baseline="-25000" dirty="0" err="1" smtClean="0">
                <a:solidFill>
                  <a:srgbClr val="000000"/>
                </a:solidFill>
                <a:latin typeface="Lucida Bright" panose="02040602050505020304" pitchFamily="18" charset="0"/>
              </a:rPr>
              <a:t>r</a:t>
            </a:r>
            <a:r>
              <a:rPr lang="en-US" sz="2400" dirty="0" smtClean="0">
                <a:solidFill>
                  <a:srgbClr val="000000"/>
                </a:solidFill>
                <a:latin typeface="Lucida Bright" panose="02040602050505020304" pitchFamily="18" charset="0"/>
              </a:rPr>
              <a:t> = ratio between fertilization time and irrigation time</a:t>
            </a:r>
          </a:p>
          <a:p>
            <a:pPr marL="0" indent="0" algn="just">
              <a:buNone/>
            </a:pPr>
            <a:r>
              <a:rPr lang="en-US" sz="2400" dirty="0" smtClean="0">
                <a:solidFill>
                  <a:srgbClr val="000000"/>
                </a:solidFill>
                <a:latin typeface="Lucida Bright" panose="02040602050505020304" pitchFamily="18" charset="0"/>
              </a:rPr>
              <a:t>I</a:t>
            </a:r>
            <a:r>
              <a:rPr lang="en-US" sz="2400" baseline="-25000" dirty="0" smtClean="0">
                <a:solidFill>
                  <a:srgbClr val="000000"/>
                </a:solidFill>
                <a:latin typeface="Lucida Bright" panose="02040602050505020304" pitchFamily="18" charset="0"/>
              </a:rPr>
              <a:t>t</a:t>
            </a:r>
            <a:r>
              <a:rPr lang="en-US" sz="2400" dirty="0" smtClean="0">
                <a:solidFill>
                  <a:srgbClr val="000000"/>
                </a:solidFill>
                <a:latin typeface="Lucida Bright" panose="02040602050505020304" pitchFamily="18" charset="0"/>
              </a:rPr>
              <a:t> = duration of irrigation, h.</a:t>
            </a:r>
          </a:p>
          <a:p>
            <a:pPr marL="0" indent="0" algn="just">
              <a:buNone/>
            </a:pPr>
            <a:r>
              <a:rPr lang="en-US" sz="2400" dirty="0" smtClean="0">
                <a:solidFill>
                  <a:srgbClr val="000000"/>
                </a:solidFill>
                <a:latin typeface="Lucida Bright" panose="02040602050505020304" pitchFamily="18" charset="0"/>
              </a:rPr>
              <a:t>Injection time should be limited to prevent over-application of water that will leach chemicals.</a:t>
            </a:r>
          </a:p>
        </p:txBody>
      </p:sp>
      <p:pic>
        <p:nvPicPr>
          <p:cNvPr id="6" name="Picture 5">
            <a:extLst>
              <a:ext uri="{FF2B5EF4-FFF2-40B4-BE49-F238E27FC236}">
                <a16:creationId xmlns:a16="http://schemas.microsoft.com/office/drawing/2014/main" id="{D2204E53-554A-476B-88ED-0B94F7ADBBE7}"/>
              </a:ext>
            </a:extLst>
          </p:cNvPr>
          <p:cNvPicPr>
            <a:picLocks noChangeAspect="1"/>
          </p:cNvPicPr>
          <p:nvPr/>
        </p:nvPicPr>
        <p:blipFill>
          <a:blip r:embed="rId2"/>
          <a:stretch>
            <a:fillRect/>
          </a:stretch>
        </p:blipFill>
        <p:spPr>
          <a:xfrm>
            <a:off x="4739724" y="3426825"/>
            <a:ext cx="2124075" cy="752475"/>
          </a:xfrm>
          <a:prstGeom prst="rect">
            <a:avLst/>
          </a:prstGeom>
        </p:spPr>
      </p:pic>
    </p:spTree>
    <p:extLst>
      <p:ext uri="{BB962C8B-B14F-4D97-AF65-F5344CB8AC3E}">
        <p14:creationId xmlns:p14="http://schemas.microsoft.com/office/powerpoint/2010/main" val="24393204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fontScale="90000"/>
          </a:bodyPr>
          <a:lstStyle/>
          <a:p>
            <a:r>
              <a:rPr lang="en-IN" sz="3200" dirty="0" smtClean="0">
                <a:solidFill>
                  <a:srgbClr val="0000FF"/>
                </a:solidFill>
                <a:latin typeface="Comic Sans MS" panose="030F0702030302020204" pitchFamily="66" charset="0"/>
              </a:rPr>
              <a:t>Frequency of Fertigation, Duration and Capacity of Fertilizer Tank</a:t>
            </a:r>
            <a:endParaRPr lang="en-IN" sz="3200" dirty="0">
              <a:solidFill>
                <a:srgbClr val="0000FF"/>
              </a:solidFill>
              <a:latin typeface="Comic Sans MS" panose="030F0702030302020204" pitchFamily="66" charset="0"/>
            </a:endParaRPr>
          </a:p>
        </p:txBody>
      </p:sp>
      <p:sp>
        <p:nvSpPr>
          <p:cNvPr id="5" name="Slide Number Placeholder 4"/>
          <p:cNvSpPr>
            <a:spLocks noGrp="1"/>
          </p:cNvSpPr>
          <p:nvPr>
            <p:ph type="sldNum" sz="quarter" idx="12"/>
          </p:nvPr>
        </p:nvSpPr>
        <p:spPr/>
        <p:txBody>
          <a:bodyPr/>
          <a:lstStyle/>
          <a:p>
            <a:fld id="{E157CEDB-0F25-45D2-8BA6-B6B0F6BB4ED5}" type="slidenum">
              <a:rPr lang="en-IN" smtClean="0"/>
              <a:t>8</a:t>
            </a:fld>
            <a:endParaRPr lang="en-IN"/>
          </a:p>
        </p:txBody>
      </p:sp>
      <p:sp>
        <p:nvSpPr>
          <p:cNvPr id="3" name="Content Placeholder 2"/>
          <p:cNvSpPr>
            <a:spLocks noGrp="1"/>
          </p:cNvSpPr>
          <p:nvPr>
            <p:ph idx="1"/>
          </p:nvPr>
        </p:nvSpPr>
        <p:spPr>
          <a:xfrm>
            <a:off x="838200" y="1254737"/>
            <a:ext cx="10515600" cy="4932000"/>
          </a:xfrm>
        </p:spPr>
        <p:txBody>
          <a:bodyPr>
            <a:normAutofit/>
          </a:bodyPr>
          <a:lstStyle/>
          <a:p>
            <a:pPr marL="0" indent="0">
              <a:buNone/>
            </a:pPr>
            <a:r>
              <a:rPr lang="en-IN" sz="2400" dirty="0" smtClean="0">
                <a:latin typeface="Lucida Bright" panose="02040602050505020304" pitchFamily="18" charset="0"/>
              </a:rPr>
              <a:t>e) Fertilizer Tank Capacity</a:t>
            </a:r>
          </a:p>
          <a:p>
            <a:r>
              <a:rPr lang="en-IN" sz="2400" dirty="0" smtClean="0">
                <a:latin typeface="Lucida Bright" panose="02040602050505020304" pitchFamily="18" charset="0"/>
              </a:rPr>
              <a:t> The size of the fertilizer tank will depend on the volume of chemical mixture to be injected, which in turn will depend on either the total amount or volume of chemicals to be applied or on the length of the injection period. </a:t>
            </a:r>
          </a:p>
          <a:p>
            <a:r>
              <a:rPr lang="en-IN" sz="2400" dirty="0" smtClean="0">
                <a:latin typeface="Lucida Bright" panose="02040602050505020304" pitchFamily="18" charset="0"/>
              </a:rPr>
              <a:t>Low cost tanks are practical where an injection pump or </a:t>
            </a:r>
            <a:r>
              <a:rPr lang="en-IN" sz="2400" dirty="0" err="1" smtClean="0">
                <a:latin typeface="Lucida Bright" panose="02040602050505020304" pitchFamily="18" charset="0"/>
              </a:rPr>
              <a:t>venturi</a:t>
            </a:r>
            <a:r>
              <a:rPr lang="en-IN" sz="2400" dirty="0" smtClean="0">
                <a:latin typeface="Lucida Bright" panose="02040602050505020304" pitchFamily="18" charset="0"/>
              </a:rPr>
              <a:t> is used. A large tank provides a good place to store fertilizer tank ranges from 30 to 600 L. </a:t>
            </a:r>
          </a:p>
          <a:p>
            <a:r>
              <a:rPr lang="en-IN" sz="2400" dirty="0" smtClean="0">
                <a:latin typeface="Lucida Bright" panose="02040602050505020304" pitchFamily="18" charset="0"/>
              </a:rPr>
              <a:t>This is not enough, because some fertilizers need larger, the capacity varies from 300 to 600 L.</a:t>
            </a:r>
          </a:p>
        </p:txBody>
      </p:sp>
    </p:spTree>
    <p:extLst>
      <p:ext uri="{BB962C8B-B14F-4D97-AF65-F5344CB8AC3E}">
        <p14:creationId xmlns:p14="http://schemas.microsoft.com/office/powerpoint/2010/main" val="163004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fontScale="90000"/>
          </a:bodyPr>
          <a:lstStyle/>
          <a:p>
            <a:r>
              <a:rPr lang="en-IN" sz="3200" dirty="0" smtClean="0">
                <a:solidFill>
                  <a:srgbClr val="0000FF"/>
                </a:solidFill>
                <a:latin typeface="Comic Sans MS" panose="030F0702030302020204" pitchFamily="66" charset="0"/>
              </a:rPr>
              <a:t>Frequency of Fertigation, Duration and Capacity of Fertilizer Tank</a:t>
            </a:r>
            <a:endParaRPr lang="en-IN" sz="3200" dirty="0">
              <a:solidFill>
                <a:srgbClr val="0000FF"/>
              </a:solidFill>
              <a:latin typeface="Comic Sans MS" panose="030F0702030302020204" pitchFamily="66" charset="0"/>
            </a:endParaRPr>
          </a:p>
        </p:txBody>
      </p:sp>
      <p:sp>
        <p:nvSpPr>
          <p:cNvPr id="5" name="Slide Number Placeholder 4"/>
          <p:cNvSpPr>
            <a:spLocks noGrp="1"/>
          </p:cNvSpPr>
          <p:nvPr>
            <p:ph type="sldNum" sz="quarter" idx="12"/>
          </p:nvPr>
        </p:nvSpPr>
        <p:spPr/>
        <p:txBody>
          <a:bodyPr/>
          <a:lstStyle/>
          <a:p>
            <a:fld id="{E157CEDB-0F25-45D2-8BA6-B6B0F6BB4ED5}" type="slidenum">
              <a:rPr lang="en-IN" smtClean="0"/>
              <a:t>9</a:t>
            </a:fld>
            <a:endParaRPr lang="en-IN"/>
          </a:p>
        </p:txBody>
      </p:sp>
      <p:sp>
        <p:nvSpPr>
          <p:cNvPr id="3" name="Content Placeholder 2"/>
          <p:cNvSpPr>
            <a:spLocks noGrp="1"/>
          </p:cNvSpPr>
          <p:nvPr>
            <p:ph idx="1"/>
          </p:nvPr>
        </p:nvSpPr>
        <p:spPr>
          <a:xfrm>
            <a:off x="838200" y="1254737"/>
            <a:ext cx="10515600" cy="4932000"/>
          </a:xfrm>
        </p:spPr>
        <p:txBody>
          <a:bodyPr>
            <a:normAutofit lnSpcReduction="10000"/>
          </a:bodyPr>
          <a:lstStyle/>
          <a:p>
            <a:pPr algn="just"/>
            <a:r>
              <a:rPr lang="en-US" sz="2400" dirty="0" smtClean="0">
                <a:latin typeface="Lucida Bright" panose="02040602050505020304" pitchFamily="18" charset="0"/>
              </a:rPr>
              <a:t>The stock solution is prepared based on the solubility of the fertilizers used. Normally highest concentration is not desirable and it is recommended that stock solution is prepared with slightly lesser concentration.</a:t>
            </a:r>
          </a:p>
          <a:p>
            <a:pPr algn="just"/>
            <a:r>
              <a:rPr lang="en-US" sz="2400" dirty="0" smtClean="0">
                <a:latin typeface="Lucida Bright" panose="02040602050505020304" pitchFamily="18" charset="0"/>
              </a:rPr>
              <a:t>The fertilizer tank capacity is computed by using following equation</a:t>
            </a:r>
          </a:p>
          <a:p>
            <a:pPr marL="0" indent="0">
              <a:buNone/>
            </a:pPr>
            <a:endParaRPr lang="en-US" sz="2400" dirty="0" smtClean="0">
              <a:latin typeface="Lucida Bright" panose="02040602050505020304" pitchFamily="18" charset="0"/>
            </a:endParaRPr>
          </a:p>
          <a:p>
            <a:pPr marL="0" indent="0">
              <a:buNone/>
            </a:pPr>
            <a:endParaRPr lang="en-US" sz="2400" dirty="0" smtClean="0">
              <a:latin typeface="Lucida Bright" panose="02040602050505020304" pitchFamily="18" charset="0"/>
            </a:endParaRPr>
          </a:p>
          <a:p>
            <a:pPr marL="0" indent="0" algn="just">
              <a:buNone/>
            </a:pPr>
            <a:r>
              <a:rPr lang="en-US" sz="2400" dirty="0" smtClean="0">
                <a:solidFill>
                  <a:srgbClr val="000000"/>
                </a:solidFill>
                <a:latin typeface="Lucida Bright" panose="02040602050505020304" pitchFamily="18" charset="0"/>
              </a:rPr>
              <a:t>where   </a:t>
            </a:r>
          </a:p>
          <a:p>
            <a:pPr marL="0" indent="0" algn="just">
              <a:buNone/>
            </a:pPr>
            <a:r>
              <a:rPr lang="en-US" sz="2400" dirty="0" smtClean="0">
                <a:solidFill>
                  <a:srgbClr val="000000"/>
                </a:solidFill>
                <a:latin typeface="Lucida Bright" panose="02040602050505020304" pitchFamily="18" charset="0"/>
              </a:rPr>
              <a:t>C</a:t>
            </a:r>
            <a:r>
              <a:rPr lang="en-US" sz="2400" baseline="-25000" dirty="0" smtClean="0">
                <a:solidFill>
                  <a:srgbClr val="000000"/>
                </a:solidFill>
                <a:latin typeface="Lucida Bright" panose="02040602050505020304" pitchFamily="18" charset="0"/>
              </a:rPr>
              <a:t>t</a:t>
            </a:r>
            <a:r>
              <a:rPr lang="en-US" sz="2400" dirty="0" smtClean="0">
                <a:solidFill>
                  <a:srgbClr val="000000"/>
                </a:solidFill>
                <a:latin typeface="Lucida Bright" panose="02040602050505020304" pitchFamily="18" charset="0"/>
              </a:rPr>
              <a:t> = capacity of fertilizer tank, L</a:t>
            </a:r>
          </a:p>
          <a:p>
            <a:pPr marL="0" indent="0" algn="just">
              <a:buNone/>
            </a:pPr>
            <a:r>
              <a:rPr lang="en-US" sz="2400" dirty="0" smtClean="0">
                <a:solidFill>
                  <a:srgbClr val="000000"/>
                </a:solidFill>
                <a:latin typeface="Lucida Bright" panose="02040602050505020304" pitchFamily="18" charset="0"/>
              </a:rPr>
              <a:t>F</a:t>
            </a:r>
            <a:r>
              <a:rPr lang="en-US" sz="2400" baseline="-25000" dirty="0" smtClean="0">
                <a:solidFill>
                  <a:srgbClr val="000000"/>
                </a:solidFill>
                <a:latin typeface="Lucida Bright" panose="02040602050505020304" pitchFamily="18" charset="0"/>
              </a:rPr>
              <a:t>r</a:t>
            </a:r>
            <a:r>
              <a:rPr lang="en-US" sz="2400" dirty="0" smtClean="0">
                <a:solidFill>
                  <a:srgbClr val="000000"/>
                </a:solidFill>
                <a:latin typeface="Lucida Bright" panose="02040602050505020304" pitchFamily="18" charset="0"/>
              </a:rPr>
              <a:t> = rate of fertilizing per irrigation cycle, kg ha</a:t>
            </a:r>
            <a:r>
              <a:rPr lang="en-US" sz="2400" baseline="30000" dirty="0" smtClean="0">
                <a:solidFill>
                  <a:srgbClr val="000000"/>
                </a:solidFill>
                <a:latin typeface="Lucida Bright" panose="02040602050505020304" pitchFamily="18" charset="0"/>
              </a:rPr>
              <a:t>-1</a:t>
            </a:r>
            <a:endParaRPr lang="en-US" sz="2400" dirty="0" smtClean="0">
              <a:solidFill>
                <a:srgbClr val="000000"/>
              </a:solidFill>
              <a:latin typeface="Lucida Bright" panose="02040602050505020304" pitchFamily="18" charset="0"/>
            </a:endParaRPr>
          </a:p>
          <a:p>
            <a:pPr marL="0" indent="0" algn="just">
              <a:buNone/>
            </a:pPr>
            <a:r>
              <a:rPr lang="en-US" sz="2400" dirty="0" smtClean="0">
                <a:solidFill>
                  <a:srgbClr val="000000"/>
                </a:solidFill>
                <a:latin typeface="Lucida Bright" panose="02040602050505020304" pitchFamily="18" charset="0"/>
              </a:rPr>
              <a:t>A = area irrigated (ha) in time, I</a:t>
            </a:r>
            <a:r>
              <a:rPr lang="en-US" sz="2400" baseline="-25000" dirty="0" smtClean="0">
                <a:solidFill>
                  <a:srgbClr val="000000"/>
                </a:solidFill>
                <a:latin typeface="Lucida Bright" panose="02040602050505020304" pitchFamily="18" charset="0"/>
              </a:rPr>
              <a:t>t</a:t>
            </a:r>
            <a:endParaRPr lang="en-US" sz="2400" dirty="0" smtClean="0">
              <a:solidFill>
                <a:srgbClr val="000000"/>
              </a:solidFill>
              <a:latin typeface="Lucida Bright" panose="02040602050505020304" pitchFamily="18" charset="0"/>
            </a:endParaRPr>
          </a:p>
          <a:p>
            <a:pPr marL="0" indent="0" algn="just">
              <a:buNone/>
            </a:pPr>
            <a:r>
              <a:rPr lang="en-US" sz="2400" dirty="0" smtClean="0">
                <a:solidFill>
                  <a:srgbClr val="000000"/>
                </a:solidFill>
                <a:latin typeface="Lucida Bright" panose="02040602050505020304" pitchFamily="18" charset="0"/>
              </a:rPr>
              <a:t>c = concentration of nutrient in liquid fertilizer, kg L</a:t>
            </a:r>
            <a:r>
              <a:rPr lang="en-US" sz="2400" baseline="30000" dirty="0" smtClean="0">
                <a:solidFill>
                  <a:srgbClr val="000000"/>
                </a:solidFill>
                <a:latin typeface="Lucida Bright" panose="02040602050505020304" pitchFamily="18" charset="0"/>
              </a:rPr>
              <a:t>-1</a:t>
            </a:r>
            <a:r>
              <a:rPr lang="en-US" sz="2400" dirty="0" smtClean="0">
                <a:solidFill>
                  <a:srgbClr val="000000"/>
                </a:solidFill>
                <a:latin typeface="Lucida Bright" panose="02040602050505020304" pitchFamily="18" charset="0"/>
              </a:rPr>
              <a:t>.</a:t>
            </a:r>
          </a:p>
        </p:txBody>
      </p:sp>
      <p:pic>
        <p:nvPicPr>
          <p:cNvPr id="6" name="Picture 5">
            <a:extLst>
              <a:ext uri="{FF2B5EF4-FFF2-40B4-BE49-F238E27FC236}">
                <a16:creationId xmlns:a16="http://schemas.microsoft.com/office/drawing/2014/main" id="{F7C26670-B9C3-4208-AB8A-3AB7F97C4358}"/>
              </a:ext>
            </a:extLst>
          </p:cNvPr>
          <p:cNvPicPr>
            <a:picLocks noChangeAspect="1"/>
          </p:cNvPicPr>
          <p:nvPr/>
        </p:nvPicPr>
        <p:blipFill>
          <a:blip r:embed="rId2"/>
          <a:stretch>
            <a:fillRect/>
          </a:stretch>
        </p:blipFill>
        <p:spPr>
          <a:xfrm>
            <a:off x="1340956" y="3339737"/>
            <a:ext cx="1638300" cy="762000"/>
          </a:xfrm>
          <a:prstGeom prst="rect">
            <a:avLst/>
          </a:prstGeom>
        </p:spPr>
      </p:pic>
    </p:spTree>
    <p:extLst>
      <p:ext uri="{BB962C8B-B14F-4D97-AF65-F5344CB8AC3E}">
        <p14:creationId xmlns:p14="http://schemas.microsoft.com/office/powerpoint/2010/main" val="30116173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672</Words>
  <Application>Microsoft Office PowerPoint</Application>
  <PresentationFormat>Widescreen</PresentationFormat>
  <Paragraphs>92</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Comic Sans MS</vt:lpstr>
      <vt:lpstr>Lucida Bright</vt:lpstr>
      <vt:lpstr>Office Theme</vt:lpstr>
      <vt:lpstr>Fertigation - Design</vt:lpstr>
      <vt:lpstr>Factors for Fertigation Design</vt:lpstr>
      <vt:lpstr>Estimation of Fertilizer Requirement</vt:lpstr>
      <vt:lpstr>Estimation of Fertilizer Requirement</vt:lpstr>
      <vt:lpstr>Frequency of Fertigation, Duration and Capacity of Fertilizer Tank</vt:lpstr>
      <vt:lpstr>Frequency of Fertigation, Duration and Capacity of Fertilizer Tank</vt:lpstr>
      <vt:lpstr>Frequency of Fertigation, Duration and Capacity of Fertilizer Tank</vt:lpstr>
      <vt:lpstr>Frequency of Fertigation, Duration and Capacity of Fertilizer Tank</vt:lpstr>
      <vt:lpstr>Frequency of Fertigation, Duration and Capacity of Fertilizer Tank</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Fertigation - Design</dc:title>
  <dc:creator>Birabhadra Rout</dc:creator>
  <cp:lastModifiedBy>Birabhadra Rout</cp:lastModifiedBy>
  <cp:revision>15</cp:revision>
  <dcterms:created xsi:type="dcterms:W3CDTF">2020-05-30T05:39:18Z</dcterms:created>
  <dcterms:modified xsi:type="dcterms:W3CDTF">2020-05-30T06:11:51Z</dcterms:modified>
</cp:coreProperties>
</file>