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4"/>
  </p:sldMasterIdLst>
  <p:notesMasterIdLst>
    <p:notesMasterId r:id="rId14"/>
  </p:notesMasterIdLst>
  <p:handoutMasterIdLst>
    <p:handoutMasterId r:id="rId15"/>
  </p:handoutMasterIdLst>
  <p:sldIdLst>
    <p:sldId id="256" r:id="rId5"/>
    <p:sldId id="373" r:id="rId6"/>
    <p:sldId id="428" r:id="rId7"/>
    <p:sldId id="429" r:id="rId8"/>
    <p:sldId id="430" r:id="rId9"/>
    <p:sldId id="431" r:id="rId10"/>
    <p:sldId id="432" r:id="rId11"/>
    <p:sldId id="433" r:id="rId12"/>
    <p:sldId id="43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872AB3-7E86-4129-AFEE-B4BA1E06782E}" v="24" dt="2020-09-01T08:19:53.349"/>
    <p1510:client id="{5FB68AF4-C75F-41F4-ACC4-F3A07D3D9968}" v="7" dt="2020-09-29T11:51:19.3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25" d="100"/>
          <a:sy n="25" d="100"/>
        </p:scale>
        <p:origin x="200" y="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ABD35D-0CD7-4276-9B5D-D5581AD1E5CE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D0463836-A8D9-4808-B29B-45580D58D5AC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one-step and two-step sequential deposition techniques</a:t>
          </a:r>
          <a:endParaRPr lang="en-US" dirty="0"/>
        </a:p>
      </dgm:t>
    </dgm:pt>
    <dgm:pt modelId="{6863AE01-AF91-46B4-9FD1-FFDF11998AE2}" type="parTrans" cxnId="{D1EF866C-7716-46CC-8424-B54BB03ACF82}">
      <dgm:prSet/>
      <dgm:spPr/>
      <dgm:t>
        <a:bodyPr/>
        <a:lstStyle/>
        <a:p>
          <a:endParaRPr lang="en-US"/>
        </a:p>
      </dgm:t>
    </dgm:pt>
    <dgm:pt modelId="{B18EBA7C-9237-4B73-8E39-50024C31D9B5}" type="sibTrans" cxnId="{D1EF866C-7716-46CC-8424-B54BB03ACF82}">
      <dgm:prSet/>
      <dgm:spPr/>
      <dgm:t>
        <a:bodyPr/>
        <a:lstStyle/>
        <a:p>
          <a:endParaRPr lang="en-US"/>
        </a:p>
      </dgm:t>
    </dgm:pt>
    <dgm:pt modelId="{F523AF07-D59D-48CD-8885-AE7A0215B0AB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solution processing </a:t>
          </a:r>
          <a:endParaRPr lang="en-US" dirty="0"/>
        </a:p>
      </dgm:t>
    </dgm:pt>
    <dgm:pt modelId="{48A016D8-3FA9-4385-8C71-8BAE35839D48}" type="parTrans" cxnId="{4F562983-B55D-4FE7-A0F3-DD2986DD7DFA}">
      <dgm:prSet/>
      <dgm:spPr/>
      <dgm:t>
        <a:bodyPr/>
        <a:lstStyle/>
        <a:p>
          <a:endParaRPr lang="en-US"/>
        </a:p>
      </dgm:t>
    </dgm:pt>
    <dgm:pt modelId="{4E2B7DBD-0407-4835-BB5A-1FFFE6B9BE0D}" type="sibTrans" cxnId="{4F562983-B55D-4FE7-A0F3-DD2986DD7DFA}">
      <dgm:prSet/>
      <dgm:spPr/>
      <dgm:t>
        <a:bodyPr/>
        <a:lstStyle/>
        <a:p>
          <a:endParaRPr lang="en-US"/>
        </a:p>
      </dgm:t>
    </dgm:pt>
    <dgm:pt modelId="{96D2B9BF-791D-449D-9346-73E688A48BE9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vapour deposition</a:t>
          </a:r>
          <a:endParaRPr lang="en-US" dirty="0"/>
        </a:p>
      </dgm:t>
    </dgm:pt>
    <dgm:pt modelId="{DFC143AB-DE5F-4898-BD3A-9BEA104920CB}" type="parTrans" cxnId="{C8A56B67-F289-4593-A4C7-CB7B33B1887E}">
      <dgm:prSet/>
      <dgm:spPr/>
      <dgm:t>
        <a:bodyPr/>
        <a:lstStyle/>
        <a:p>
          <a:endParaRPr lang="en-US"/>
        </a:p>
      </dgm:t>
    </dgm:pt>
    <dgm:pt modelId="{576CF2BB-9244-42A5-B9DD-BD2C796E47CB}" type="sibTrans" cxnId="{C8A56B67-F289-4593-A4C7-CB7B33B1887E}">
      <dgm:prSet/>
      <dgm:spPr/>
      <dgm:t>
        <a:bodyPr/>
        <a:lstStyle/>
        <a:p>
          <a:endParaRPr lang="en-US"/>
        </a:p>
      </dgm:t>
    </dgm:pt>
    <dgm:pt modelId="{C19FB731-8CBE-4940-86B9-93FF8E5C3F55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hybrid vapour-solution processing </a:t>
          </a:r>
          <a:endParaRPr lang="en-US" dirty="0"/>
        </a:p>
      </dgm:t>
    </dgm:pt>
    <dgm:pt modelId="{EABECD4E-ACDF-462F-BD48-B652091FEAAE}" type="parTrans" cxnId="{3810A66A-BA4F-44FD-B162-EC522D817847}">
      <dgm:prSet/>
      <dgm:spPr/>
      <dgm:t>
        <a:bodyPr/>
        <a:lstStyle/>
        <a:p>
          <a:endParaRPr lang="en-US"/>
        </a:p>
      </dgm:t>
    </dgm:pt>
    <dgm:pt modelId="{5AC82043-92AC-460A-8554-43F8DA999F56}" type="sibTrans" cxnId="{3810A66A-BA4F-44FD-B162-EC522D817847}">
      <dgm:prSet/>
      <dgm:spPr/>
      <dgm:t>
        <a:bodyPr/>
        <a:lstStyle/>
        <a:p>
          <a:endParaRPr lang="en-US"/>
        </a:p>
      </dgm:t>
    </dgm:pt>
    <dgm:pt modelId="{77AA333D-8954-4E35-8DD9-97F392CBCC91}" type="pres">
      <dgm:prSet presAssocID="{6EABD35D-0CD7-4276-9B5D-D5581AD1E5CE}" presName="Name0" presStyleCnt="0">
        <dgm:presLayoutVars>
          <dgm:resizeHandles/>
        </dgm:presLayoutVars>
      </dgm:prSet>
      <dgm:spPr/>
    </dgm:pt>
    <dgm:pt modelId="{C1337F6B-BD1B-44DD-93EE-DCE8CAF85A3F}" type="pres">
      <dgm:prSet presAssocID="{D0463836-A8D9-4808-B29B-45580D58D5AC}" presName="text" presStyleLbl="node1" presStyleIdx="0" presStyleCnt="4">
        <dgm:presLayoutVars>
          <dgm:bulletEnabled val="1"/>
        </dgm:presLayoutVars>
      </dgm:prSet>
      <dgm:spPr/>
    </dgm:pt>
    <dgm:pt modelId="{1B09E500-2C68-41E2-801F-86EFD83C5027}" type="pres">
      <dgm:prSet presAssocID="{B18EBA7C-9237-4B73-8E39-50024C31D9B5}" presName="space" presStyleCnt="0"/>
      <dgm:spPr/>
    </dgm:pt>
    <dgm:pt modelId="{8D2307DE-6740-4010-A329-E840DE7585E1}" type="pres">
      <dgm:prSet presAssocID="{F523AF07-D59D-48CD-8885-AE7A0215B0AB}" presName="text" presStyleLbl="node1" presStyleIdx="1" presStyleCnt="4">
        <dgm:presLayoutVars>
          <dgm:bulletEnabled val="1"/>
        </dgm:presLayoutVars>
      </dgm:prSet>
      <dgm:spPr/>
    </dgm:pt>
    <dgm:pt modelId="{9A0258D3-23F5-4341-ADB6-19DC74E63786}" type="pres">
      <dgm:prSet presAssocID="{4E2B7DBD-0407-4835-BB5A-1FFFE6B9BE0D}" presName="space" presStyleCnt="0"/>
      <dgm:spPr/>
    </dgm:pt>
    <dgm:pt modelId="{BE09C47F-E3B3-420F-A23F-77DF5396B8D6}" type="pres">
      <dgm:prSet presAssocID="{96D2B9BF-791D-449D-9346-73E688A48BE9}" presName="text" presStyleLbl="node1" presStyleIdx="2" presStyleCnt="4" custScaleX="259107">
        <dgm:presLayoutVars>
          <dgm:bulletEnabled val="1"/>
        </dgm:presLayoutVars>
      </dgm:prSet>
      <dgm:spPr/>
    </dgm:pt>
    <dgm:pt modelId="{0A40F709-3575-447E-BC99-1CA33561007B}" type="pres">
      <dgm:prSet presAssocID="{576CF2BB-9244-42A5-B9DD-BD2C796E47CB}" presName="space" presStyleCnt="0"/>
      <dgm:spPr/>
    </dgm:pt>
    <dgm:pt modelId="{7D2975AB-7A1F-4917-B976-24760CFE850A}" type="pres">
      <dgm:prSet presAssocID="{C19FB731-8CBE-4940-86B9-93FF8E5C3F55}" presName="text" presStyleLbl="node1" presStyleIdx="3" presStyleCnt="4">
        <dgm:presLayoutVars>
          <dgm:bulletEnabled val="1"/>
        </dgm:presLayoutVars>
      </dgm:prSet>
      <dgm:spPr/>
    </dgm:pt>
  </dgm:ptLst>
  <dgm:cxnLst>
    <dgm:cxn modelId="{C8A56B67-F289-4593-A4C7-CB7B33B1887E}" srcId="{6EABD35D-0CD7-4276-9B5D-D5581AD1E5CE}" destId="{96D2B9BF-791D-449D-9346-73E688A48BE9}" srcOrd="2" destOrd="0" parTransId="{DFC143AB-DE5F-4898-BD3A-9BEA104920CB}" sibTransId="{576CF2BB-9244-42A5-B9DD-BD2C796E47CB}"/>
    <dgm:cxn modelId="{CE3C6849-48DF-447B-B130-7D97D4334C4F}" type="presOf" srcId="{96D2B9BF-791D-449D-9346-73E688A48BE9}" destId="{BE09C47F-E3B3-420F-A23F-77DF5396B8D6}" srcOrd="0" destOrd="0" presId="urn:diagrams.loki3.com/VaryingWidthList"/>
    <dgm:cxn modelId="{3810A66A-BA4F-44FD-B162-EC522D817847}" srcId="{6EABD35D-0CD7-4276-9B5D-D5581AD1E5CE}" destId="{C19FB731-8CBE-4940-86B9-93FF8E5C3F55}" srcOrd="3" destOrd="0" parTransId="{EABECD4E-ACDF-462F-BD48-B652091FEAAE}" sibTransId="{5AC82043-92AC-460A-8554-43F8DA999F56}"/>
    <dgm:cxn modelId="{D1EF866C-7716-46CC-8424-B54BB03ACF82}" srcId="{6EABD35D-0CD7-4276-9B5D-D5581AD1E5CE}" destId="{D0463836-A8D9-4808-B29B-45580D58D5AC}" srcOrd="0" destOrd="0" parTransId="{6863AE01-AF91-46B4-9FD1-FFDF11998AE2}" sibTransId="{B18EBA7C-9237-4B73-8E39-50024C31D9B5}"/>
    <dgm:cxn modelId="{4F562983-B55D-4FE7-A0F3-DD2986DD7DFA}" srcId="{6EABD35D-0CD7-4276-9B5D-D5581AD1E5CE}" destId="{F523AF07-D59D-48CD-8885-AE7A0215B0AB}" srcOrd="1" destOrd="0" parTransId="{48A016D8-3FA9-4385-8C71-8BAE35839D48}" sibTransId="{4E2B7DBD-0407-4835-BB5A-1FFFE6B9BE0D}"/>
    <dgm:cxn modelId="{41BA869A-1A5A-4044-9802-150A29BC4398}" type="presOf" srcId="{D0463836-A8D9-4808-B29B-45580D58D5AC}" destId="{C1337F6B-BD1B-44DD-93EE-DCE8CAF85A3F}" srcOrd="0" destOrd="0" presId="urn:diagrams.loki3.com/VaryingWidthList"/>
    <dgm:cxn modelId="{D536F6CD-6C1B-451D-BA3D-2548A9E6BEBC}" type="presOf" srcId="{F523AF07-D59D-48CD-8885-AE7A0215B0AB}" destId="{8D2307DE-6740-4010-A329-E840DE7585E1}" srcOrd="0" destOrd="0" presId="urn:diagrams.loki3.com/VaryingWidthList"/>
    <dgm:cxn modelId="{E6BA58F7-962A-45AD-9A27-2BC129BC66AB}" type="presOf" srcId="{C19FB731-8CBE-4940-86B9-93FF8E5C3F55}" destId="{7D2975AB-7A1F-4917-B976-24760CFE850A}" srcOrd="0" destOrd="0" presId="urn:diagrams.loki3.com/VaryingWidthList"/>
    <dgm:cxn modelId="{0F6092FD-E663-42DE-9A99-1E9B7A29E905}" type="presOf" srcId="{6EABD35D-0CD7-4276-9B5D-D5581AD1E5CE}" destId="{77AA333D-8954-4E35-8DD9-97F392CBCC91}" srcOrd="0" destOrd="0" presId="urn:diagrams.loki3.com/VaryingWidthList"/>
    <dgm:cxn modelId="{34D91A93-CF70-4A85-B5D6-81369EA9E8FA}" type="presParOf" srcId="{77AA333D-8954-4E35-8DD9-97F392CBCC91}" destId="{C1337F6B-BD1B-44DD-93EE-DCE8CAF85A3F}" srcOrd="0" destOrd="0" presId="urn:diagrams.loki3.com/VaryingWidthList"/>
    <dgm:cxn modelId="{2E6847B4-CEE6-4F24-8EAB-8566379B7E3E}" type="presParOf" srcId="{77AA333D-8954-4E35-8DD9-97F392CBCC91}" destId="{1B09E500-2C68-41E2-801F-86EFD83C5027}" srcOrd="1" destOrd="0" presId="urn:diagrams.loki3.com/VaryingWidthList"/>
    <dgm:cxn modelId="{1159313A-D2BC-4D1E-B752-8EA86B81DB38}" type="presParOf" srcId="{77AA333D-8954-4E35-8DD9-97F392CBCC91}" destId="{8D2307DE-6740-4010-A329-E840DE7585E1}" srcOrd="2" destOrd="0" presId="urn:diagrams.loki3.com/VaryingWidthList"/>
    <dgm:cxn modelId="{771BB7CF-7858-436D-BC96-EB482EE67769}" type="presParOf" srcId="{77AA333D-8954-4E35-8DD9-97F392CBCC91}" destId="{9A0258D3-23F5-4341-ADB6-19DC74E63786}" srcOrd="3" destOrd="0" presId="urn:diagrams.loki3.com/VaryingWidthList"/>
    <dgm:cxn modelId="{28614328-7556-4808-AC92-5397B3913118}" type="presParOf" srcId="{77AA333D-8954-4E35-8DD9-97F392CBCC91}" destId="{BE09C47F-E3B3-420F-A23F-77DF5396B8D6}" srcOrd="4" destOrd="0" presId="urn:diagrams.loki3.com/VaryingWidthList"/>
    <dgm:cxn modelId="{F1076326-F2C9-4BB7-89D3-CEB2E494B2B3}" type="presParOf" srcId="{77AA333D-8954-4E35-8DD9-97F392CBCC91}" destId="{0A40F709-3575-447E-BC99-1CA33561007B}" srcOrd="5" destOrd="0" presId="urn:diagrams.loki3.com/VaryingWidthList"/>
    <dgm:cxn modelId="{BF656DC2-C63E-4333-BDCE-10364484DA9F}" type="presParOf" srcId="{77AA333D-8954-4E35-8DD9-97F392CBCC91}" destId="{7D2975AB-7A1F-4917-B976-24760CFE850A}" srcOrd="6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337F6B-BD1B-44DD-93EE-DCE8CAF85A3F}">
      <dsp:nvSpPr>
        <dsp:cNvPr id="0" name=""/>
        <dsp:cNvSpPr/>
      </dsp:nvSpPr>
      <dsp:spPr>
        <a:xfrm>
          <a:off x="31000" y="1607"/>
          <a:ext cx="3240000" cy="7732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one-step and two-step sequential deposition techniques</a:t>
          </a:r>
          <a:endParaRPr lang="en-US" sz="1900" kern="1200" dirty="0"/>
        </a:p>
      </dsp:txBody>
      <dsp:txXfrm>
        <a:off x="31000" y="1607"/>
        <a:ext cx="3240000" cy="773262"/>
      </dsp:txXfrm>
    </dsp:sp>
    <dsp:sp modelId="{8D2307DE-6740-4010-A329-E840DE7585E1}">
      <dsp:nvSpPr>
        <dsp:cNvPr id="0" name=""/>
        <dsp:cNvSpPr/>
      </dsp:nvSpPr>
      <dsp:spPr>
        <a:xfrm>
          <a:off x="1077250" y="813532"/>
          <a:ext cx="1147500" cy="7732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solution processing </a:t>
          </a:r>
          <a:endParaRPr lang="en-US" sz="1900" kern="1200" dirty="0"/>
        </a:p>
      </dsp:txBody>
      <dsp:txXfrm>
        <a:off x="1077250" y="813532"/>
        <a:ext cx="1147500" cy="773262"/>
      </dsp:txXfrm>
    </dsp:sp>
    <dsp:sp modelId="{BE09C47F-E3B3-420F-A23F-77DF5396B8D6}">
      <dsp:nvSpPr>
        <dsp:cNvPr id="0" name=""/>
        <dsp:cNvSpPr/>
      </dsp:nvSpPr>
      <dsp:spPr>
        <a:xfrm>
          <a:off x="222672" y="1625458"/>
          <a:ext cx="2856654" cy="7732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vapour deposition</a:t>
          </a:r>
          <a:endParaRPr lang="en-US" sz="1900" kern="1200" dirty="0"/>
        </a:p>
      </dsp:txBody>
      <dsp:txXfrm>
        <a:off x="222672" y="1625458"/>
        <a:ext cx="2856654" cy="773262"/>
      </dsp:txXfrm>
    </dsp:sp>
    <dsp:sp modelId="{7D2975AB-7A1F-4917-B976-24760CFE850A}">
      <dsp:nvSpPr>
        <dsp:cNvPr id="0" name=""/>
        <dsp:cNvSpPr/>
      </dsp:nvSpPr>
      <dsp:spPr>
        <a:xfrm>
          <a:off x="661000" y="2437383"/>
          <a:ext cx="1980000" cy="7732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hybrid vapour-solution processing </a:t>
          </a:r>
          <a:endParaRPr lang="en-US" sz="1900" kern="1200" dirty="0"/>
        </a:p>
      </dsp:txBody>
      <dsp:txXfrm>
        <a:off x="661000" y="2437383"/>
        <a:ext cx="1980000" cy="7732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10/5/2020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10/5/2020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32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491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358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75843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053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646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117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736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828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848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37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123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46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erovskite_tin_solar_cell_(13893069777)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alcium_titanat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alcium_titanat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alcium_titanat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700" b="1" i="0" u="none" strike="noStrike" kern="1200" cap="none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Perovskites Photo-</a:t>
            </a:r>
            <a:r>
              <a:rPr lang="en-US" sz="4700" b="1" i="0" u="none" strike="noStrike" kern="1200" cap="none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Voltaics</a:t>
            </a:r>
            <a:endParaRPr lang="en-US" sz="4700" kern="1200" cap="none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en-US" sz="2400" b="1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Dr. Satyanarayan Dhal</a:t>
            </a:r>
          </a:p>
        </p:txBody>
      </p:sp>
      <p:sp>
        <p:nvSpPr>
          <p:cNvPr id="8" name="Subtitle 6">
            <a:extLst>
              <a:ext uri="{FF2B5EF4-FFF2-40B4-BE49-F238E27FC236}">
                <a16:creationId xmlns:a16="http://schemas.microsoft.com/office/drawing/2014/main" id="{8D7C6FD8-639F-4FA1-8B3B-4D5457AED449}"/>
              </a:ext>
            </a:extLst>
          </p:cNvPr>
          <p:cNvSpPr txBox="1">
            <a:spLocks/>
          </p:cNvSpPr>
          <p:nvPr/>
        </p:nvSpPr>
        <p:spPr>
          <a:xfrm>
            <a:off x="5438224" y="1467954"/>
            <a:ext cx="5734050" cy="955565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b="1" dirty="0"/>
              <a:t>Lecture-17</a:t>
            </a:r>
          </a:p>
          <a:p>
            <a:pPr>
              <a:spcAft>
                <a:spcPts val="600"/>
              </a:spcAft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F24D58-FE4A-463F-BC9F-374712DE7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i="0" u="none" strike="noStrike" baseline="0" dirty="0">
                <a:solidFill>
                  <a:schemeClr val="bg1"/>
                </a:solidFill>
              </a:rPr>
              <a:t>Why Perovskite solar cells 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F20181-42EE-408A-B893-551C005352FD}"/>
              </a:ext>
            </a:extLst>
          </p:cNvPr>
          <p:cNvSpPr txBox="1"/>
          <p:nvPr/>
        </p:nvSpPr>
        <p:spPr>
          <a:xfrm>
            <a:off x="5029201" y="2177321"/>
            <a:ext cx="6928474" cy="4028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Thermoelectric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Piezoelectric, 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 conductivity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Superconductivity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PbX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 = Cl, Br, I) : Out-standing perovskite materials, for PV applications. 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Reason :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uplifted mobilities and diffusion lengths of electron and hole,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(ii) lower surface recombination rate and favorable grain boundary effects, 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(iii) high optical absorptivity due to s-p antibonding coupling, 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(iv) surpassing structural defect tolerance, 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(v) electrically clear defect characteristics, comprising point defects and grain boundaries. 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Pb-halide perovskite SCs have achieved efficiency approximating 20.1%.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D69B25-E33B-4E8B-B086-496DE99B3E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8639" y="2580640"/>
            <a:ext cx="4240107" cy="31800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1CBB8F-328D-414F-864E-50ADDAF22008}"/>
              </a:ext>
            </a:extLst>
          </p:cNvPr>
          <p:cNvSpPr txBox="1"/>
          <p:nvPr/>
        </p:nvSpPr>
        <p:spPr>
          <a:xfrm>
            <a:off x="548639" y="5884514"/>
            <a:ext cx="41757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commons.wikimedia.org/wiki/File:Perovskite_tin_solar_cell_(13893069777)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10683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F24D58-FE4A-463F-BC9F-374712DE7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i="0" u="none" strike="noStrike" baseline="0" dirty="0">
                <a:solidFill>
                  <a:schemeClr val="bg1"/>
                </a:solidFill>
              </a:rPr>
              <a:t>Structure of perovskite materials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F20181-42EE-408A-B893-551C005352FD}"/>
              </a:ext>
            </a:extLst>
          </p:cNvPr>
          <p:cNvSpPr txBox="1"/>
          <p:nvPr/>
        </p:nvSpPr>
        <p:spPr>
          <a:xfrm>
            <a:off x="5029201" y="2177321"/>
            <a:ext cx="6928474" cy="4028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AMX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 = oxygen, or halogen).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Cation A is occupied in 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cubo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-octahedral site.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Cation B is occupied in an octahedral site. 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X is O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2−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and B are generally divalent and tetravalent.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When X is a halogen anion then A and B sites are monovalent and divalent cations.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LAJMF L+ Gulliver RM"/>
              </a:rPr>
              <a:t>CH</a:t>
            </a:r>
            <a:r>
              <a:rPr lang="en-US" sz="1800" b="0" i="0" u="none" strike="noStrike" baseline="-25000" dirty="0">
                <a:solidFill>
                  <a:srgbClr val="000000"/>
                </a:solidFill>
                <a:latin typeface="LAJMF L+ Gulliver RM"/>
              </a:rPr>
              <a:t>3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LAJMF L+ Gulliver RM"/>
              </a:rPr>
              <a:t>NH</a:t>
            </a:r>
            <a:r>
              <a:rPr lang="en-US" sz="1800" b="0" i="0" u="none" strike="noStrike" baseline="-25000" dirty="0">
                <a:solidFill>
                  <a:srgbClr val="000000"/>
                </a:solidFill>
                <a:latin typeface="LAJMF L+ Gulliver RM"/>
              </a:rPr>
              <a:t>3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LAJMF L+ Gulliver RM"/>
              </a:rPr>
              <a:t>PbX</a:t>
            </a:r>
            <a:r>
              <a:rPr lang="en-US" sz="1800" b="0" i="0" u="none" strike="noStrike" baseline="-25000" dirty="0">
                <a:solidFill>
                  <a:srgbClr val="000000"/>
                </a:solidFill>
                <a:latin typeface="LAJMF L+ Gulliver RM"/>
              </a:rPr>
              <a:t>3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LAJMF L+ Gulliver RM"/>
              </a:rPr>
              <a:t>perovskite.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2C667F-AC36-4D65-A82B-BCD5ADFF46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7228" y="2686304"/>
            <a:ext cx="4781973" cy="35864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F3B670-E45C-426D-B4D1-42841AD041BD}"/>
              </a:ext>
            </a:extLst>
          </p:cNvPr>
          <p:cNvSpPr txBox="1"/>
          <p:nvPr/>
        </p:nvSpPr>
        <p:spPr>
          <a:xfrm>
            <a:off x="247228" y="6382898"/>
            <a:ext cx="391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en.wikipedia.org/wiki/Calcium_titanate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63000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F24D58-FE4A-463F-BC9F-374712DE7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i="0" u="none" strike="noStrike" baseline="0" dirty="0">
                <a:solidFill>
                  <a:schemeClr val="bg1"/>
                </a:solidFill>
              </a:rPr>
              <a:t>formability of perovskite materials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F20181-42EE-408A-B893-551C005352FD}"/>
              </a:ext>
            </a:extLst>
          </p:cNvPr>
          <p:cNvSpPr txBox="1"/>
          <p:nvPr/>
        </p:nvSpPr>
        <p:spPr>
          <a:xfrm>
            <a:off x="5029201" y="2177321"/>
            <a:ext cx="6928474" cy="4028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dimensionless number called Goldschmidt tolerance factor(t)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Indicator  of crystal stability and it’s structure deformity.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is given by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radius of the cation A,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radius of the cation B.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radius of X anion.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2C667F-AC36-4D65-A82B-BCD5ADFF46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7228" y="2686304"/>
            <a:ext cx="4781973" cy="35864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F3B670-E45C-426D-B4D1-42841AD041BD}"/>
              </a:ext>
            </a:extLst>
          </p:cNvPr>
          <p:cNvSpPr txBox="1"/>
          <p:nvPr/>
        </p:nvSpPr>
        <p:spPr>
          <a:xfrm>
            <a:off x="247228" y="6382898"/>
            <a:ext cx="391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en.wikipedia.org/wiki/Calcium_titanate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803BF6-B670-4153-A1CE-D073049ABB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3121" y="3800960"/>
            <a:ext cx="1895740" cy="78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9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F24D58-FE4A-463F-BC9F-374712DE7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i="0" u="none" strike="noStrike" baseline="0" dirty="0">
                <a:solidFill>
                  <a:schemeClr val="bg1"/>
                </a:solidFill>
              </a:rPr>
              <a:t>Crystal Structure of perovskite materials &amp; Transformations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F20181-42EE-408A-B893-551C005352FD}"/>
              </a:ext>
            </a:extLst>
          </p:cNvPr>
          <p:cNvSpPr txBox="1"/>
          <p:nvPr/>
        </p:nvSpPr>
        <p:spPr>
          <a:xfrm>
            <a:off x="5029201" y="2177321"/>
            <a:ext cx="6928474" cy="4028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Cubic (At normal temperature)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Tetragonal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Orthorhombic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transformations from cubic structure to tetragonal then to orthorhombic with decreasing temperatures.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symmetric as one increases temperature.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2C667F-AC36-4D65-A82B-BCD5ADFF46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7228" y="2686304"/>
            <a:ext cx="4781973" cy="35864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F3B670-E45C-426D-B4D1-42841AD041BD}"/>
              </a:ext>
            </a:extLst>
          </p:cNvPr>
          <p:cNvSpPr txBox="1"/>
          <p:nvPr/>
        </p:nvSpPr>
        <p:spPr>
          <a:xfrm>
            <a:off x="247228" y="6382898"/>
            <a:ext cx="391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en.wikipedia.org/wiki/Calcium_titanate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96575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F24D58-FE4A-463F-BC9F-374712DE7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i="0" u="none" strike="noStrike" baseline="0" dirty="0">
                <a:solidFill>
                  <a:schemeClr val="bg1"/>
                </a:solidFill>
              </a:rPr>
              <a:t>Bandgap tuning of perovskite materials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F20181-42EE-408A-B893-551C005352FD}"/>
              </a:ext>
            </a:extLst>
          </p:cNvPr>
          <p:cNvSpPr txBox="1"/>
          <p:nvPr/>
        </p:nvSpPr>
        <p:spPr>
          <a:xfrm>
            <a:off x="5029201" y="2177321"/>
            <a:ext cx="6928474" cy="4028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Hybrid perovskites show high optical absorptivity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Applicable  for much thinner solar films for harvesting effectively solar radiation. 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 nm thicker film of perovskite material is sufficient for  whole visible spectrum.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Perovskites MAPbI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MASnI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exhibit sharp absorption peak signifying direct band gap, 1.50–1.55 eV.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626CD9-586E-4173-9EF7-8152BD7CD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39" y="2657993"/>
            <a:ext cx="4776229" cy="358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7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F24D58-FE4A-463F-BC9F-374712DE7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i="0" u="none" strike="noStrike" baseline="0" dirty="0">
                <a:solidFill>
                  <a:schemeClr val="bg1"/>
                </a:solidFill>
              </a:rPr>
              <a:t>Why Bandgap tuning of perovskite materials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F20181-42EE-408A-B893-551C005352FD}"/>
              </a:ext>
            </a:extLst>
          </p:cNvPr>
          <p:cNvSpPr txBox="1"/>
          <p:nvPr/>
        </p:nvSpPr>
        <p:spPr>
          <a:xfrm>
            <a:off x="5029201" y="2177321"/>
            <a:ext cx="6928474" cy="4028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stretch the absorption spectrum towards Lower frequency region with no effect on absorption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coeffi-cient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we can tune the bandgap??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Replacing cation MA with other organic cations; 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i.e. organic cations in A position of ABX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modify the gap in band since they alter the M − X − M bond length and bond angle.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do not modify valence band maximum.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626CD9-586E-4173-9EF7-8152BD7CD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39" y="2657993"/>
            <a:ext cx="4776229" cy="358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F24D58-FE4A-463F-BC9F-374712DE7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i="0" u="none" strike="noStrike" baseline="0" dirty="0">
                <a:solidFill>
                  <a:schemeClr val="bg1"/>
                </a:solidFill>
              </a:rPr>
              <a:t>Why Bandgap tuning of perovskite materials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F20181-42EE-408A-B893-551C005352FD}"/>
              </a:ext>
            </a:extLst>
          </p:cNvPr>
          <p:cNvSpPr txBox="1"/>
          <p:nvPr/>
        </p:nvSpPr>
        <p:spPr>
          <a:xfrm>
            <a:off x="5222239" y="2177321"/>
            <a:ext cx="6735435" cy="4028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14350" indent="-457200" algn="just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we substitute Sn into Lead in CH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PbI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gap in band reduces from 1.55eV to 1.17eV.</a:t>
            </a:r>
          </a:p>
          <a:p>
            <a:pPr marL="514350" indent="-457200" algn="just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we directly change the M − X bond, the valence band maxi-mum (VBM) and conduction band minimum (CBM), will change. </a:t>
            </a:r>
          </a:p>
          <a:p>
            <a:pPr marL="514350" indent="-457200" algn="just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Similarly, we can change the halide of the M − X bond alters the bandgap.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626CD9-586E-4173-9EF7-8152BD7CD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39" y="2657993"/>
            <a:ext cx="4776229" cy="358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8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F24D58-FE4A-463F-BC9F-374712DE7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i="0" u="none" strike="noStrike" baseline="0" dirty="0">
                <a:solidFill>
                  <a:schemeClr val="bg1"/>
                </a:solidFill>
              </a:rPr>
              <a:t>Preparation methods of perovskite films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5B63AB6-F6AC-4DFB-8287-54A92781E5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9759341"/>
              </p:ext>
            </p:extLst>
          </p:nvPr>
        </p:nvGraphicFramePr>
        <p:xfrm>
          <a:off x="548639" y="2877217"/>
          <a:ext cx="3302000" cy="3212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CFA110B1-EEEC-48B1-8BAF-4A57D1BD2D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0311" y="2545082"/>
            <a:ext cx="6907052" cy="38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7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3435</TotalTime>
  <Words>562</Words>
  <Application>Microsoft Office PowerPoint</Application>
  <PresentationFormat>Widescreen</PresentationFormat>
  <Paragraphs>66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Euphemia</vt:lpstr>
      <vt:lpstr>LAJMF L+ Gulliver RM</vt:lpstr>
      <vt:lpstr>Times New Roman</vt:lpstr>
      <vt:lpstr>Wingdings</vt:lpstr>
      <vt:lpstr>Office Theme</vt:lpstr>
      <vt:lpstr>Perovskites Photo-Voltaics</vt:lpstr>
      <vt:lpstr>Why Perovskite solar cells ?</vt:lpstr>
      <vt:lpstr>Structure of perovskite materials</vt:lpstr>
      <vt:lpstr>formability of perovskite materials</vt:lpstr>
      <vt:lpstr>Crystal Structure of perovskite materials &amp; Transformations</vt:lpstr>
      <vt:lpstr>Bandgap tuning of perovskite materials</vt:lpstr>
      <vt:lpstr>Why Bandgap tuning of perovskite materials</vt:lpstr>
      <vt:lpstr>Why Bandgap tuning of perovskite materials</vt:lpstr>
      <vt:lpstr>Preparation methods of perovskite films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Electromagnetic spectrum</dc:title>
  <dc:creator>SNIGDHARANI DHAL</dc:creator>
  <cp:lastModifiedBy>Dr. SATYANARAYAN DHAL</cp:lastModifiedBy>
  <cp:revision>347</cp:revision>
  <dcterms:created xsi:type="dcterms:W3CDTF">2020-07-27T07:48:08Z</dcterms:created>
  <dcterms:modified xsi:type="dcterms:W3CDTF">2020-10-05T14:58:48Z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