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22"/>
  </p:notesMasterIdLst>
  <p:handoutMasterIdLst>
    <p:handoutMasterId r:id="rId23"/>
  </p:handoutMasterIdLst>
  <p:sldIdLst>
    <p:sldId id="256" r:id="rId5"/>
    <p:sldId id="373" r:id="rId6"/>
    <p:sldId id="428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43" r:id="rId15"/>
    <p:sldId id="444" r:id="rId16"/>
    <p:sldId id="445" r:id="rId17"/>
    <p:sldId id="446" r:id="rId18"/>
    <p:sldId id="447" r:id="rId19"/>
    <p:sldId id="442" r:id="rId20"/>
    <p:sldId id="44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72AB3-7E86-4129-AFEE-B4BA1E06782E}" v="24" dt="2020-09-01T08:19:53.349"/>
    <p1510:client id="{5FB68AF4-C75F-41F4-ACC4-F3A07D3D9968}" v="7" dt="2020-09-29T11:51:19.3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DC600-71C3-41A0-8FEF-0CB6E77BB89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3EE73A-AD79-47AC-8780-88E0D8FD1C72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QD photovoltaics</a:t>
          </a:r>
          <a:endParaRPr lang="en-US" dirty="0"/>
        </a:p>
      </dgm:t>
    </dgm:pt>
    <dgm:pt modelId="{809B9A06-38CA-45DA-8BF2-913221D3A16C}" type="parTrans" cxnId="{F1E31F01-E37F-48A5-868D-12495626A20C}">
      <dgm:prSet/>
      <dgm:spPr/>
      <dgm:t>
        <a:bodyPr/>
        <a:lstStyle/>
        <a:p>
          <a:endParaRPr lang="en-US"/>
        </a:p>
      </dgm:t>
    </dgm:pt>
    <dgm:pt modelId="{D8B2BE07-A1B5-4659-9616-8BFB5AD7AE5A}" type="sibTrans" cxnId="{F1E31F01-E37F-48A5-868D-12495626A20C}">
      <dgm:prSet/>
      <dgm:spPr/>
      <dgm:t>
        <a:bodyPr/>
        <a:lstStyle/>
        <a:p>
          <a:endParaRPr lang="en-US"/>
        </a:p>
      </dgm:t>
    </dgm:pt>
    <dgm:pt modelId="{39CF92D4-433A-490C-9E3D-EA4D6D2AC50F}" type="asst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solid-state semiconductor heterojunction solar cells (SHJSC) </a:t>
          </a:r>
          <a:endParaRPr lang="en-US" dirty="0"/>
        </a:p>
      </dgm:t>
    </dgm:pt>
    <dgm:pt modelId="{7741BBE1-203A-4A8E-B830-28E0B92D6BCA}" type="parTrans" cxnId="{A8A5722C-D982-42A7-BD19-3A218110328F}">
      <dgm:prSet/>
      <dgm:spPr/>
      <dgm:t>
        <a:bodyPr/>
        <a:lstStyle/>
        <a:p>
          <a:endParaRPr lang="en-US"/>
        </a:p>
      </dgm:t>
    </dgm:pt>
    <dgm:pt modelId="{ED8B44DE-89FD-4AE2-A6DE-7E13B4253FC0}" type="sibTrans" cxnId="{A8A5722C-D982-42A7-BD19-3A218110328F}">
      <dgm:prSet/>
      <dgm:spPr/>
      <dgm:t>
        <a:bodyPr/>
        <a:lstStyle/>
        <a:p>
          <a:endParaRPr lang="en-US"/>
        </a:p>
      </dgm:t>
    </dgm:pt>
    <dgm:pt modelId="{53FEA77D-B22B-42E8-A6E1-8C9DF3AF660D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liquid junction </a:t>
          </a:r>
          <a:r>
            <a:rPr lang="en-US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solarcells</a:t>
          </a:r>
          <a:r>
            <a: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or QD-sensitized solar cells (QDSC)</a:t>
          </a:r>
          <a:endParaRPr lang="en-US" dirty="0"/>
        </a:p>
      </dgm:t>
    </dgm:pt>
    <dgm:pt modelId="{CF573DD2-74C7-47F7-ABE4-9005A64377C3}" type="parTrans" cxnId="{4FA23E09-39BE-4909-A5EB-95834004A6BD}">
      <dgm:prSet/>
      <dgm:spPr/>
      <dgm:t>
        <a:bodyPr/>
        <a:lstStyle/>
        <a:p>
          <a:endParaRPr lang="en-US"/>
        </a:p>
      </dgm:t>
    </dgm:pt>
    <dgm:pt modelId="{93439D46-99D4-43C9-BF3B-C1655AFA153F}" type="sibTrans" cxnId="{4FA23E09-39BE-4909-A5EB-95834004A6BD}">
      <dgm:prSet/>
      <dgm:spPr/>
      <dgm:t>
        <a:bodyPr/>
        <a:lstStyle/>
        <a:p>
          <a:endParaRPr lang="en-US"/>
        </a:p>
      </dgm:t>
    </dgm:pt>
    <dgm:pt modelId="{FAC061EF-95CA-4292-AAD4-59DC3178F8BD}" type="pres">
      <dgm:prSet presAssocID="{BE7DC600-71C3-41A0-8FEF-0CB6E77BB89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5EA6EA-F3AC-4701-B0C1-574A6831B812}" type="pres">
      <dgm:prSet presAssocID="{F83EE73A-AD79-47AC-8780-88E0D8FD1C72}" presName="hierRoot1" presStyleCnt="0">
        <dgm:presLayoutVars>
          <dgm:hierBranch val="init"/>
        </dgm:presLayoutVars>
      </dgm:prSet>
      <dgm:spPr/>
    </dgm:pt>
    <dgm:pt modelId="{64ACD677-ACD8-408E-9D1A-CDCF9B41512D}" type="pres">
      <dgm:prSet presAssocID="{F83EE73A-AD79-47AC-8780-88E0D8FD1C72}" presName="rootComposite1" presStyleCnt="0"/>
      <dgm:spPr/>
    </dgm:pt>
    <dgm:pt modelId="{2D00B720-4EBC-4C7E-9A02-4C780C8E5C38}" type="pres">
      <dgm:prSet presAssocID="{F83EE73A-AD79-47AC-8780-88E0D8FD1C72}" presName="rootText1" presStyleLbl="alignAcc1" presStyleIdx="0" presStyleCnt="0">
        <dgm:presLayoutVars>
          <dgm:chPref val="3"/>
        </dgm:presLayoutVars>
      </dgm:prSet>
      <dgm:spPr/>
    </dgm:pt>
    <dgm:pt modelId="{F7582AA0-7CE4-4900-8085-A3031C0D41E8}" type="pres">
      <dgm:prSet presAssocID="{F83EE73A-AD79-47AC-8780-88E0D8FD1C72}" presName="topArc1" presStyleLbl="parChTrans1D1" presStyleIdx="0" presStyleCnt="6"/>
      <dgm:spPr/>
    </dgm:pt>
    <dgm:pt modelId="{CA742DCB-5530-4C9C-BFF6-3AF718686BD4}" type="pres">
      <dgm:prSet presAssocID="{F83EE73A-AD79-47AC-8780-88E0D8FD1C72}" presName="bottomArc1" presStyleLbl="parChTrans1D1" presStyleIdx="1" presStyleCnt="6"/>
      <dgm:spPr/>
    </dgm:pt>
    <dgm:pt modelId="{D117E5E8-8BDF-4B92-A368-8A1F169CADC3}" type="pres">
      <dgm:prSet presAssocID="{F83EE73A-AD79-47AC-8780-88E0D8FD1C72}" presName="topConnNode1" presStyleLbl="node1" presStyleIdx="0" presStyleCnt="0"/>
      <dgm:spPr/>
    </dgm:pt>
    <dgm:pt modelId="{C56BC23A-61B2-4E9C-AD3C-33E4C237F284}" type="pres">
      <dgm:prSet presAssocID="{F83EE73A-AD79-47AC-8780-88E0D8FD1C72}" presName="hierChild2" presStyleCnt="0"/>
      <dgm:spPr/>
    </dgm:pt>
    <dgm:pt modelId="{59E57937-1C85-452F-A302-1F41FB86D540}" type="pres">
      <dgm:prSet presAssocID="{CF573DD2-74C7-47F7-ABE4-9005A64377C3}" presName="Name28" presStyleLbl="parChTrans1D2" presStyleIdx="0" presStyleCnt="2"/>
      <dgm:spPr/>
    </dgm:pt>
    <dgm:pt modelId="{9AD3F576-6AED-4082-9C13-552FB20EC227}" type="pres">
      <dgm:prSet presAssocID="{53FEA77D-B22B-42E8-A6E1-8C9DF3AF660D}" presName="hierRoot2" presStyleCnt="0">
        <dgm:presLayoutVars>
          <dgm:hierBranch val="init"/>
        </dgm:presLayoutVars>
      </dgm:prSet>
      <dgm:spPr/>
    </dgm:pt>
    <dgm:pt modelId="{97983D8B-4D30-4F3F-A983-0B3FB18AA7A3}" type="pres">
      <dgm:prSet presAssocID="{53FEA77D-B22B-42E8-A6E1-8C9DF3AF660D}" presName="rootComposite2" presStyleCnt="0"/>
      <dgm:spPr/>
    </dgm:pt>
    <dgm:pt modelId="{0318A843-B7E6-466C-B9D9-EECCAEC57B6A}" type="pres">
      <dgm:prSet presAssocID="{53FEA77D-B22B-42E8-A6E1-8C9DF3AF660D}" presName="rootText2" presStyleLbl="alignAcc1" presStyleIdx="0" presStyleCnt="0">
        <dgm:presLayoutVars>
          <dgm:chPref val="3"/>
        </dgm:presLayoutVars>
      </dgm:prSet>
      <dgm:spPr/>
    </dgm:pt>
    <dgm:pt modelId="{24CDCCEF-F3FA-4D3F-944D-040AB6B532F6}" type="pres">
      <dgm:prSet presAssocID="{53FEA77D-B22B-42E8-A6E1-8C9DF3AF660D}" presName="topArc2" presStyleLbl="parChTrans1D1" presStyleIdx="2" presStyleCnt="6"/>
      <dgm:spPr/>
    </dgm:pt>
    <dgm:pt modelId="{61D6205E-6202-4982-A647-51EC45B31137}" type="pres">
      <dgm:prSet presAssocID="{53FEA77D-B22B-42E8-A6E1-8C9DF3AF660D}" presName="bottomArc2" presStyleLbl="parChTrans1D1" presStyleIdx="3" presStyleCnt="6"/>
      <dgm:spPr/>
    </dgm:pt>
    <dgm:pt modelId="{1E8D1C4C-DCAA-4248-B5FF-F7409CB6ED84}" type="pres">
      <dgm:prSet presAssocID="{53FEA77D-B22B-42E8-A6E1-8C9DF3AF660D}" presName="topConnNode2" presStyleLbl="node2" presStyleIdx="0" presStyleCnt="0"/>
      <dgm:spPr/>
    </dgm:pt>
    <dgm:pt modelId="{AC4B2D2A-02A3-4900-AD35-14F5369DEF20}" type="pres">
      <dgm:prSet presAssocID="{53FEA77D-B22B-42E8-A6E1-8C9DF3AF660D}" presName="hierChild4" presStyleCnt="0"/>
      <dgm:spPr/>
    </dgm:pt>
    <dgm:pt modelId="{8472D1C7-A471-4DF1-AC93-DEA192DA599C}" type="pres">
      <dgm:prSet presAssocID="{53FEA77D-B22B-42E8-A6E1-8C9DF3AF660D}" presName="hierChild5" presStyleCnt="0"/>
      <dgm:spPr/>
    </dgm:pt>
    <dgm:pt modelId="{EDB49895-AB46-4CAB-B1FF-DE310C59394A}" type="pres">
      <dgm:prSet presAssocID="{F83EE73A-AD79-47AC-8780-88E0D8FD1C72}" presName="hierChild3" presStyleCnt="0"/>
      <dgm:spPr/>
    </dgm:pt>
    <dgm:pt modelId="{E8E9B8F8-0A13-44DC-89E0-8EBB97D50863}" type="pres">
      <dgm:prSet presAssocID="{7741BBE1-203A-4A8E-B830-28E0B92D6BCA}" presName="Name101" presStyleLbl="parChTrans1D2" presStyleIdx="1" presStyleCnt="2"/>
      <dgm:spPr/>
    </dgm:pt>
    <dgm:pt modelId="{4F4DA3A8-9AEB-4D0D-B621-93205CE9E76E}" type="pres">
      <dgm:prSet presAssocID="{39CF92D4-433A-490C-9E3D-EA4D6D2AC50F}" presName="hierRoot3" presStyleCnt="0">
        <dgm:presLayoutVars>
          <dgm:hierBranch val="init"/>
        </dgm:presLayoutVars>
      </dgm:prSet>
      <dgm:spPr/>
    </dgm:pt>
    <dgm:pt modelId="{F49B9434-9482-4B46-B08D-126425B2FEA1}" type="pres">
      <dgm:prSet presAssocID="{39CF92D4-433A-490C-9E3D-EA4D6D2AC50F}" presName="rootComposite3" presStyleCnt="0"/>
      <dgm:spPr/>
    </dgm:pt>
    <dgm:pt modelId="{E578C865-2DDA-4DD4-9B31-0A3031D3E2AB}" type="pres">
      <dgm:prSet presAssocID="{39CF92D4-433A-490C-9E3D-EA4D6D2AC50F}" presName="rootText3" presStyleLbl="alignAcc1" presStyleIdx="0" presStyleCnt="0">
        <dgm:presLayoutVars>
          <dgm:chPref val="3"/>
        </dgm:presLayoutVars>
      </dgm:prSet>
      <dgm:spPr/>
    </dgm:pt>
    <dgm:pt modelId="{5384F966-4664-412E-A551-2C7DDD87B03A}" type="pres">
      <dgm:prSet presAssocID="{39CF92D4-433A-490C-9E3D-EA4D6D2AC50F}" presName="topArc3" presStyleLbl="parChTrans1D1" presStyleIdx="4" presStyleCnt="6"/>
      <dgm:spPr/>
    </dgm:pt>
    <dgm:pt modelId="{31E71ADA-E52A-4D91-9ADE-2B1C450E4D5D}" type="pres">
      <dgm:prSet presAssocID="{39CF92D4-433A-490C-9E3D-EA4D6D2AC50F}" presName="bottomArc3" presStyleLbl="parChTrans1D1" presStyleIdx="5" presStyleCnt="6"/>
      <dgm:spPr/>
    </dgm:pt>
    <dgm:pt modelId="{36E59E8E-3F8D-4DA9-AC3D-EC2CB5B67BE7}" type="pres">
      <dgm:prSet presAssocID="{39CF92D4-433A-490C-9E3D-EA4D6D2AC50F}" presName="topConnNode3" presStyleLbl="asst1" presStyleIdx="0" presStyleCnt="0"/>
      <dgm:spPr/>
    </dgm:pt>
    <dgm:pt modelId="{4986A6A4-49FE-4C01-A7F8-038B608E6E73}" type="pres">
      <dgm:prSet presAssocID="{39CF92D4-433A-490C-9E3D-EA4D6D2AC50F}" presName="hierChild6" presStyleCnt="0"/>
      <dgm:spPr/>
    </dgm:pt>
    <dgm:pt modelId="{6B414956-A1C2-4008-8572-FA465B2115A1}" type="pres">
      <dgm:prSet presAssocID="{39CF92D4-433A-490C-9E3D-EA4D6D2AC50F}" presName="hierChild7" presStyleCnt="0"/>
      <dgm:spPr/>
    </dgm:pt>
  </dgm:ptLst>
  <dgm:cxnLst>
    <dgm:cxn modelId="{F1E31F01-E37F-48A5-868D-12495626A20C}" srcId="{BE7DC600-71C3-41A0-8FEF-0CB6E77BB897}" destId="{F83EE73A-AD79-47AC-8780-88E0D8FD1C72}" srcOrd="0" destOrd="0" parTransId="{809B9A06-38CA-45DA-8BF2-913221D3A16C}" sibTransId="{D8B2BE07-A1B5-4659-9616-8BFB5AD7AE5A}"/>
    <dgm:cxn modelId="{411D9408-D1F6-4631-84DC-3892DDF3BC80}" type="presOf" srcId="{53FEA77D-B22B-42E8-A6E1-8C9DF3AF660D}" destId="{0318A843-B7E6-466C-B9D9-EECCAEC57B6A}" srcOrd="0" destOrd="0" presId="urn:microsoft.com/office/officeart/2008/layout/HalfCircleOrganizationChart"/>
    <dgm:cxn modelId="{4FA23E09-39BE-4909-A5EB-95834004A6BD}" srcId="{F83EE73A-AD79-47AC-8780-88E0D8FD1C72}" destId="{53FEA77D-B22B-42E8-A6E1-8C9DF3AF660D}" srcOrd="1" destOrd="0" parTransId="{CF573DD2-74C7-47F7-ABE4-9005A64377C3}" sibTransId="{93439D46-99D4-43C9-BF3B-C1655AFA153F}"/>
    <dgm:cxn modelId="{E3EC9E1A-D0EC-4E51-96FB-7081517E2647}" type="presOf" srcId="{7741BBE1-203A-4A8E-B830-28E0B92D6BCA}" destId="{E8E9B8F8-0A13-44DC-89E0-8EBB97D50863}" srcOrd="0" destOrd="0" presId="urn:microsoft.com/office/officeart/2008/layout/HalfCircleOrganizationChart"/>
    <dgm:cxn modelId="{D6388E20-8A14-4B89-86FC-A5B221487220}" type="presOf" srcId="{39CF92D4-433A-490C-9E3D-EA4D6D2AC50F}" destId="{36E59E8E-3F8D-4DA9-AC3D-EC2CB5B67BE7}" srcOrd="1" destOrd="0" presId="urn:microsoft.com/office/officeart/2008/layout/HalfCircleOrganizationChart"/>
    <dgm:cxn modelId="{CD14642B-9BB2-467B-BE09-950647D13B33}" type="presOf" srcId="{53FEA77D-B22B-42E8-A6E1-8C9DF3AF660D}" destId="{1E8D1C4C-DCAA-4248-B5FF-F7409CB6ED84}" srcOrd="1" destOrd="0" presId="urn:microsoft.com/office/officeart/2008/layout/HalfCircleOrganizationChart"/>
    <dgm:cxn modelId="{A8A5722C-D982-42A7-BD19-3A218110328F}" srcId="{F83EE73A-AD79-47AC-8780-88E0D8FD1C72}" destId="{39CF92D4-433A-490C-9E3D-EA4D6D2AC50F}" srcOrd="0" destOrd="0" parTransId="{7741BBE1-203A-4A8E-B830-28E0B92D6BCA}" sibTransId="{ED8B44DE-89FD-4AE2-A6DE-7E13B4253FC0}"/>
    <dgm:cxn modelId="{D46B4139-89B7-4DBC-8DA0-C560DBCC5C48}" type="presOf" srcId="{39CF92D4-433A-490C-9E3D-EA4D6D2AC50F}" destId="{E578C865-2DDA-4DD4-9B31-0A3031D3E2AB}" srcOrd="0" destOrd="0" presId="urn:microsoft.com/office/officeart/2008/layout/HalfCircleOrganizationChart"/>
    <dgm:cxn modelId="{707B4F61-09CB-4522-97B5-423022A54E76}" type="presOf" srcId="{BE7DC600-71C3-41A0-8FEF-0CB6E77BB897}" destId="{FAC061EF-95CA-4292-AAD4-59DC3178F8BD}" srcOrd="0" destOrd="0" presId="urn:microsoft.com/office/officeart/2008/layout/HalfCircleOrganizationChart"/>
    <dgm:cxn modelId="{E93AB17C-8BF1-48B9-B9FC-5E7AFC456482}" type="presOf" srcId="{CF573DD2-74C7-47F7-ABE4-9005A64377C3}" destId="{59E57937-1C85-452F-A302-1F41FB86D540}" srcOrd="0" destOrd="0" presId="urn:microsoft.com/office/officeart/2008/layout/HalfCircleOrganizationChart"/>
    <dgm:cxn modelId="{E4D42191-7A97-4886-AC2F-5AAD8888399F}" type="presOf" srcId="{F83EE73A-AD79-47AC-8780-88E0D8FD1C72}" destId="{2D00B720-4EBC-4C7E-9A02-4C780C8E5C38}" srcOrd="0" destOrd="0" presId="urn:microsoft.com/office/officeart/2008/layout/HalfCircleOrganizationChart"/>
    <dgm:cxn modelId="{D7DEC6C9-5F1D-492E-A680-443BC830A9D1}" type="presOf" srcId="{F83EE73A-AD79-47AC-8780-88E0D8FD1C72}" destId="{D117E5E8-8BDF-4B92-A368-8A1F169CADC3}" srcOrd="1" destOrd="0" presId="urn:microsoft.com/office/officeart/2008/layout/HalfCircleOrganizationChart"/>
    <dgm:cxn modelId="{F1144180-AF6A-4623-AC13-34434381904C}" type="presParOf" srcId="{FAC061EF-95CA-4292-AAD4-59DC3178F8BD}" destId="{0D5EA6EA-F3AC-4701-B0C1-574A6831B812}" srcOrd="0" destOrd="0" presId="urn:microsoft.com/office/officeart/2008/layout/HalfCircleOrganizationChart"/>
    <dgm:cxn modelId="{333420C4-6EB6-4952-B752-2C0A0AD438A3}" type="presParOf" srcId="{0D5EA6EA-F3AC-4701-B0C1-574A6831B812}" destId="{64ACD677-ACD8-408E-9D1A-CDCF9B41512D}" srcOrd="0" destOrd="0" presId="urn:microsoft.com/office/officeart/2008/layout/HalfCircleOrganizationChart"/>
    <dgm:cxn modelId="{E3222B88-F45B-45E6-90E5-1A8086E3D27C}" type="presParOf" srcId="{64ACD677-ACD8-408E-9D1A-CDCF9B41512D}" destId="{2D00B720-4EBC-4C7E-9A02-4C780C8E5C38}" srcOrd="0" destOrd="0" presId="urn:microsoft.com/office/officeart/2008/layout/HalfCircleOrganizationChart"/>
    <dgm:cxn modelId="{CAA910A5-D7C3-4DA8-A595-19A520A7BB5F}" type="presParOf" srcId="{64ACD677-ACD8-408E-9D1A-CDCF9B41512D}" destId="{F7582AA0-7CE4-4900-8085-A3031C0D41E8}" srcOrd="1" destOrd="0" presId="urn:microsoft.com/office/officeart/2008/layout/HalfCircleOrganizationChart"/>
    <dgm:cxn modelId="{A0AFD7D5-9DAC-4E2F-BA25-8D0C3DB3DE8B}" type="presParOf" srcId="{64ACD677-ACD8-408E-9D1A-CDCF9B41512D}" destId="{CA742DCB-5530-4C9C-BFF6-3AF718686BD4}" srcOrd="2" destOrd="0" presId="urn:microsoft.com/office/officeart/2008/layout/HalfCircleOrganizationChart"/>
    <dgm:cxn modelId="{2F9F91F0-9CD3-4577-8075-08AF09D62BC9}" type="presParOf" srcId="{64ACD677-ACD8-408E-9D1A-CDCF9B41512D}" destId="{D117E5E8-8BDF-4B92-A368-8A1F169CADC3}" srcOrd="3" destOrd="0" presId="urn:microsoft.com/office/officeart/2008/layout/HalfCircleOrganizationChart"/>
    <dgm:cxn modelId="{BF71EF25-C33D-4E2C-9434-25D8B0538602}" type="presParOf" srcId="{0D5EA6EA-F3AC-4701-B0C1-574A6831B812}" destId="{C56BC23A-61B2-4E9C-AD3C-33E4C237F284}" srcOrd="1" destOrd="0" presId="urn:microsoft.com/office/officeart/2008/layout/HalfCircleOrganizationChart"/>
    <dgm:cxn modelId="{9C8B5919-3D9C-41C9-9C7D-CF0C0671E406}" type="presParOf" srcId="{C56BC23A-61B2-4E9C-AD3C-33E4C237F284}" destId="{59E57937-1C85-452F-A302-1F41FB86D540}" srcOrd="0" destOrd="0" presId="urn:microsoft.com/office/officeart/2008/layout/HalfCircleOrganizationChart"/>
    <dgm:cxn modelId="{BB96A8D0-D12C-488F-9A34-7788AEE26416}" type="presParOf" srcId="{C56BC23A-61B2-4E9C-AD3C-33E4C237F284}" destId="{9AD3F576-6AED-4082-9C13-552FB20EC227}" srcOrd="1" destOrd="0" presId="urn:microsoft.com/office/officeart/2008/layout/HalfCircleOrganizationChart"/>
    <dgm:cxn modelId="{47EA6DB1-AF43-44BC-A218-324FA9012470}" type="presParOf" srcId="{9AD3F576-6AED-4082-9C13-552FB20EC227}" destId="{97983D8B-4D30-4F3F-A983-0B3FB18AA7A3}" srcOrd="0" destOrd="0" presId="urn:microsoft.com/office/officeart/2008/layout/HalfCircleOrganizationChart"/>
    <dgm:cxn modelId="{F52957E4-1652-43BD-99A8-1789DE80BA07}" type="presParOf" srcId="{97983D8B-4D30-4F3F-A983-0B3FB18AA7A3}" destId="{0318A843-B7E6-466C-B9D9-EECCAEC57B6A}" srcOrd="0" destOrd="0" presId="urn:microsoft.com/office/officeart/2008/layout/HalfCircleOrganizationChart"/>
    <dgm:cxn modelId="{4A651CD7-34D3-46AA-871B-965E382C15EA}" type="presParOf" srcId="{97983D8B-4D30-4F3F-A983-0B3FB18AA7A3}" destId="{24CDCCEF-F3FA-4D3F-944D-040AB6B532F6}" srcOrd="1" destOrd="0" presId="urn:microsoft.com/office/officeart/2008/layout/HalfCircleOrganizationChart"/>
    <dgm:cxn modelId="{1D6E1D2A-3B4C-4291-8B3B-87078E94AFDF}" type="presParOf" srcId="{97983D8B-4D30-4F3F-A983-0B3FB18AA7A3}" destId="{61D6205E-6202-4982-A647-51EC45B31137}" srcOrd="2" destOrd="0" presId="urn:microsoft.com/office/officeart/2008/layout/HalfCircleOrganizationChart"/>
    <dgm:cxn modelId="{8B9D01F1-EA31-4C7F-B99B-C3D3C409E01F}" type="presParOf" srcId="{97983D8B-4D30-4F3F-A983-0B3FB18AA7A3}" destId="{1E8D1C4C-DCAA-4248-B5FF-F7409CB6ED84}" srcOrd="3" destOrd="0" presId="urn:microsoft.com/office/officeart/2008/layout/HalfCircleOrganizationChart"/>
    <dgm:cxn modelId="{AD797D13-F19E-4A02-820A-7F27D5639A34}" type="presParOf" srcId="{9AD3F576-6AED-4082-9C13-552FB20EC227}" destId="{AC4B2D2A-02A3-4900-AD35-14F5369DEF20}" srcOrd="1" destOrd="0" presId="urn:microsoft.com/office/officeart/2008/layout/HalfCircleOrganizationChart"/>
    <dgm:cxn modelId="{E01CE349-3295-4976-8CCB-EA598CC6AACF}" type="presParOf" srcId="{9AD3F576-6AED-4082-9C13-552FB20EC227}" destId="{8472D1C7-A471-4DF1-AC93-DEA192DA599C}" srcOrd="2" destOrd="0" presId="urn:microsoft.com/office/officeart/2008/layout/HalfCircleOrganizationChart"/>
    <dgm:cxn modelId="{B584B73C-A931-4E92-9FAC-812B0CA83BC2}" type="presParOf" srcId="{0D5EA6EA-F3AC-4701-B0C1-574A6831B812}" destId="{EDB49895-AB46-4CAB-B1FF-DE310C59394A}" srcOrd="2" destOrd="0" presId="urn:microsoft.com/office/officeart/2008/layout/HalfCircleOrganizationChart"/>
    <dgm:cxn modelId="{34CCC1E7-E79C-4546-8499-C74E993A30C0}" type="presParOf" srcId="{EDB49895-AB46-4CAB-B1FF-DE310C59394A}" destId="{E8E9B8F8-0A13-44DC-89E0-8EBB97D50863}" srcOrd="0" destOrd="0" presId="urn:microsoft.com/office/officeart/2008/layout/HalfCircleOrganizationChart"/>
    <dgm:cxn modelId="{4117D1FF-6206-40A6-9111-36229F5DB023}" type="presParOf" srcId="{EDB49895-AB46-4CAB-B1FF-DE310C59394A}" destId="{4F4DA3A8-9AEB-4D0D-B621-93205CE9E76E}" srcOrd="1" destOrd="0" presId="urn:microsoft.com/office/officeart/2008/layout/HalfCircleOrganizationChart"/>
    <dgm:cxn modelId="{3EC0C8D4-F6D0-440A-A31D-3E1802BA20E1}" type="presParOf" srcId="{4F4DA3A8-9AEB-4D0D-B621-93205CE9E76E}" destId="{F49B9434-9482-4B46-B08D-126425B2FEA1}" srcOrd="0" destOrd="0" presId="urn:microsoft.com/office/officeart/2008/layout/HalfCircleOrganizationChart"/>
    <dgm:cxn modelId="{FF84C1EE-60F6-46D1-8A43-70E245269578}" type="presParOf" srcId="{F49B9434-9482-4B46-B08D-126425B2FEA1}" destId="{E578C865-2DDA-4DD4-9B31-0A3031D3E2AB}" srcOrd="0" destOrd="0" presId="urn:microsoft.com/office/officeart/2008/layout/HalfCircleOrganizationChart"/>
    <dgm:cxn modelId="{2162F895-4C27-4BA0-B8B2-273A8AEA4C52}" type="presParOf" srcId="{F49B9434-9482-4B46-B08D-126425B2FEA1}" destId="{5384F966-4664-412E-A551-2C7DDD87B03A}" srcOrd="1" destOrd="0" presId="urn:microsoft.com/office/officeart/2008/layout/HalfCircleOrganizationChart"/>
    <dgm:cxn modelId="{D338C555-BDD6-438A-B407-CD0F6729F8E8}" type="presParOf" srcId="{F49B9434-9482-4B46-B08D-126425B2FEA1}" destId="{31E71ADA-E52A-4D91-9ADE-2B1C450E4D5D}" srcOrd="2" destOrd="0" presId="urn:microsoft.com/office/officeart/2008/layout/HalfCircleOrganizationChart"/>
    <dgm:cxn modelId="{2AC4B85C-E649-41D9-8EC9-B57273781FA6}" type="presParOf" srcId="{F49B9434-9482-4B46-B08D-126425B2FEA1}" destId="{36E59E8E-3F8D-4DA9-AC3D-EC2CB5B67BE7}" srcOrd="3" destOrd="0" presId="urn:microsoft.com/office/officeart/2008/layout/HalfCircleOrganizationChart"/>
    <dgm:cxn modelId="{52FAD622-3D52-4113-B97E-539E429EFD18}" type="presParOf" srcId="{4F4DA3A8-9AEB-4D0D-B621-93205CE9E76E}" destId="{4986A6A4-49FE-4C01-A7F8-038B608E6E73}" srcOrd="1" destOrd="0" presId="urn:microsoft.com/office/officeart/2008/layout/HalfCircleOrganizationChart"/>
    <dgm:cxn modelId="{70006FE2-B61D-4C49-BFD8-F98098A8BDB8}" type="presParOf" srcId="{4F4DA3A8-9AEB-4D0D-B621-93205CE9E76E}" destId="{6B414956-A1C2-4008-8572-FA465B2115A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9B8F8-0A13-44DC-89E0-8EBB97D50863}">
      <dsp:nvSpPr>
        <dsp:cNvPr id="0" name=""/>
        <dsp:cNvSpPr/>
      </dsp:nvSpPr>
      <dsp:spPr>
        <a:xfrm>
          <a:off x="2384796" y="916200"/>
          <a:ext cx="759924" cy="549343"/>
        </a:xfrm>
        <a:custGeom>
          <a:avLst/>
          <a:gdLst/>
          <a:ahLst/>
          <a:cxnLst/>
          <a:rect l="0" t="0" r="0" b="0"/>
          <a:pathLst>
            <a:path>
              <a:moveTo>
                <a:pt x="759924" y="0"/>
              </a:moveTo>
              <a:lnTo>
                <a:pt x="759924" y="549343"/>
              </a:lnTo>
              <a:lnTo>
                <a:pt x="0" y="5493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37-1C85-452F-A302-1F41FB86D540}">
      <dsp:nvSpPr>
        <dsp:cNvPr id="0" name=""/>
        <dsp:cNvSpPr/>
      </dsp:nvSpPr>
      <dsp:spPr>
        <a:xfrm>
          <a:off x="3099001" y="916200"/>
          <a:ext cx="91440" cy="1684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46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82AA0-7CE4-4900-8085-A3031C0D41E8}">
      <dsp:nvSpPr>
        <dsp:cNvPr id="0" name=""/>
        <dsp:cNvSpPr/>
      </dsp:nvSpPr>
      <dsp:spPr>
        <a:xfrm>
          <a:off x="2686935" y="628"/>
          <a:ext cx="915572" cy="91557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42DCB-5530-4C9C-BFF6-3AF718686BD4}">
      <dsp:nvSpPr>
        <dsp:cNvPr id="0" name=""/>
        <dsp:cNvSpPr/>
      </dsp:nvSpPr>
      <dsp:spPr>
        <a:xfrm>
          <a:off x="2686935" y="628"/>
          <a:ext cx="915572" cy="91557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0B720-4EBC-4C7E-9A02-4C780C8E5C38}">
      <dsp:nvSpPr>
        <dsp:cNvPr id="0" name=""/>
        <dsp:cNvSpPr/>
      </dsp:nvSpPr>
      <dsp:spPr>
        <a:xfrm>
          <a:off x="2229149" y="165431"/>
          <a:ext cx="1831144" cy="5859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QD photovoltaics</a:t>
          </a:r>
          <a:endParaRPr lang="en-US" sz="1300" kern="1200" dirty="0"/>
        </a:p>
      </dsp:txBody>
      <dsp:txXfrm>
        <a:off x="2229149" y="165431"/>
        <a:ext cx="1831144" cy="585966"/>
      </dsp:txXfrm>
    </dsp:sp>
    <dsp:sp modelId="{24CDCCEF-F3FA-4D3F-944D-040AB6B532F6}">
      <dsp:nvSpPr>
        <dsp:cNvPr id="0" name=""/>
        <dsp:cNvSpPr/>
      </dsp:nvSpPr>
      <dsp:spPr>
        <a:xfrm>
          <a:off x="2686935" y="2600853"/>
          <a:ext cx="915572" cy="91557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6205E-6202-4982-A647-51EC45B31137}">
      <dsp:nvSpPr>
        <dsp:cNvPr id="0" name=""/>
        <dsp:cNvSpPr/>
      </dsp:nvSpPr>
      <dsp:spPr>
        <a:xfrm>
          <a:off x="2686935" y="2600853"/>
          <a:ext cx="915572" cy="91557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8A843-B7E6-466C-B9D9-EECCAEC57B6A}">
      <dsp:nvSpPr>
        <dsp:cNvPr id="0" name=""/>
        <dsp:cNvSpPr/>
      </dsp:nvSpPr>
      <dsp:spPr>
        <a:xfrm>
          <a:off x="2229149" y="2765656"/>
          <a:ext cx="1831144" cy="5859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liquid junction </a:t>
          </a:r>
          <a:r>
            <a:rPr lang="en-US" sz="1300" kern="120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solarcells</a:t>
          </a:r>
          <a:r>
            <a:rPr lang="en-US" sz="13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or QD-sensitized solar cells (QDSC)</a:t>
          </a:r>
          <a:endParaRPr lang="en-US" sz="1300" kern="1200" dirty="0"/>
        </a:p>
      </dsp:txBody>
      <dsp:txXfrm>
        <a:off x="2229149" y="2765656"/>
        <a:ext cx="1831144" cy="585966"/>
      </dsp:txXfrm>
    </dsp:sp>
    <dsp:sp modelId="{5384F966-4664-412E-A551-2C7DDD87B03A}">
      <dsp:nvSpPr>
        <dsp:cNvPr id="0" name=""/>
        <dsp:cNvSpPr/>
      </dsp:nvSpPr>
      <dsp:spPr>
        <a:xfrm>
          <a:off x="1579092" y="1300740"/>
          <a:ext cx="915572" cy="91557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71ADA-E52A-4D91-9ADE-2B1C450E4D5D}">
      <dsp:nvSpPr>
        <dsp:cNvPr id="0" name=""/>
        <dsp:cNvSpPr/>
      </dsp:nvSpPr>
      <dsp:spPr>
        <a:xfrm>
          <a:off x="1579092" y="1300740"/>
          <a:ext cx="915572" cy="91557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8C865-2DDA-4DD4-9B31-0A3031D3E2AB}">
      <dsp:nvSpPr>
        <dsp:cNvPr id="0" name=""/>
        <dsp:cNvSpPr/>
      </dsp:nvSpPr>
      <dsp:spPr>
        <a:xfrm>
          <a:off x="1121306" y="1465543"/>
          <a:ext cx="1831144" cy="5859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solid-state semiconductor heterojunction solar cells (SHJSC) </a:t>
          </a:r>
          <a:endParaRPr lang="en-US" sz="1300" kern="1200" dirty="0"/>
        </a:p>
      </dsp:txBody>
      <dsp:txXfrm>
        <a:off x="1121306" y="1465543"/>
        <a:ext cx="1831144" cy="585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10/7/2020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10/7/2020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9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58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7584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5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4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1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3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2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4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c.org/en/content/articlehtml/2015/sc/c5sc00910c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b="1" i="0" u="none" strike="noStrike" kern="1200" cap="none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Quantum Dot Photo-</a:t>
            </a:r>
            <a:r>
              <a:rPr lang="en-US" sz="4700" b="1" i="0" u="none" strike="noStrike" kern="1200" cap="none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Voltaics</a:t>
            </a:r>
            <a:endParaRPr lang="en-US" sz="4700" kern="1200" cap="none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Dr. Satyanarayan Dhal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8D7C6FD8-639F-4FA1-8B3B-4D5457AED449}"/>
              </a:ext>
            </a:extLst>
          </p:cNvPr>
          <p:cNvSpPr txBox="1">
            <a:spLocks/>
          </p:cNvSpPr>
          <p:nvPr/>
        </p:nvSpPr>
        <p:spPr>
          <a:xfrm>
            <a:off x="5438224" y="1467954"/>
            <a:ext cx="5734050" cy="95556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/>
              <a:t>Lecture-17</a:t>
            </a:r>
          </a:p>
          <a:p>
            <a:pPr>
              <a:spcAft>
                <a:spcPts val="600"/>
              </a:spcAft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Solar Cell Assembly and Performance Evaluation.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095999" y="2177321"/>
            <a:ext cx="5861675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majority of the published work on SHJSC has centered on lead chalcogenides.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Both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PbS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PbSe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QDs deposited on mesoscopic TiO</a:t>
            </a:r>
            <a:r>
              <a:rPr lang="en-US" baseline="-2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or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ZnO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film serve as the photoanode.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CdSe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Sb</a:t>
            </a:r>
            <a:r>
              <a:rPr lang="en-US" b="0" i="0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n-US" b="0" i="0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CIGS, have also been employed as photon harvesters.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thin layer of metal (e.g., Au or Ag) is deposited on top of the hole transport layer to make the electrical contact.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pon photoexcitation of the semiconductor QDs, the electrons are driven toward the oxide layer, and the holes are driven toward the metal contact and thus generate photocurrent.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A4952-84F5-4117-946C-128975B4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9827"/>
            <a:ext cx="5858693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The principle of operation of QDSC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095999" y="2177321"/>
            <a:ext cx="5861675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Most of the QDSC fabrication reported to date employs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CdSe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CdS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semiconductor QDs that are deposited on mesoscopic oxide films.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sulfide/polysulfide electrolyte acts as a hole-transporter.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casting of a blocking layer on the FTO surface(10−20 nm thick layer of close packed TiO2) before the deposition of mesoscopic TiO2films is important to achieve higher photovoltage.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Cu2S-based counter electrodes that exhibit redox activity toward the S2−/Sn2−couple deliver higher fill factors and steady photocurrent with good photostability.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A4952-84F5-4117-946C-128975B4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9827"/>
            <a:ext cx="5858693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Interfacial Charge-Transfer Processes Dictating the </a:t>
            </a:r>
            <a:r>
              <a:rPr lang="en-US" b="1" i="0" u="none" strike="noStrike" baseline="0" dirty="0" err="1">
                <a:solidFill>
                  <a:schemeClr val="bg1"/>
                </a:solidFill>
              </a:rPr>
              <a:t>QDSCPerformance</a:t>
            </a:r>
            <a:r>
              <a:rPr lang="en-US" b="1" i="0" u="none" strike="noStrike" baseline="0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095999" y="2177321"/>
            <a:ext cx="5861675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photoinduced charge-transfer processes following a laser pulse excitation: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(1) Charge injection from excited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CdSe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into TiO2;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(2) transport of electrons to the collecting electrode surface;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(3) hole transfer to the redox couple;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(4)regeneration of the redox couple;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(5) recombination of electrons from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CdSe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and the oxidized form of the redox couple;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(6)interfacial recombination of electrons from TiO2and the oxidized form of the redox couple.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CED7B-1680-48FB-A8FD-7AAC6C62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26" y="2819748"/>
            <a:ext cx="5334744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Emerging Strategies to Boost the Solar Cell Performance.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095999" y="2177321"/>
            <a:ext cx="5861675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Multiple Exciton Generation (MEG) and Hot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ElectronTransfer</a:t>
            </a: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</a:rPr>
              <a:t>Plasmonic Solar Cells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Arial" panose="020B0604020202020204" pitchFamily="34" charset="0"/>
              </a:rPr>
              <a:t>Supersensitization</a:t>
            </a:r>
            <a:r>
              <a:rPr lang="en-US" dirty="0">
                <a:effectLst/>
                <a:latin typeface="Arial" panose="020B0604020202020204" pitchFamily="34" charset="0"/>
              </a:rPr>
              <a:t> of QDs with Dye Molecules. 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</a:rPr>
              <a:t>Tandem Layered QDSC.</a:t>
            </a: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D308B-469E-42F4-ADB6-CDE612DE0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843"/>
            <a:ext cx="6306430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5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Emerging Strategies to Boost the Solar Cell Performance.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095999" y="2177321"/>
            <a:ext cx="5861675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Multiple Exciton Generation (MEG) and Hot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ElectronTransfer</a:t>
            </a: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</a:rPr>
              <a:t>Plasmonic Solar Cells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Arial" panose="020B0604020202020204" pitchFamily="34" charset="0"/>
              </a:rPr>
              <a:t>Supersensitization</a:t>
            </a:r>
            <a:r>
              <a:rPr lang="en-US" dirty="0">
                <a:effectLst/>
                <a:latin typeface="Arial" panose="020B0604020202020204" pitchFamily="34" charset="0"/>
              </a:rPr>
              <a:t> of QDs with Dye Molecules. 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</a:rPr>
              <a:t>Tandem Layered QDSC.</a:t>
            </a: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9D02F3-5143-40DD-BF55-85DA100BC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2567301"/>
            <a:ext cx="5734850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1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Emerging Strategies to Boost the Solar Cell Performance.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095999" y="2177321"/>
            <a:ext cx="5861675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Multiple Exciton Generation (MEG) and Hot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ElectronTransfer</a:t>
            </a: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</a:rPr>
              <a:t>Plasmonic Solar Cells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Arial" panose="020B0604020202020204" pitchFamily="34" charset="0"/>
              </a:rPr>
              <a:t>Supersensitization</a:t>
            </a:r>
            <a:r>
              <a:rPr lang="en-US" dirty="0">
                <a:effectLst/>
                <a:latin typeface="Arial" panose="020B0604020202020204" pitchFamily="34" charset="0"/>
              </a:rPr>
              <a:t> of QDs with Dye Molecules. 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</a:rPr>
              <a:t>Tandem Layered QDSC.</a:t>
            </a: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4C407-3A56-4AA9-977D-0CEBEDB17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2665"/>
            <a:ext cx="6091702" cy="31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Conclusion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095999" y="2177321"/>
            <a:ext cx="5861675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QDSC development offer new opportunities.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Recent efforts to develop  a  solar  paint  with  semiconductor  nanocrystals highlights the concept of a viable transformative approach.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Solar ink printing and reel-to-reel flexible photovoltaics also offer similar opportunities.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A4952-84F5-4117-946C-128975B4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9827"/>
            <a:ext cx="5858693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5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B6E8B-73BA-4EC9-94A8-414D7633B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F52DB-69B0-4DE9-BB11-43EE99423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Quantum Dot Solar </a:t>
            </a:r>
            <a:r>
              <a:rPr lang="en-US" dirty="0" err="1">
                <a:effectLst/>
                <a:latin typeface="Arial" panose="020B0604020202020204" pitchFamily="34" charset="0"/>
              </a:rPr>
              <a:t>Cells.The</a:t>
            </a:r>
            <a:r>
              <a:rPr lang="en-US" dirty="0">
                <a:effectLst/>
                <a:latin typeface="Arial" panose="020B0604020202020204" pitchFamily="34" charset="0"/>
              </a:rPr>
              <a:t> Next Big </a:t>
            </a:r>
            <a:r>
              <a:rPr lang="en-US" dirty="0" err="1">
                <a:effectLst/>
                <a:latin typeface="Arial" panose="020B0604020202020204" pitchFamily="34" charset="0"/>
              </a:rPr>
              <a:t>Thingin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PhotovoltaicsPrashantV.Kamat</a:t>
            </a:r>
            <a:r>
              <a:rPr lang="en-US" dirty="0">
                <a:effectLst/>
                <a:latin typeface="Arial" panose="020B0604020202020204" pitchFamily="34" charset="0"/>
              </a:rPr>
              <a:t>* J.Phys.Chem.Lett.2013, 4, 908</a:t>
            </a:r>
            <a:r>
              <a:rPr lang="en-US" dirty="0">
                <a:effectLst/>
                <a:latin typeface="Courier New" panose="02070309020205020404" pitchFamily="49" charset="0"/>
              </a:rPr>
              <a:t>−</a:t>
            </a:r>
            <a:r>
              <a:rPr lang="en-US" dirty="0">
                <a:effectLst/>
                <a:latin typeface="Arial" panose="020B0604020202020204" pitchFamily="34" charset="0"/>
              </a:rPr>
              <a:t>918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9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is a Quantum Dot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5029201" y="2177321"/>
            <a:ext cx="6928474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Tiny semiconductor particles a few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nanometres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in the quantum dot can be excited to a state of higher energy.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excited electron can drop back into the valence band releasing its energy by the emission of light (photoluminescence).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color of that light depends on the energy difference between the conductance band and the valence band.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 materials tightly confine either electrons or electron holes.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dots (artificial atoms), having bound, discrete electronic states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optoelectronic properties change as a function of both size and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shape.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209053-F7C4-4890-BB31-0CF7C972E8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4849" y="2412400"/>
            <a:ext cx="4121631" cy="4119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42AA25-7A3E-4D5B-8A66-D4FD2406463A}"/>
              </a:ext>
            </a:extLst>
          </p:cNvPr>
          <p:cNvSpPr txBox="1"/>
          <p:nvPr/>
        </p:nvSpPr>
        <p:spPr>
          <a:xfrm>
            <a:off x="734849" y="6627168"/>
            <a:ext cx="4121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ubs.rsc.org/en/content/articlehtml/2015/sc/c5sc00910c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0683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QDSC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5029201" y="2177321"/>
            <a:ext cx="6928474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Manipulation of photoinduced charge separation in semiconductor QDs.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across the interface dictate the performance of QDSC.</a:t>
            </a:r>
            <a:endParaRPr lang="en-US" sz="1800" b="0" i="0" u="none" strike="noStrike" baseline="0" dirty="0">
              <a:solidFill>
                <a:srgbClr val="000000"/>
              </a:solidFill>
              <a:latin typeface="LAJMF L+ Gulliver R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AFB24-B3FA-4627-8830-B7EB6D21A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9" y="2386584"/>
            <a:ext cx="4244070" cy="34030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9A9A68-91B3-423C-9BE7-BDF0C683C021}"/>
              </a:ext>
            </a:extLst>
          </p:cNvPr>
          <p:cNvSpPr txBox="1"/>
          <p:nvPr/>
        </p:nvSpPr>
        <p:spPr>
          <a:xfrm>
            <a:off x="234324" y="5949618"/>
            <a:ext cx="9123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Schematic illustration of a semiconductor-nanostructure-based next-generation solar cells</a:t>
            </a:r>
          </a:p>
        </p:txBody>
      </p:sp>
    </p:spTree>
    <p:extLst>
      <p:ext uri="{BB962C8B-B14F-4D97-AF65-F5344CB8AC3E}">
        <p14:creationId xmlns:p14="http://schemas.microsoft.com/office/powerpoint/2010/main" val="363000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QDSC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5029201" y="2177321"/>
            <a:ext cx="6928474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power conversion efficiency of liquid junction QDSC has increased from 1 to 5% during last couple of years.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Efficiencies in the range of 7% have also been reported for solid-state QDSC.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QDSC emerge as The Next Big Thing in Photovoltaics?</a:t>
            </a:r>
            <a:endParaRPr lang="en-US" sz="1800" b="0" i="0" u="none" strike="noStrike" baseline="0" dirty="0">
              <a:solidFill>
                <a:srgbClr val="000000"/>
              </a:solidFill>
              <a:latin typeface="LAJMF L+ Gulliver R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AFB24-B3FA-4627-8830-B7EB6D21A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9" y="2386584"/>
            <a:ext cx="4244070" cy="34030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9A9A68-91B3-423C-9BE7-BDF0C683C021}"/>
              </a:ext>
            </a:extLst>
          </p:cNvPr>
          <p:cNvSpPr txBox="1"/>
          <p:nvPr/>
        </p:nvSpPr>
        <p:spPr>
          <a:xfrm>
            <a:off x="234324" y="5949618"/>
            <a:ext cx="9123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Schematic illustration of a semiconductor-nanostructure-based next-generation solar cells</a:t>
            </a:r>
          </a:p>
        </p:txBody>
      </p:sp>
    </p:spTree>
    <p:extLst>
      <p:ext uri="{BB962C8B-B14F-4D97-AF65-F5344CB8AC3E}">
        <p14:creationId xmlns:p14="http://schemas.microsoft.com/office/powerpoint/2010/main" val="38908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Designing Photoactive Nanostructured Semiconductor Electrodes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5029201" y="2177321"/>
            <a:ext cx="6928474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proper assembly and ordering of semiconductor QDs in a mesoscopic oxide film is an essential criterion for designing QDSC.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mesoscopic TiO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films (5−10μm thick) are cast on optically transparent electrodes (OTE).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electrodes are modified with QDs so that they serves as light energy harvesters and convert incident photons to electricity. </a:t>
            </a:r>
            <a:endParaRPr lang="en-US" sz="1800" b="0" i="0" u="none" strike="noStrike" baseline="0" dirty="0">
              <a:solidFill>
                <a:srgbClr val="000000"/>
              </a:solidFill>
              <a:latin typeface="LAJMF L+ Gulliver R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AFB24-B3FA-4627-8830-B7EB6D21A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9" y="2386584"/>
            <a:ext cx="4244070" cy="34030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9A9A68-91B3-423C-9BE7-BDF0C683C021}"/>
              </a:ext>
            </a:extLst>
          </p:cNvPr>
          <p:cNvSpPr txBox="1"/>
          <p:nvPr/>
        </p:nvSpPr>
        <p:spPr>
          <a:xfrm>
            <a:off x="234324" y="5949618"/>
            <a:ext cx="9123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Schematic illustration of a semiconductor-nanostructure-based next-generation solar cells</a:t>
            </a:r>
          </a:p>
        </p:txBody>
      </p:sp>
    </p:spTree>
    <p:extLst>
      <p:ext uri="{BB962C8B-B14F-4D97-AF65-F5344CB8AC3E}">
        <p14:creationId xmlns:p14="http://schemas.microsoft.com/office/powerpoint/2010/main" val="5595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Designing Photoactive Nanostructured Semiconductor Electrodes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5029201" y="2177321"/>
            <a:ext cx="6928474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majority of the solid-state QDSC employ photoanodes prepared by the drop casting or spin coating method.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amount of the colloidal QD suspension is added onto the electrode surface, and the film is dried in a controlled way.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chemical bath deposition and surface ionic layer adsorption and reaction (SILAR) employ reactant precursors in solution that react on the electrode surface.</a:t>
            </a:r>
            <a:endParaRPr lang="en-US" sz="1800" b="0" i="0" u="none" strike="noStrike" baseline="0" dirty="0">
              <a:solidFill>
                <a:srgbClr val="000000"/>
              </a:solidFill>
              <a:latin typeface="LAJMF L+ Gulliver R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9A9A68-91B3-423C-9BE7-BDF0C683C021}"/>
              </a:ext>
            </a:extLst>
          </p:cNvPr>
          <p:cNvSpPr txBox="1"/>
          <p:nvPr/>
        </p:nvSpPr>
        <p:spPr>
          <a:xfrm>
            <a:off x="234324" y="5949618"/>
            <a:ext cx="9123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Schematic illustration of a semiconductor-nanostructure-based next-generation solar cells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3C294-9915-46DD-A51E-046FE1004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24" y="2546232"/>
            <a:ext cx="4618056" cy="30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Designing Photoactive Nanostructured Semiconductor Electrodes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5029201" y="2177321"/>
            <a:ext cx="6928474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growth of crystallites is controlled by the time of reaction or number of cycles of the SILAR process.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Electrophoretic deposition = by applying a DC electric field between two electrodes immersed in a QD suspension.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linker-assisted attachment of QD particles to the oxide surface. This method allows selective attachment of pre synthesized metal chalcogenide QDs(e.g., </a:t>
            </a:r>
            <a:r>
              <a:rPr lang="en-US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CdS</a:t>
            </a:r>
            <a:r>
              <a:rPr lang="en-US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CdSe</a:t>
            </a:r>
            <a:r>
              <a:rPr lang="en-US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to an oxide surfaces (e.g., TiO2or </a:t>
            </a:r>
            <a:r>
              <a:rPr lang="en-US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ZnO</a:t>
            </a:r>
            <a:r>
              <a:rPr lang="en-US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using a bifunctional linker molecule such as 3-mercaptopropionicacid. 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9A9A68-91B3-423C-9BE7-BDF0C683C021}"/>
              </a:ext>
            </a:extLst>
          </p:cNvPr>
          <p:cNvSpPr txBox="1"/>
          <p:nvPr/>
        </p:nvSpPr>
        <p:spPr>
          <a:xfrm>
            <a:off x="234324" y="5949618"/>
            <a:ext cx="9123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Schematic illustration of a semiconductor-nanostructure-based next-generation solar cells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3C294-9915-46DD-A51E-046FE1004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24" y="2546232"/>
            <a:ext cx="4618056" cy="30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Solar Cell Assembly and Performance Evaluation.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5029201" y="2177321"/>
            <a:ext cx="6928474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Both types of solar cells offer the convenience of benchtop fabrication with minimal necessity for a clean room or controlled atmosphere during solar cell assembly. 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DF877DA-1659-40DB-BAD2-2DEF1C4100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31829"/>
              </p:ext>
            </p:extLst>
          </p:nvPr>
        </p:nvGraphicFramePr>
        <p:xfrm>
          <a:off x="-385759" y="2304943"/>
          <a:ext cx="5181600" cy="351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17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Solar Cell Assembly and Performance Evaluation.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095999" y="2177321"/>
            <a:ext cx="5861675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hole transport layer is a redox electrolyte in liquid junction solar cells and a solid-state hole-transporting layer in heterojunction solar cells.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background image shows a few QDSC samples prepared with an active QD layer (∼0.25 cm2area) sandwiched between the two OTE and the redox electrolyte.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A4952-84F5-4117-946C-128975B4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9827"/>
            <a:ext cx="5858693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3472</TotalTime>
  <Words>1073</Words>
  <Application>Microsoft Office PowerPoint</Application>
  <PresentationFormat>Widescreen</PresentationFormat>
  <Paragraphs>88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Euphemia</vt:lpstr>
      <vt:lpstr>LAJMF L+ Gulliver RM</vt:lpstr>
      <vt:lpstr>Times New Roman</vt:lpstr>
      <vt:lpstr>Wingdings</vt:lpstr>
      <vt:lpstr>Office Theme</vt:lpstr>
      <vt:lpstr>Quantum Dot Photo-Voltaics</vt:lpstr>
      <vt:lpstr>What is a Quantum Dot ?</vt:lpstr>
      <vt:lpstr>QDSC</vt:lpstr>
      <vt:lpstr>QDSC</vt:lpstr>
      <vt:lpstr>Designing Photoactive Nanostructured Semiconductor Electrodes</vt:lpstr>
      <vt:lpstr>Designing Photoactive Nanostructured Semiconductor Electrodes</vt:lpstr>
      <vt:lpstr>Designing Photoactive Nanostructured Semiconductor Electrodes</vt:lpstr>
      <vt:lpstr>Solar Cell Assembly and Performance Evaluation.</vt:lpstr>
      <vt:lpstr>Solar Cell Assembly and Performance Evaluation.</vt:lpstr>
      <vt:lpstr>Solar Cell Assembly and Performance Evaluation.</vt:lpstr>
      <vt:lpstr>The principle of operation of QDSC </vt:lpstr>
      <vt:lpstr>Interfacial Charge-Transfer Processes Dictating the QDSCPerformance.</vt:lpstr>
      <vt:lpstr>Emerging Strategies to Boost the Solar Cell Performance.</vt:lpstr>
      <vt:lpstr>Emerging Strategies to Boost the Solar Cell Performance.</vt:lpstr>
      <vt:lpstr>Emerging Strategies to Boost the Solar Cell Performance.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spectrum</dc:title>
  <dc:creator>SNIGDHARANI DHAL</dc:creator>
  <cp:lastModifiedBy>Dr. SATYANARAYAN DHAL</cp:lastModifiedBy>
  <cp:revision>357</cp:revision>
  <dcterms:created xsi:type="dcterms:W3CDTF">2020-07-27T07:48:08Z</dcterms:created>
  <dcterms:modified xsi:type="dcterms:W3CDTF">2020-10-07T13:33:48Z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