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66" r:id="rId5"/>
    <p:sldId id="261" r:id="rId6"/>
    <p:sldId id="262" r:id="rId7"/>
    <p:sldId id="292" r:id="rId8"/>
    <p:sldId id="294" r:id="rId9"/>
    <p:sldId id="293" r:id="rId10"/>
    <p:sldId id="296" r:id="rId11"/>
    <p:sldId id="263" r:id="rId12"/>
    <p:sldId id="257" r:id="rId13"/>
    <p:sldId id="258" r:id="rId14"/>
    <p:sldId id="264" r:id="rId15"/>
    <p:sldId id="259" r:id="rId16"/>
    <p:sldId id="260" r:id="rId17"/>
    <p:sldId id="265" r:id="rId18"/>
    <p:sldId id="295" r:id="rId19"/>
    <p:sldId id="29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5251AF-C950-48DA-9DC3-59850C01DE70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14A343C-7716-4292-A23B-3898280F2836}">
      <dgm:prSet phldrT="[Text]"/>
      <dgm:spPr/>
      <dgm:t>
        <a:bodyPr/>
        <a:lstStyle/>
        <a:p>
          <a:r>
            <a:rPr lang="en-US" dirty="0"/>
            <a:t>AB</a:t>
          </a:r>
        </a:p>
      </dgm:t>
    </dgm:pt>
    <dgm:pt modelId="{D8080C26-E260-4B4B-9D39-33AF8E571114}" type="parTrans" cxnId="{C5984F20-FEC2-45D0-925A-0D7798549B95}">
      <dgm:prSet/>
      <dgm:spPr/>
      <dgm:t>
        <a:bodyPr/>
        <a:lstStyle/>
        <a:p>
          <a:endParaRPr lang="en-US"/>
        </a:p>
      </dgm:t>
    </dgm:pt>
    <dgm:pt modelId="{52FC5976-A686-4196-A46B-77A78227A660}" type="sibTrans" cxnId="{C5984F20-FEC2-45D0-925A-0D7798549B95}">
      <dgm:prSet/>
      <dgm:spPr/>
      <dgm:t>
        <a:bodyPr/>
        <a:lstStyle/>
        <a:p>
          <a:endParaRPr lang="en-US"/>
        </a:p>
      </dgm:t>
    </dgm:pt>
    <dgm:pt modelId="{A8D2FBF5-3C8B-4BF7-8237-68B9C02D0B8A}" type="asst">
      <dgm:prSet phldrT="[Text]" custT="1"/>
      <dgm:spPr/>
      <dgm:t>
        <a:bodyPr/>
        <a:lstStyle/>
        <a:p>
          <a:r>
            <a:rPr lang="en-US" sz="2800" b="1" dirty="0"/>
            <a:t>III-V</a:t>
          </a:r>
          <a:endParaRPr lang="en-US" sz="4100" b="1" dirty="0"/>
        </a:p>
      </dgm:t>
    </dgm:pt>
    <dgm:pt modelId="{580A7B77-F781-4A37-9892-0F93BAB93F2E}" type="parTrans" cxnId="{73FEF46B-8D23-43DE-82AB-1BF172F4B46C}">
      <dgm:prSet/>
      <dgm:spPr/>
      <dgm:t>
        <a:bodyPr/>
        <a:lstStyle/>
        <a:p>
          <a:endParaRPr lang="en-US"/>
        </a:p>
      </dgm:t>
    </dgm:pt>
    <dgm:pt modelId="{EDE7EF78-AF15-497F-B919-C821CC23BB93}" type="sibTrans" cxnId="{73FEF46B-8D23-43DE-82AB-1BF172F4B46C}">
      <dgm:prSet/>
      <dgm:spPr/>
      <dgm:t>
        <a:bodyPr/>
        <a:lstStyle/>
        <a:p>
          <a:endParaRPr lang="en-US"/>
        </a:p>
      </dgm:t>
    </dgm:pt>
    <dgm:pt modelId="{2063991C-F69D-4086-A9DE-0CE09888A4B1}">
      <dgm:prSet phldrT="[Text]" custT="1"/>
      <dgm:spPr/>
      <dgm:t>
        <a:bodyPr/>
        <a:lstStyle/>
        <a:p>
          <a:r>
            <a:rPr lang="en-US" sz="2800" b="1" dirty="0"/>
            <a:t>II-VI</a:t>
          </a:r>
        </a:p>
      </dgm:t>
    </dgm:pt>
    <dgm:pt modelId="{AA569BF5-ECA4-4356-BD93-ACF856A21C3D}" type="parTrans" cxnId="{22C84D43-D544-4509-9A1D-18857F3B8158}">
      <dgm:prSet/>
      <dgm:spPr/>
      <dgm:t>
        <a:bodyPr/>
        <a:lstStyle/>
        <a:p>
          <a:endParaRPr lang="en-US"/>
        </a:p>
      </dgm:t>
    </dgm:pt>
    <dgm:pt modelId="{CA550E0C-ABC5-4A86-9E06-EDB7EC927A0E}" type="sibTrans" cxnId="{22C84D43-D544-4509-9A1D-18857F3B8158}">
      <dgm:prSet/>
      <dgm:spPr/>
      <dgm:t>
        <a:bodyPr/>
        <a:lstStyle/>
        <a:p>
          <a:endParaRPr lang="en-US"/>
        </a:p>
      </dgm:t>
    </dgm:pt>
    <dgm:pt modelId="{084A9ED4-EE7C-4EC5-BDE1-5197307CF4A9}">
      <dgm:prSet phldrT="[Text]" custT="1"/>
      <dgm:spPr/>
      <dgm:t>
        <a:bodyPr/>
        <a:lstStyle/>
        <a:p>
          <a:r>
            <a:rPr lang="en-US" sz="2400" dirty="0"/>
            <a:t>InSb, GaAs</a:t>
          </a:r>
        </a:p>
      </dgm:t>
    </dgm:pt>
    <dgm:pt modelId="{D00251FA-E917-451C-8CFC-8AE27B473363}" type="parTrans" cxnId="{A3AC913F-76BC-4D59-93B2-EC548DD7574E}">
      <dgm:prSet/>
      <dgm:spPr/>
      <dgm:t>
        <a:bodyPr/>
        <a:lstStyle/>
        <a:p>
          <a:endParaRPr lang="en-US"/>
        </a:p>
      </dgm:t>
    </dgm:pt>
    <dgm:pt modelId="{E9856F7E-5B7E-4780-92F2-BD70B473CE63}" type="sibTrans" cxnId="{A3AC913F-76BC-4D59-93B2-EC548DD7574E}">
      <dgm:prSet/>
      <dgm:spPr/>
      <dgm:t>
        <a:bodyPr/>
        <a:lstStyle/>
        <a:p>
          <a:endParaRPr lang="en-US"/>
        </a:p>
      </dgm:t>
    </dgm:pt>
    <dgm:pt modelId="{ABC5174C-CDE1-4141-BFC2-50672C4D7C9E}">
      <dgm:prSet phldrT="[Text]" custT="1"/>
      <dgm:spPr/>
      <dgm:t>
        <a:bodyPr/>
        <a:lstStyle/>
        <a:p>
          <a:r>
            <a:rPr lang="en-US" sz="2800" dirty="0"/>
            <a:t>ZnS, CdS</a:t>
          </a:r>
        </a:p>
      </dgm:t>
    </dgm:pt>
    <dgm:pt modelId="{F0CEFBFC-26CB-4D73-8300-D98F5A77C896}" type="parTrans" cxnId="{54C443BC-02E3-4E0A-A24A-9A92535E61DA}">
      <dgm:prSet/>
      <dgm:spPr/>
      <dgm:t>
        <a:bodyPr/>
        <a:lstStyle/>
        <a:p>
          <a:endParaRPr lang="en-US"/>
        </a:p>
      </dgm:t>
    </dgm:pt>
    <dgm:pt modelId="{20832196-F164-4FF3-9B74-2D6F47B2B7D8}" type="sibTrans" cxnId="{54C443BC-02E3-4E0A-A24A-9A92535E61DA}">
      <dgm:prSet/>
      <dgm:spPr/>
      <dgm:t>
        <a:bodyPr/>
        <a:lstStyle/>
        <a:p>
          <a:endParaRPr lang="en-US"/>
        </a:p>
      </dgm:t>
    </dgm:pt>
    <dgm:pt modelId="{336DF56A-FC56-4724-8429-A0CA72114409}" type="pres">
      <dgm:prSet presAssocID="{AE5251AF-C950-48DA-9DC3-59850C01DE70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26C2C16-4D8B-4AAD-BB01-043E2BB26CA5}" type="pres">
      <dgm:prSet presAssocID="{114A343C-7716-4292-A23B-3898280F2836}" presName="hierRoot1" presStyleCnt="0">
        <dgm:presLayoutVars>
          <dgm:hierBranch val="init"/>
        </dgm:presLayoutVars>
      </dgm:prSet>
      <dgm:spPr/>
    </dgm:pt>
    <dgm:pt modelId="{CB7045E1-E1BB-416F-A943-E5247B62A229}" type="pres">
      <dgm:prSet presAssocID="{114A343C-7716-4292-A23B-3898280F2836}" presName="rootComposite1" presStyleCnt="0"/>
      <dgm:spPr/>
    </dgm:pt>
    <dgm:pt modelId="{3139A013-5CF0-4427-8E80-B20A4A94E401}" type="pres">
      <dgm:prSet presAssocID="{114A343C-7716-4292-A23B-3898280F2836}" presName="rootText1" presStyleLbl="alignAcc1" presStyleIdx="0" presStyleCnt="0">
        <dgm:presLayoutVars>
          <dgm:chPref val="3"/>
        </dgm:presLayoutVars>
      </dgm:prSet>
      <dgm:spPr/>
    </dgm:pt>
    <dgm:pt modelId="{FA79336E-8180-4C57-BCAA-BE851ED6D0B2}" type="pres">
      <dgm:prSet presAssocID="{114A343C-7716-4292-A23B-3898280F2836}" presName="topArc1" presStyleLbl="parChTrans1D1" presStyleIdx="0" presStyleCnt="10"/>
      <dgm:spPr/>
    </dgm:pt>
    <dgm:pt modelId="{7D966D5E-D760-49C6-A528-0E776071CF33}" type="pres">
      <dgm:prSet presAssocID="{114A343C-7716-4292-A23B-3898280F2836}" presName="bottomArc1" presStyleLbl="parChTrans1D1" presStyleIdx="1" presStyleCnt="10"/>
      <dgm:spPr/>
    </dgm:pt>
    <dgm:pt modelId="{661BB9D2-A44A-4D68-A25D-6205A2A71A7E}" type="pres">
      <dgm:prSet presAssocID="{114A343C-7716-4292-A23B-3898280F2836}" presName="topConnNode1" presStyleLbl="node1" presStyleIdx="0" presStyleCnt="0"/>
      <dgm:spPr/>
    </dgm:pt>
    <dgm:pt modelId="{A1DEA3C0-6F19-4EBA-BC3D-3D27102813C5}" type="pres">
      <dgm:prSet presAssocID="{114A343C-7716-4292-A23B-3898280F2836}" presName="hierChild2" presStyleCnt="0"/>
      <dgm:spPr/>
    </dgm:pt>
    <dgm:pt modelId="{46387B25-1BA4-42C3-B542-FFD9911EF6BB}" type="pres">
      <dgm:prSet presAssocID="{AA569BF5-ECA4-4356-BD93-ACF856A21C3D}" presName="Name28" presStyleLbl="parChTrans1D2" presStyleIdx="0" presStyleCnt="4"/>
      <dgm:spPr/>
    </dgm:pt>
    <dgm:pt modelId="{2ED98C22-F56F-42FB-91AC-43854096CF74}" type="pres">
      <dgm:prSet presAssocID="{2063991C-F69D-4086-A9DE-0CE09888A4B1}" presName="hierRoot2" presStyleCnt="0">
        <dgm:presLayoutVars>
          <dgm:hierBranch val="init"/>
        </dgm:presLayoutVars>
      </dgm:prSet>
      <dgm:spPr/>
    </dgm:pt>
    <dgm:pt modelId="{A9799267-D31B-49DE-83A3-62FCA62DBC61}" type="pres">
      <dgm:prSet presAssocID="{2063991C-F69D-4086-A9DE-0CE09888A4B1}" presName="rootComposite2" presStyleCnt="0"/>
      <dgm:spPr/>
    </dgm:pt>
    <dgm:pt modelId="{80899D04-0CEA-4238-AD1F-A2CB60350308}" type="pres">
      <dgm:prSet presAssocID="{2063991C-F69D-4086-A9DE-0CE09888A4B1}" presName="rootText2" presStyleLbl="alignAcc1" presStyleIdx="0" presStyleCnt="0">
        <dgm:presLayoutVars>
          <dgm:chPref val="3"/>
        </dgm:presLayoutVars>
      </dgm:prSet>
      <dgm:spPr/>
    </dgm:pt>
    <dgm:pt modelId="{5CA694A1-375D-451C-B515-7002B3BA6462}" type="pres">
      <dgm:prSet presAssocID="{2063991C-F69D-4086-A9DE-0CE09888A4B1}" presName="topArc2" presStyleLbl="parChTrans1D1" presStyleIdx="2" presStyleCnt="10"/>
      <dgm:spPr/>
    </dgm:pt>
    <dgm:pt modelId="{7006EE70-0820-41F0-AD17-ED44411595BA}" type="pres">
      <dgm:prSet presAssocID="{2063991C-F69D-4086-A9DE-0CE09888A4B1}" presName="bottomArc2" presStyleLbl="parChTrans1D1" presStyleIdx="3" presStyleCnt="10"/>
      <dgm:spPr/>
    </dgm:pt>
    <dgm:pt modelId="{B3C71AD9-6401-4718-91E8-D03A1F292BAF}" type="pres">
      <dgm:prSet presAssocID="{2063991C-F69D-4086-A9DE-0CE09888A4B1}" presName="topConnNode2" presStyleLbl="node2" presStyleIdx="0" presStyleCnt="0"/>
      <dgm:spPr/>
    </dgm:pt>
    <dgm:pt modelId="{9A1A95A4-104D-4D73-8402-64CDF4E2F132}" type="pres">
      <dgm:prSet presAssocID="{2063991C-F69D-4086-A9DE-0CE09888A4B1}" presName="hierChild4" presStyleCnt="0"/>
      <dgm:spPr/>
    </dgm:pt>
    <dgm:pt modelId="{C1E85A17-9111-4A96-A46B-87B2C814D56D}" type="pres">
      <dgm:prSet presAssocID="{2063991C-F69D-4086-A9DE-0CE09888A4B1}" presName="hierChild5" presStyleCnt="0"/>
      <dgm:spPr/>
    </dgm:pt>
    <dgm:pt modelId="{1B467446-5FCA-45B7-931D-42612F1393AB}" type="pres">
      <dgm:prSet presAssocID="{D00251FA-E917-451C-8CFC-8AE27B473363}" presName="Name28" presStyleLbl="parChTrans1D2" presStyleIdx="1" presStyleCnt="4"/>
      <dgm:spPr/>
    </dgm:pt>
    <dgm:pt modelId="{C36D83A5-11B1-46BF-A3E9-EC5631149E5E}" type="pres">
      <dgm:prSet presAssocID="{084A9ED4-EE7C-4EC5-BDE1-5197307CF4A9}" presName="hierRoot2" presStyleCnt="0">
        <dgm:presLayoutVars>
          <dgm:hierBranch/>
        </dgm:presLayoutVars>
      </dgm:prSet>
      <dgm:spPr/>
    </dgm:pt>
    <dgm:pt modelId="{167283D4-BA2D-4CD4-B272-68DE47F70F00}" type="pres">
      <dgm:prSet presAssocID="{084A9ED4-EE7C-4EC5-BDE1-5197307CF4A9}" presName="rootComposite2" presStyleCnt="0"/>
      <dgm:spPr/>
    </dgm:pt>
    <dgm:pt modelId="{A315A6E4-A4FC-490B-A840-ED0D706E2734}" type="pres">
      <dgm:prSet presAssocID="{084A9ED4-EE7C-4EC5-BDE1-5197307CF4A9}" presName="rootText2" presStyleLbl="alignAcc1" presStyleIdx="0" presStyleCnt="0" custLinFactY="-100000" custLinFactNeighborX="49018" custLinFactNeighborY="-110784">
        <dgm:presLayoutVars>
          <dgm:chPref val="3"/>
        </dgm:presLayoutVars>
      </dgm:prSet>
      <dgm:spPr/>
    </dgm:pt>
    <dgm:pt modelId="{741F7A01-C99D-41A0-8F65-69E079DE6E10}" type="pres">
      <dgm:prSet presAssocID="{084A9ED4-EE7C-4EC5-BDE1-5197307CF4A9}" presName="topArc2" presStyleLbl="parChTrans1D1" presStyleIdx="4" presStyleCnt="10"/>
      <dgm:spPr/>
    </dgm:pt>
    <dgm:pt modelId="{FCD8960A-1624-4493-A7E0-8039E932FAAD}" type="pres">
      <dgm:prSet presAssocID="{084A9ED4-EE7C-4EC5-BDE1-5197307CF4A9}" presName="bottomArc2" presStyleLbl="parChTrans1D1" presStyleIdx="5" presStyleCnt="10"/>
      <dgm:spPr/>
    </dgm:pt>
    <dgm:pt modelId="{94CAC370-915F-4646-B975-DDE33D0DF013}" type="pres">
      <dgm:prSet presAssocID="{084A9ED4-EE7C-4EC5-BDE1-5197307CF4A9}" presName="topConnNode2" presStyleLbl="node2" presStyleIdx="0" presStyleCnt="0"/>
      <dgm:spPr/>
    </dgm:pt>
    <dgm:pt modelId="{8A4CF485-4034-458C-9040-973426DE5715}" type="pres">
      <dgm:prSet presAssocID="{084A9ED4-EE7C-4EC5-BDE1-5197307CF4A9}" presName="hierChild4" presStyleCnt="0"/>
      <dgm:spPr/>
    </dgm:pt>
    <dgm:pt modelId="{011CFB6D-0E7C-4AE0-B967-A1047DB8ED10}" type="pres">
      <dgm:prSet presAssocID="{084A9ED4-EE7C-4EC5-BDE1-5197307CF4A9}" presName="hierChild5" presStyleCnt="0"/>
      <dgm:spPr/>
    </dgm:pt>
    <dgm:pt modelId="{B16CD6D3-6E03-4B06-8B49-DF5CB3866B09}" type="pres">
      <dgm:prSet presAssocID="{F0CEFBFC-26CB-4D73-8300-D98F5A77C896}" presName="Name28" presStyleLbl="parChTrans1D2" presStyleIdx="2" presStyleCnt="4"/>
      <dgm:spPr/>
    </dgm:pt>
    <dgm:pt modelId="{7D6155BB-41B1-42B7-A580-A2935F4251DB}" type="pres">
      <dgm:prSet presAssocID="{ABC5174C-CDE1-4141-BFC2-50672C4D7C9E}" presName="hierRoot2" presStyleCnt="0">
        <dgm:presLayoutVars>
          <dgm:hierBranch val="init"/>
        </dgm:presLayoutVars>
      </dgm:prSet>
      <dgm:spPr/>
    </dgm:pt>
    <dgm:pt modelId="{E4050348-865C-4695-89AB-A3E59B6A5DAE}" type="pres">
      <dgm:prSet presAssocID="{ABC5174C-CDE1-4141-BFC2-50672C4D7C9E}" presName="rootComposite2" presStyleCnt="0"/>
      <dgm:spPr/>
    </dgm:pt>
    <dgm:pt modelId="{69CBF3A2-352D-4C56-92B0-2C13360973D7}" type="pres">
      <dgm:prSet presAssocID="{ABC5174C-CDE1-4141-BFC2-50672C4D7C9E}" presName="rootText2" presStyleLbl="alignAcc1" presStyleIdx="0" presStyleCnt="0">
        <dgm:presLayoutVars>
          <dgm:chPref val="3"/>
        </dgm:presLayoutVars>
      </dgm:prSet>
      <dgm:spPr/>
    </dgm:pt>
    <dgm:pt modelId="{D3994AC4-1DE3-464E-9C46-8AA14D18023A}" type="pres">
      <dgm:prSet presAssocID="{ABC5174C-CDE1-4141-BFC2-50672C4D7C9E}" presName="topArc2" presStyleLbl="parChTrans1D1" presStyleIdx="6" presStyleCnt="10"/>
      <dgm:spPr/>
    </dgm:pt>
    <dgm:pt modelId="{F88F8308-55BF-4977-AE1E-25C2B14331F6}" type="pres">
      <dgm:prSet presAssocID="{ABC5174C-CDE1-4141-BFC2-50672C4D7C9E}" presName="bottomArc2" presStyleLbl="parChTrans1D1" presStyleIdx="7" presStyleCnt="10"/>
      <dgm:spPr/>
    </dgm:pt>
    <dgm:pt modelId="{1C5EC5C8-697E-4E8D-957C-5ECAC2F45A3C}" type="pres">
      <dgm:prSet presAssocID="{ABC5174C-CDE1-4141-BFC2-50672C4D7C9E}" presName="topConnNode2" presStyleLbl="node2" presStyleIdx="0" presStyleCnt="0"/>
      <dgm:spPr/>
    </dgm:pt>
    <dgm:pt modelId="{5B54A7CA-98BB-4D86-A2C6-D588EB921395}" type="pres">
      <dgm:prSet presAssocID="{ABC5174C-CDE1-4141-BFC2-50672C4D7C9E}" presName="hierChild4" presStyleCnt="0"/>
      <dgm:spPr/>
    </dgm:pt>
    <dgm:pt modelId="{5ADD68C8-8558-4D75-A892-A7D1F4A73F53}" type="pres">
      <dgm:prSet presAssocID="{ABC5174C-CDE1-4141-BFC2-50672C4D7C9E}" presName="hierChild5" presStyleCnt="0"/>
      <dgm:spPr/>
    </dgm:pt>
    <dgm:pt modelId="{D0A37A12-EA30-4FA8-A5D2-077F2FCC5D74}" type="pres">
      <dgm:prSet presAssocID="{114A343C-7716-4292-A23B-3898280F2836}" presName="hierChild3" presStyleCnt="0"/>
      <dgm:spPr/>
    </dgm:pt>
    <dgm:pt modelId="{CAA34880-5329-44FE-BFC4-E7ED003BDAD6}" type="pres">
      <dgm:prSet presAssocID="{580A7B77-F781-4A37-9892-0F93BAB93F2E}" presName="Name101" presStyleLbl="parChTrans1D2" presStyleIdx="3" presStyleCnt="4"/>
      <dgm:spPr/>
    </dgm:pt>
    <dgm:pt modelId="{C7F09ACA-5953-49DC-A99F-3756D02578F9}" type="pres">
      <dgm:prSet presAssocID="{A8D2FBF5-3C8B-4BF7-8237-68B9C02D0B8A}" presName="hierRoot3" presStyleCnt="0">
        <dgm:presLayoutVars>
          <dgm:hierBranch val="init"/>
        </dgm:presLayoutVars>
      </dgm:prSet>
      <dgm:spPr/>
    </dgm:pt>
    <dgm:pt modelId="{D6D7DA9C-DA82-4055-A0EE-17BDB180735F}" type="pres">
      <dgm:prSet presAssocID="{A8D2FBF5-3C8B-4BF7-8237-68B9C02D0B8A}" presName="rootComposite3" presStyleCnt="0"/>
      <dgm:spPr/>
    </dgm:pt>
    <dgm:pt modelId="{34BACAAF-23EF-435C-B14E-1180FE5146F7}" type="pres">
      <dgm:prSet presAssocID="{A8D2FBF5-3C8B-4BF7-8237-68B9C02D0B8A}" presName="rootText3" presStyleLbl="alignAcc1" presStyleIdx="0" presStyleCnt="0">
        <dgm:presLayoutVars>
          <dgm:chPref val="3"/>
        </dgm:presLayoutVars>
      </dgm:prSet>
      <dgm:spPr/>
    </dgm:pt>
    <dgm:pt modelId="{7639C4B3-8F9E-455D-9525-9DCE19E0842F}" type="pres">
      <dgm:prSet presAssocID="{A8D2FBF5-3C8B-4BF7-8237-68B9C02D0B8A}" presName="topArc3" presStyleLbl="parChTrans1D1" presStyleIdx="8" presStyleCnt="10"/>
      <dgm:spPr/>
    </dgm:pt>
    <dgm:pt modelId="{7DB20C14-A5CE-406B-80BC-05F7D285580B}" type="pres">
      <dgm:prSet presAssocID="{A8D2FBF5-3C8B-4BF7-8237-68B9C02D0B8A}" presName="bottomArc3" presStyleLbl="parChTrans1D1" presStyleIdx="9" presStyleCnt="10"/>
      <dgm:spPr/>
    </dgm:pt>
    <dgm:pt modelId="{E4A3D1E3-F240-4AB5-897D-BBBFF781D390}" type="pres">
      <dgm:prSet presAssocID="{A8D2FBF5-3C8B-4BF7-8237-68B9C02D0B8A}" presName="topConnNode3" presStyleLbl="asst1" presStyleIdx="0" presStyleCnt="0"/>
      <dgm:spPr/>
    </dgm:pt>
    <dgm:pt modelId="{B28F95E8-5597-4A88-BB6E-884A8BCF15B3}" type="pres">
      <dgm:prSet presAssocID="{A8D2FBF5-3C8B-4BF7-8237-68B9C02D0B8A}" presName="hierChild6" presStyleCnt="0"/>
      <dgm:spPr/>
    </dgm:pt>
    <dgm:pt modelId="{AB72BDC1-B855-4548-9AB1-3BAB7D2BA081}" type="pres">
      <dgm:prSet presAssocID="{A8D2FBF5-3C8B-4BF7-8237-68B9C02D0B8A}" presName="hierChild7" presStyleCnt="0"/>
      <dgm:spPr/>
    </dgm:pt>
  </dgm:ptLst>
  <dgm:cxnLst>
    <dgm:cxn modelId="{87528700-CDEB-43EF-B180-98F49C876479}" type="presOf" srcId="{580A7B77-F781-4A37-9892-0F93BAB93F2E}" destId="{CAA34880-5329-44FE-BFC4-E7ED003BDAD6}" srcOrd="0" destOrd="0" presId="urn:microsoft.com/office/officeart/2008/layout/HalfCircleOrganizationChart"/>
    <dgm:cxn modelId="{3E45C40D-63D6-4347-AC70-C8EA5657B5D4}" type="presOf" srcId="{114A343C-7716-4292-A23B-3898280F2836}" destId="{3139A013-5CF0-4427-8E80-B20A4A94E401}" srcOrd="0" destOrd="0" presId="urn:microsoft.com/office/officeart/2008/layout/HalfCircleOrganizationChart"/>
    <dgm:cxn modelId="{9DE36010-A3BE-4757-907A-0015463FCF52}" type="presOf" srcId="{AA569BF5-ECA4-4356-BD93-ACF856A21C3D}" destId="{46387B25-1BA4-42C3-B542-FFD9911EF6BB}" srcOrd="0" destOrd="0" presId="urn:microsoft.com/office/officeart/2008/layout/HalfCircleOrganizationChart"/>
    <dgm:cxn modelId="{C5984F20-FEC2-45D0-925A-0D7798549B95}" srcId="{AE5251AF-C950-48DA-9DC3-59850C01DE70}" destId="{114A343C-7716-4292-A23B-3898280F2836}" srcOrd="0" destOrd="0" parTransId="{D8080C26-E260-4B4B-9D39-33AF8E571114}" sibTransId="{52FC5976-A686-4196-A46B-77A78227A660}"/>
    <dgm:cxn modelId="{A3AC913F-76BC-4D59-93B2-EC548DD7574E}" srcId="{114A343C-7716-4292-A23B-3898280F2836}" destId="{084A9ED4-EE7C-4EC5-BDE1-5197307CF4A9}" srcOrd="2" destOrd="0" parTransId="{D00251FA-E917-451C-8CFC-8AE27B473363}" sibTransId="{E9856F7E-5B7E-4780-92F2-BD70B473CE63}"/>
    <dgm:cxn modelId="{22C84D43-D544-4509-9A1D-18857F3B8158}" srcId="{114A343C-7716-4292-A23B-3898280F2836}" destId="{2063991C-F69D-4086-A9DE-0CE09888A4B1}" srcOrd="1" destOrd="0" parTransId="{AA569BF5-ECA4-4356-BD93-ACF856A21C3D}" sibTransId="{CA550E0C-ABC5-4A86-9E06-EDB7EC927A0E}"/>
    <dgm:cxn modelId="{73FEF46B-8D23-43DE-82AB-1BF172F4B46C}" srcId="{114A343C-7716-4292-A23B-3898280F2836}" destId="{A8D2FBF5-3C8B-4BF7-8237-68B9C02D0B8A}" srcOrd="0" destOrd="0" parTransId="{580A7B77-F781-4A37-9892-0F93BAB93F2E}" sibTransId="{EDE7EF78-AF15-497F-B919-C821CC23BB93}"/>
    <dgm:cxn modelId="{5A6A4870-789E-4D35-900A-4B3BCCE55C19}" type="presOf" srcId="{F0CEFBFC-26CB-4D73-8300-D98F5A77C896}" destId="{B16CD6D3-6E03-4B06-8B49-DF5CB3866B09}" srcOrd="0" destOrd="0" presId="urn:microsoft.com/office/officeart/2008/layout/HalfCircleOrganizationChart"/>
    <dgm:cxn modelId="{5C170C79-CA98-405C-B44D-2BE43F3E5993}" type="presOf" srcId="{114A343C-7716-4292-A23B-3898280F2836}" destId="{661BB9D2-A44A-4D68-A25D-6205A2A71A7E}" srcOrd="1" destOrd="0" presId="urn:microsoft.com/office/officeart/2008/layout/HalfCircleOrganizationChart"/>
    <dgm:cxn modelId="{9836927A-26EB-43FF-A822-EF78BFFE97E0}" type="presOf" srcId="{2063991C-F69D-4086-A9DE-0CE09888A4B1}" destId="{B3C71AD9-6401-4718-91E8-D03A1F292BAF}" srcOrd="1" destOrd="0" presId="urn:microsoft.com/office/officeart/2008/layout/HalfCircleOrganizationChart"/>
    <dgm:cxn modelId="{0E0ABC7C-018F-4DE0-826B-FA4B0254A414}" type="presOf" srcId="{A8D2FBF5-3C8B-4BF7-8237-68B9C02D0B8A}" destId="{E4A3D1E3-F240-4AB5-897D-BBBFF781D390}" srcOrd="1" destOrd="0" presId="urn:microsoft.com/office/officeart/2008/layout/HalfCircleOrganizationChart"/>
    <dgm:cxn modelId="{5B2A1184-7A5D-4513-ADC1-B4F23CB8359B}" type="presOf" srcId="{AE5251AF-C950-48DA-9DC3-59850C01DE70}" destId="{336DF56A-FC56-4724-8429-A0CA72114409}" srcOrd="0" destOrd="0" presId="urn:microsoft.com/office/officeart/2008/layout/HalfCircleOrganizationChart"/>
    <dgm:cxn modelId="{42CD5988-5590-4672-B13A-2D43E1C5D314}" type="presOf" srcId="{D00251FA-E917-451C-8CFC-8AE27B473363}" destId="{1B467446-5FCA-45B7-931D-42612F1393AB}" srcOrd="0" destOrd="0" presId="urn:microsoft.com/office/officeart/2008/layout/HalfCircleOrganizationChart"/>
    <dgm:cxn modelId="{49D58595-91DE-4DD8-85D4-31AE27F4AB54}" type="presOf" srcId="{2063991C-F69D-4086-A9DE-0CE09888A4B1}" destId="{80899D04-0CEA-4238-AD1F-A2CB60350308}" srcOrd="0" destOrd="0" presId="urn:microsoft.com/office/officeart/2008/layout/HalfCircleOrganizationChart"/>
    <dgm:cxn modelId="{9511EFB3-F72D-4958-80FE-694685BA8C1B}" type="presOf" srcId="{084A9ED4-EE7C-4EC5-BDE1-5197307CF4A9}" destId="{A315A6E4-A4FC-490B-A840-ED0D706E2734}" srcOrd="0" destOrd="0" presId="urn:microsoft.com/office/officeart/2008/layout/HalfCircleOrganizationChart"/>
    <dgm:cxn modelId="{54C443BC-02E3-4E0A-A24A-9A92535E61DA}" srcId="{114A343C-7716-4292-A23B-3898280F2836}" destId="{ABC5174C-CDE1-4141-BFC2-50672C4D7C9E}" srcOrd="3" destOrd="0" parTransId="{F0CEFBFC-26CB-4D73-8300-D98F5A77C896}" sibTransId="{20832196-F164-4FF3-9B74-2D6F47B2B7D8}"/>
    <dgm:cxn modelId="{107A73C4-686A-41DA-8051-7BFEA3941F1F}" type="presOf" srcId="{ABC5174C-CDE1-4141-BFC2-50672C4D7C9E}" destId="{1C5EC5C8-697E-4E8D-957C-5ECAC2F45A3C}" srcOrd="1" destOrd="0" presId="urn:microsoft.com/office/officeart/2008/layout/HalfCircleOrganizationChart"/>
    <dgm:cxn modelId="{8ED742CB-73E3-460C-A51E-2F29C1BA4C56}" type="presOf" srcId="{A8D2FBF5-3C8B-4BF7-8237-68B9C02D0B8A}" destId="{34BACAAF-23EF-435C-B14E-1180FE5146F7}" srcOrd="0" destOrd="0" presId="urn:microsoft.com/office/officeart/2008/layout/HalfCircleOrganizationChart"/>
    <dgm:cxn modelId="{4EFA9BD1-730E-47C9-84CF-5E8CE91F8C7A}" type="presOf" srcId="{084A9ED4-EE7C-4EC5-BDE1-5197307CF4A9}" destId="{94CAC370-915F-4646-B975-DDE33D0DF013}" srcOrd="1" destOrd="0" presId="urn:microsoft.com/office/officeart/2008/layout/HalfCircleOrganizationChart"/>
    <dgm:cxn modelId="{50CE18E0-A81D-4EBB-BE8B-10E9DC4B1470}" type="presOf" srcId="{ABC5174C-CDE1-4141-BFC2-50672C4D7C9E}" destId="{69CBF3A2-352D-4C56-92B0-2C13360973D7}" srcOrd="0" destOrd="0" presId="urn:microsoft.com/office/officeart/2008/layout/HalfCircleOrganizationChart"/>
    <dgm:cxn modelId="{215C593B-3596-44CB-A250-FDDCD255D65C}" type="presParOf" srcId="{336DF56A-FC56-4724-8429-A0CA72114409}" destId="{826C2C16-4D8B-4AAD-BB01-043E2BB26CA5}" srcOrd="0" destOrd="0" presId="urn:microsoft.com/office/officeart/2008/layout/HalfCircleOrganizationChart"/>
    <dgm:cxn modelId="{9BA101E3-B866-4314-AB5B-150363DAC85D}" type="presParOf" srcId="{826C2C16-4D8B-4AAD-BB01-043E2BB26CA5}" destId="{CB7045E1-E1BB-416F-A943-E5247B62A229}" srcOrd="0" destOrd="0" presId="urn:microsoft.com/office/officeart/2008/layout/HalfCircleOrganizationChart"/>
    <dgm:cxn modelId="{39EF1257-39A7-4B4A-B8FC-C17EA6B52FB4}" type="presParOf" srcId="{CB7045E1-E1BB-416F-A943-E5247B62A229}" destId="{3139A013-5CF0-4427-8E80-B20A4A94E401}" srcOrd="0" destOrd="0" presId="urn:microsoft.com/office/officeart/2008/layout/HalfCircleOrganizationChart"/>
    <dgm:cxn modelId="{C88A1E22-78A3-47FA-99CA-608660DB9D18}" type="presParOf" srcId="{CB7045E1-E1BB-416F-A943-E5247B62A229}" destId="{FA79336E-8180-4C57-BCAA-BE851ED6D0B2}" srcOrd="1" destOrd="0" presId="urn:microsoft.com/office/officeart/2008/layout/HalfCircleOrganizationChart"/>
    <dgm:cxn modelId="{44725A74-8192-4ECC-B701-9E5960754534}" type="presParOf" srcId="{CB7045E1-E1BB-416F-A943-E5247B62A229}" destId="{7D966D5E-D760-49C6-A528-0E776071CF33}" srcOrd="2" destOrd="0" presId="urn:microsoft.com/office/officeart/2008/layout/HalfCircleOrganizationChart"/>
    <dgm:cxn modelId="{E6312B47-C40F-4560-9458-86E5E91EB2F7}" type="presParOf" srcId="{CB7045E1-E1BB-416F-A943-E5247B62A229}" destId="{661BB9D2-A44A-4D68-A25D-6205A2A71A7E}" srcOrd="3" destOrd="0" presId="urn:microsoft.com/office/officeart/2008/layout/HalfCircleOrganizationChart"/>
    <dgm:cxn modelId="{805E6773-45C7-4D68-B818-7797323604BE}" type="presParOf" srcId="{826C2C16-4D8B-4AAD-BB01-043E2BB26CA5}" destId="{A1DEA3C0-6F19-4EBA-BC3D-3D27102813C5}" srcOrd="1" destOrd="0" presId="urn:microsoft.com/office/officeart/2008/layout/HalfCircleOrganizationChart"/>
    <dgm:cxn modelId="{A8B35A4E-5728-425B-905C-8B2155C8A979}" type="presParOf" srcId="{A1DEA3C0-6F19-4EBA-BC3D-3D27102813C5}" destId="{46387B25-1BA4-42C3-B542-FFD9911EF6BB}" srcOrd="0" destOrd="0" presId="urn:microsoft.com/office/officeart/2008/layout/HalfCircleOrganizationChart"/>
    <dgm:cxn modelId="{FDCDA4A0-9B3C-4D1F-849D-3F85845D39DD}" type="presParOf" srcId="{A1DEA3C0-6F19-4EBA-BC3D-3D27102813C5}" destId="{2ED98C22-F56F-42FB-91AC-43854096CF74}" srcOrd="1" destOrd="0" presId="urn:microsoft.com/office/officeart/2008/layout/HalfCircleOrganizationChart"/>
    <dgm:cxn modelId="{83A934BC-F5AF-4172-8C28-F254D6EE4B4A}" type="presParOf" srcId="{2ED98C22-F56F-42FB-91AC-43854096CF74}" destId="{A9799267-D31B-49DE-83A3-62FCA62DBC61}" srcOrd="0" destOrd="0" presId="urn:microsoft.com/office/officeart/2008/layout/HalfCircleOrganizationChart"/>
    <dgm:cxn modelId="{77792705-EA0D-4906-9B74-555115D3A425}" type="presParOf" srcId="{A9799267-D31B-49DE-83A3-62FCA62DBC61}" destId="{80899D04-0CEA-4238-AD1F-A2CB60350308}" srcOrd="0" destOrd="0" presId="urn:microsoft.com/office/officeart/2008/layout/HalfCircleOrganizationChart"/>
    <dgm:cxn modelId="{B1C39C2B-4006-4C1D-9E09-7D2D9BD905D7}" type="presParOf" srcId="{A9799267-D31B-49DE-83A3-62FCA62DBC61}" destId="{5CA694A1-375D-451C-B515-7002B3BA6462}" srcOrd="1" destOrd="0" presId="urn:microsoft.com/office/officeart/2008/layout/HalfCircleOrganizationChart"/>
    <dgm:cxn modelId="{8D80FDCC-92CD-4A54-9D19-6639ACB43401}" type="presParOf" srcId="{A9799267-D31B-49DE-83A3-62FCA62DBC61}" destId="{7006EE70-0820-41F0-AD17-ED44411595BA}" srcOrd="2" destOrd="0" presId="urn:microsoft.com/office/officeart/2008/layout/HalfCircleOrganizationChart"/>
    <dgm:cxn modelId="{AA207485-C395-40FD-9B2F-E418B82783DF}" type="presParOf" srcId="{A9799267-D31B-49DE-83A3-62FCA62DBC61}" destId="{B3C71AD9-6401-4718-91E8-D03A1F292BAF}" srcOrd="3" destOrd="0" presId="urn:microsoft.com/office/officeart/2008/layout/HalfCircleOrganizationChart"/>
    <dgm:cxn modelId="{93C27F22-47CA-41B4-A677-C2766F57F9C0}" type="presParOf" srcId="{2ED98C22-F56F-42FB-91AC-43854096CF74}" destId="{9A1A95A4-104D-4D73-8402-64CDF4E2F132}" srcOrd="1" destOrd="0" presId="urn:microsoft.com/office/officeart/2008/layout/HalfCircleOrganizationChart"/>
    <dgm:cxn modelId="{33674B53-4243-422A-87D5-176FE17424D5}" type="presParOf" srcId="{2ED98C22-F56F-42FB-91AC-43854096CF74}" destId="{C1E85A17-9111-4A96-A46B-87B2C814D56D}" srcOrd="2" destOrd="0" presId="urn:microsoft.com/office/officeart/2008/layout/HalfCircleOrganizationChart"/>
    <dgm:cxn modelId="{2C99B972-E3CB-4A93-BC4E-336EAA2B351F}" type="presParOf" srcId="{A1DEA3C0-6F19-4EBA-BC3D-3D27102813C5}" destId="{1B467446-5FCA-45B7-931D-42612F1393AB}" srcOrd="2" destOrd="0" presId="urn:microsoft.com/office/officeart/2008/layout/HalfCircleOrganizationChart"/>
    <dgm:cxn modelId="{F0D3B64D-E44B-46DB-977A-FABA1C398319}" type="presParOf" srcId="{A1DEA3C0-6F19-4EBA-BC3D-3D27102813C5}" destId="{C36D83A5-11B1-46BF-A3E9-EC5631149E5E}" srcOrd="3" destOrd="0" presId="urn:microsoft.com/office/officeart/2008/layout/HalfCircleOrganizationChart"/>
    <dgm:cxn modelId="{0D2484D3-1160-4CB5-9DED-05B18E497D3E}" type="presParOf" srcId="{C36D83A5-11B1-46BF-A3E9-EC5631149E5E}" destId="{167283D4-BA2D-4CD4-B272-68DE47F70F00}" srcOrd="0" destOrd="0" presId="urn:microsoft.com/office/officeart/2008/layout/HalfCircleOrganizationChart"/>
    <dgm:cxn modelId="{A8FAC1CC-B5BC-426F-84B6-C910F0338F70}" type="presParOf" srcId="{167283D4-BA2D-4CD4-B272-68DE47F70F00}" destId="{A315A6E4-A4FC-490B-A840-ED0D706E2734}" srcOrd="0" destOrd="0" presId="urn:microsoft.com/office/officeart/2008/layout/HalfCircleOrganizationChart"/>
    <dgm:cxn modelId="{9519AAE5-4D51-49FC-808F-71CB67CFF39B}" type="presParOf" srcId="{167283D4-BA2D-4CD4-B272-68DE47F70F00}" destId="{741F7A01-C99D-41A0-8F65-69E079DE6E10}" srcOrd="1" destOrd="0" presId="urn:microsoft.com/office/officeart/2008/layout/HalfCircleOrganizationChart"/>
    <dgm:cxn modelId="{066E66E0-E9C1-42FD-8597-8820EDE7EE4C}" type="presParOf" srcId="{167283D4-BA2D-4CD4-B272-68DE47F70F00}" destId="{FCD8960A-1624-4493-A7E0-8039E932FAAD}" srcOrd="2" destOrd="0" presId="urn:microsoft.com/office/officeart/2008/layout/HalfCircleOrganizationChart"/>
    <dgm:cxn modelId="{0FDFA1CA-BDE6-4A14-BB6B-0EA34E1C08C7}" type="presParOf" srcId="{167283D4-BA2D-4CD4-B272-68DE47F70F00}" destId="{94CAC370-915F-4646-B975-DDE33D0DF013}" srcOrd="3" destOrd="0" presId="urn:microsoft.com/office/officeart/2008/layout/HalfCircleOrganizationChart"/>
    <dgm:cxn modelId="{9B132BDA-3015-432F-8399-978589BD494D}" type="presParOf" srcId="{C36D83A5-11B1-46BF-A3E9-EC5631149E5E}" destId="{8A4CF485-4034-458C-9040-973426DE5715}" srcOrd="1" destOrd="0" presId="urn:microsoft.com/office/officeart/2008/layout/HalfCircleOrganizationChart"/>
    <dgm:cxn modelId="{ACABE37D-B498-43D1-819C-78F2BB919380}" type="presParOf" srcId="{C36D83A5-11B1-46BF-A3E9-EC5631149E5E}" destId="{011CFB6D-0E7C-4AE0-B967-A1047DB8ED10}" srcOrd="2" destOrd="0" presId="urn:microsoft.com/office/officeart/2008/layout/HalfCircleOrganizationChart"/>
    <dgm:cxn modelId="{BB0AD9B0-9100-4E7D-8F32-44C7A678783E}" type="presParOf" srcId="{A1DEA3C0-6F19-4EBA-BC3D-3D27102813C5}" destId="{B16CD6D3-6E03-4B06-8B49-DF5CB3866B09}" srcOrd="4" destOrd="0" presId="urn:microsoft.com/office/officeart/2008/layout/HalfCircleOrganizationChart"/>
    <dgm:cxn modelId="{7B0B48C3-370E-429F-BA26-9A17C602F01E}" type="presParOf" srcId="{A1DEA3C0-6F19-4EBA-BC3D-3D27102813C5}" destId="{7D6155BB-41B1-42B7-A580-A2935F4251DB}" srcOrd="5" destOrd="0" presId="urn:microsoft.com/office/officeart/2008/layout/HalfCircleOrganizationChart"/>
    <dgm:cxn modelId="{EF43CB47-2FFD-46E5-87A9-3F14940BA309}" type="presParOf" srcId="{7D6155BB-41B1-42B7-A580-A2935F4251DB}" destId="{E4050348-865C-4695-89AB-A3E59B6A5DAE}" srcOrd="0" destOrd="0" presId="urn:microsoft.com/office/officeart/2008/layout/HalfCircleOrganizationChart"/>
    <dgm:cxn modelId="{7DDD42B1-8B24-4CA9-866B-748650200326}" type="presParOf" srcId="{E4050348-865C-4695-89AB-A3E59B6A5DAE}" destId="{69CBF3A2-352D-4C56-92B0-2C13360973D7}" srcOrd="0" destOrd="0" presId="urn:microsoft.com/office/officeart/2008/layout/HalfCircleOrganizationChart"/>
    <dgm:cxn modelId="{39675CA2-EE31-4683-A49C-D007F847B06D}" type="presParOf" srcId="{E4050348-865C-4695-89AB-A3E59B6A5DAE}" destId="{D3994AC4-1DE3-464E-9C46-8AA14D18023A}" srcOrd="1" destOrd="0" presId="urn:microsoft.com/office/officeart/2008/layout/HalfCircleOrganizationChart"/>
    <dgm:cxn modelId="{D62C6093-BCB0-4170-AD22-293F85305FAB}" type="presParOf" srcId="{E4050348-865C-4695-89AB-A3E59B6A5DAE}" destId="{F88F8308-55BF-4977-AE1E-25C2B14331F6}" srcOrd="2" destOrd="0" presId="urn:microsoft.com/office/officeart/2008/layout/HalfCircleOrganizationChart"/>
    <dgm:cxn modelId="{6CAAF3F6-08C3-47F4-9109-0C9933DFB8BE}" type="presParOf" srcId="{E4050348-865C-4695-89AB-A3E59B6A5DAE}" destId="{1C5EC5C8-697E-4E8D-957C-5ECAC2F45A3C}" srcOrd="3" destOrd="0" presId="urn:microsoft.com/office/officeart/2008/layout/HalfCircleOrganizationChart"/>
    <dgm:cxn modelId="{C0E6D417-7D9A-4716-81C8-E5EA5B7F7412}" type="presParOf" srcId="{7D6155BB-41B1-42B7-A580-A2935F4251DB}" destId="{5B54A7CA-98BB-4D86-A2C6-D588EB921395}" srcOrd="1" destOrd="0" presId="urn:microsoft.com/office/officeart/2008/layout/HalfCircleOrganizationChart"/>
    <dgm:cxn modelId="{1E50973D-1570-4ADF-BF98-4279A434539C}" type="presParOf" srcId="{7D6155BB-41B1-42B7-A580-A2935F4251DB}" destId="{5ADD68C8-8558-4D75-A892-A7D1F4A73F53}" srcOrd="2" destOrd="0" presId="urn:microsoft.com/office/officeart/2008/layout/HalfCircleOrganizationChart"/>
    <dgm:cxn modelId="{DB10C903-CEED-4F6E-930B-C30C3096EEA8}" type="presParOf" srcId="{826C2C16-4D8B-4AAD-BB01-043E2BB26CA5}" destId="{D0A37A12-EA30-4FA8-A5D2-077F2FCC5D74}" srcOrd="2" destOrd="0" presId="urn:microsoft.com/office/officeart/2008/layout/HalfCircleOrganizationChart"/>
    <dgm:cxn modelId="{FB8A7700-A771-485A-AD8C-24350ADB2FCD}" type="presParOf" srcId="{D0A37A12-EA30-4FA8-A5D2-077F2FCC5D74}" destId="{CAA34880-5329-44FE-BFC4-E7ED003BDAD6}" srcOrd="0" destOrd="0" presId="urn:microsoft.com/office/officeart/2008/layout/HalfCircleOrganizationChart"/>
    <dgm:cxn modelId="{4AB118C1-BCCB-4795-9166-3DA1E36B4766}" type="presParOf" srcId="{D0A37A12-EA30-4FA8-A5D2-077F2FCC5D74}" destId="{C7F09ACA-5953-49DC-A99F-3756D02578F9}" srcOrd="1" destOrd="0" presId="urn:microsoft.com/office/officeart/2008/layout/HalfCircleOrganizationChart"/>
    <dgm:cxn modelId="{2156F090-6AF2-4B93-A9B4-5489F29F0278}" type="presParOf" srcId="{C7F09ACA-5953-49DC-A99F-3756D02578F9}" destId="{D6D7DA9C-DA82-4055-A0EE-17BDB180735F}" srcOrd="0" destOrd="0" presId="urn:microsoft.com/office/officeart/2008/layout/HalfCircleOrganizationChart"/>
    <dgm:cxn modelId="{6FEE6AA4-5228-4335-AC02-78B34CA9AAE4}" type="presParOf" srcId="{D6D7DA9C-DA82-4055-A0EE-17BDB180735F}" destId="{34BACAAF-23EF-435C-B14E-1180FE5146F7}" srcOrd="0" destOrd="0" presId="urn:microsoft.com/office/officeart/2008/layout/HalfCircleOrganizationChart"/>
    <dgm:cxn modelId="{25F1F8BC-C92D-445F-910C-50250E9C2D2F}" type="presParOf" srcId="{D6D7DA9C-DA82-4055-A0EE-17BDB180735F}" destId="{7639C4B3-8F9E-455D-9525-9DCE19E0842F}" srcOrd="1" destOrd="0" presId="urn:microsoft.com/office/officeart/2008/layout/HalfCircleOrganizationChart"/>
    <dgm:cxn modelId="{943AF573-A7B0-48C8-B75E-735E8BB644D5}" type="presParOf" srcId="{D6D7DA9C-DA82-4055-A0EE-17BDB180735F}" destId="{7DB20C14-A5CE-406B-80BC-05F7D285580B}" srcOrd="2" destOrd="0" presId="urn:microsoft.com/office/officeart/2008/layout/HalfCircleOrganizationChart"/>
    <dgm:cxn modelId="{E802740B-99AD-421B-85E6-4657E048A2D7}" type="presParOf" srcId="{D6D7DA9C-DA82-4055-A0EE-17BDB180735F}" destId="{E4A3D1E3-F240-4AB5-897D-BBBFF781D390}" srcOrd="3" destOrd="0" presId="urn:microsoft.com/office/officeart/2008/layout/HalfCircleOrganizationChart"/>
    <dgm:cxn modelId="{1F7AECD6-3A71-4E4D-AECA-1BA93ADC70CE}" type="presParOf" srcId="{C7F09ACA-5953-49DC-A99F-3756D02578F9}" destId="{B28F95E8-5597-4A88-BB6E-884A8BCF15B3}" srcOrd="1" destOrd="0" presId="urn:microsoft.com/office/officeart/2008/layout/HalfCircleOrganizationChart"/>
    <dgm:cxn modelId="{6572E139-2D0E-47AD-82FD-F066B29F1348}" type="presParOf" srcId="{C7F09ACA-5953-49DC-A99F-3756D02578F9}" destId="{AB72BDC1-B855-4548-9AB1-3BAB7D2BA081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34880-5329-44FE-BFC4-E7ED003BDAD6}">
      <dsp:nvSpPr>
        <dsp:cNvPr id="0" name=""/>
        <dsp:cNvSpPr/>
      </dsp:nvSpPr>
      <dsp:spPr>
        <a:xfrm>
          <a:off x="4160416" y="1048373"/>
          <a:ext cx="868783" cy="628036"/>
        </a:xfrm>
        <a:custGeom>
          <a:avLst/>
          <a:gdLst/>
          <a:ahLst/>
          <a:cxnLst/>
          <a:rect l="0" t="0" r="0" b="0"/>
          <a:pathLst>
            <a:path>
              <a:moveTo>
                <a:pt x="868783" y="0"/>
              </a:moveTo>
              <a:lnTo>
                <a:pt x="868783" y="628036"/>
              </a:lnTo>
              <a:lnTo>
                <a:pt x="0" y="628036"/>
              </a:lnTo>
            </a:path>
          </a:pathLst>
        </a:custGeom>
        <a:noFill/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CD6D3-6E03-4B06-8B49-DF5CB3866B09}">
      <dsp:nvSpPr>
        <dsp:cNvPr id="0" name=""/>
        <dsp:cNvSpPr/>
      </dsp:nvSpPr>
      <dsp:spPr>
        <a:xfrm>
          <a:off x="5029199" y="1048373"/>
          <a:ext cx="2533078" cy="1925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6164"/>
              </a:lnTo>
              <a:lnTo>
                <a:pt x="2533078" y="1706164"/>
              </a:lnTo>
              <a:lnTo>
                <a:pt x="2533078" y="1925977"/>
              </a:lnTo>
            </a:path>
          </a:pathLst>
        </a:custGeom>
        <a:noFill/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7446-5FCA-45B7-931D-42612F1393AB}">
      <dsp:nvSpPr>
        <dsp:cNvPr id="0" name=""/>
        <dsp:cNvSpPr/>
      </dsp:nvSpPr>
      <dsp:spPr>
        <a:xfrm>
          <a:off x="5029199" y="1048373"/>
          <a:ext cx="1026169" cy="513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111"/>
              </a:lnTo>
              <a:lnTo>
                <a:pt x="1026169" y="294111"/>
              </a:lnTo>
              <a:lnTo>
                <a:pt x="1026169" y="513924"/>
              </a:lnTo>
            </a:path>
          </a:pathLst>
        </a:custGeom>
        <a:noFill/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387B25-1BA4-42C3-B542-FFD9911EF6BB}">
      <dsp:nvSpPr>
        <dsp:cNvPr id="0" name=""/>
        <dsp:cNvSpPr/>
      </dsp:nvSpPr>
      <dsp:spPr>
        <a:xfrm>
          <a:off x="2496121" y="1048373"/>
          <a:ext cx="2533078" cy="1925977"/>
        </a:xfrm>
        <a:custGeom>
          <a:avLst/>
          <a:gdLst/>
          <a:ahLst/>
          <a:cxnLst/>
          <a:rect l="0" t="0" r="0" b="0"/>
          <a:pathLst>
            <a:path>
              <a:moveTo>
                <a:pt x="2533078" y="0"/>
              </a:moveTo>
              <a:lnTo>
                <a:pt x="2533078" y="1706164"/>
              </a:lnTo>
              <a:lnTo>
                <a:pt x="0" y="1706164"/>
              </a:lnTo>
              <a:lnTo>
                <a:pt x="0" y="1925977"/>
              </a:lnTo>
            </a:path>
          </a:pathLst>
        </a:custGeom>
        <a:noFill/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9336E-8180-4C57-BCAA-BE851ED6D0B2}">
      <dsp:nvSpPr>
        <dsp:cNvPr id="0" name=""/>
        <dsp:cNvSpPr/>
      </dsp:nvSpPr>
      <dsp:spPr>
        <a:xfrm>
          <a:off x="4505836" y="1647"/>
          <a:ext cx="1046726" cy="1046726"/>
        </a:xfrm>
        <a:prstGeom prst="arc">
          <a:avLst>
            <a:gd name="adj1" fmla="val 13200000"/>
            <a:gd name="adj2" fmla="val 19200000"/>
          </a:avLst>
        </a:prstGeom>
        <a:noFill/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966D5E-D760-49C6-A528-0E776071CF33}">
      <dsp:nvSpPr>
        <dsp:cNvPr id="0" name=""/>
        <dsp:cNvSpPr/>
      </dsp:nvSpPr>
      <dsp:spPr>
        <a:xfrm>
          <a:off x="4505836" y="1647"/>
          <a:ext cx="1046726" cy="1046726"/>
        </a:xfrm>
        <a:prstGeom prst="arc">
          <a:avLst>
            <a:gd name="adj1" fmla="val 2400000"/>
            <a:gd name="adj2" fmla="val 8400000"/>
          </a:avLst>
        </a:prstGeom>
        <a:noFill/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9A013-5CF0-4427-8E80-B20A4A94E401}">
      <dsp:nvSpPr>
        <dsp:cNvPr id="0" name=""/>
        <dsp:cNvSpPr/>
      </dsp:nvSpPr>
      <dsp:spPr>
        <a:xfrm>
          <a:off x="3982473" y="190057"/>
          <a:ext cx="2093453" cy="669905"/>
        </a:xfrm>
        <a:prstGeom prst="rect">
          <a:avLst/>
        </a:prstGeom>
        <a:noFill/>
        <a:ln w="48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AB</a:t>
          </a:r>
        </a:p>
      </dsp:txBody>
      <dsp:txXfrm>
        <a:off x="3982473" y="190057"/>
        <a:ext cx="2093453" cy="669905"/>
      </dsp:txXfrm>
    </dsp:sp>
    <dsp:sp modelId="{5CA694A1-375D-451C-B515-7002B3BA6462}">
      <dsp:nvSpPr>
        <dsp:cNvPr id="0" name=""/>
        <dsp:cNvSpPr/>
      </dsp:nvSpPr>
      <dsp:spPr>
        <a:xfrm>
          <a:off x="1972757" y="2974351"/>
          <a:ext cx="1046726" cy="1046726"/>
        </a:xfrm>
        <a:prstGeom prst="arc">
          <a:avLst>
            <a:gd name="adj1" fmla="val 13200000"/>
            <a:gd name="adj2" fmla="val 19200000"/>
          </a:avLst>
        </a:prstGeom>
        <a:noFill/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6EE70-0820-41F0-AD17-ED44411595BA}">
      <dsp:nvSpPr>
        <dsp:cNvPr id="0" name=""/>
        <dsp:cNvSpPr/>
      </dsp:nvSpPr>
      <dsp:spPr>
        <a:xfrm>
          <a:off x="1972757" y="2974351"/>
          <a:ext cx="1046726" cy="1046726"/>
        </a:xfrm>
        <a:prstGeom prst="arc">
          <a:avLst>
            <a:gd name="adj1" fmla="val 2400000"/>
            <a:gd name="adj2" fmla="val 8400000"/>
          </a:avLst>
        </a:prstGeom>
        <a:noFill/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99D04-0CEA-4238-AD1F-A2CB60350308}">
      <dsp:nvSpPr>
        <dsp:cNvPr id="0" name=""/>
        <dsp:cNvSpPr/>
      </dsp:nvSpPr>
      <dsp:spPr>
        <a:xfrm>
          <a:off x="1449394" y="3162761"/>
          <a:ext cx="2093453" cy="669905"/>
        </a:xfrm>
        <a:prstGeom prst="rect">
          <a:avLst/>
        </a:prstGeom>
        <a:noFill/>
        <a:ln w="48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II-VI</a:t>
          </a:r>
        </a:p>
      </dsp:txBody>
      <dsp:txXfrm>
        <a:off x="1449394" y="3162761"/>
        <a:ext cx="2093453" cy="669905"/>
      </dsp:txXfrm>
    </dsp:sp>
    <dsp:sp modelId="{741F7A01-C99D-41A0-8F65-69E079DE6E10}">
      <dsp:nvSpPr>
        <dsp:cNvPr id="0" name=""/>
        <dsp:cNvSpPr/>
      </dsp:nvSpPr>
      <dsp:spPr>
        <a:xfrm>
          <a:off x="5532005" y="1562298"/>
          <a:ext cx="1046726" cy="1046726"/>
        </a:xfrm>
        <a:prstGeom prst="arc">
          <a:avLst>
            <a:gd name="adj1" fmla="val 13200000"/>
            <a:gd name="adj2" fmla="val 19200000"/>
          </a:avLst>
        </a:prstGeom>
        <a:noFill/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D8960A-1624-4493-A7E0-8039E932FAAD}">
      <dsp:nvSpPr>
        <dsp:cNvPr id="0" name=""/>
        <dsp:cNvSpPr/>
      </dsp:nvSpPr>
      <dsp:spPr>
        <a:xfrm>
          <a:off x="5532005" y="1562298"/>
          <a:ext cx="1046726" cy="1046726"/>
        </a:xfrm>
        <a:prstGeom prst="arc">
          <a:avLst>
            <a:gd name="adj1" fmla="val 2400000"/>
            <a:gd name="adj2" fmla="val 8400000"/>
          </a:avLst>
        </a:prstGeom>
        <a:noFill/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15A6E4-A4FC-490B-A840-ED0D706E2734}">
      <dsp:nvSpPr>
        <dsp:cNvPr id="0" name=""/>
        <dsp:cNvSpPr/>
      </dsp:nvSpPr>
      <dsp:spPr>
        <a:xfrm>
          <a:off x="5008642" y="1750709"/>
          <a:ext cx="2093453" cy="669905"/>
        </a:xfrm>
        <a:prstGeom prst="rect">
          <a:avLst/>
        </a:prstGeom>
        <a:noFill/>
        <a:ln w="48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InSb, GaAs</a:t>
          </a:r>
        </a:p>
      </dsp:txBody>
      <dsp:txXfrm>
        <a:off x="5008642" y="1750709"/>
        <a:ext cx="2093453" cy="669905"/>
      </dsp:txXfrm>
    </dsp:sp>
    <dsp:sp modelId="{D3994AC4-1DE3-464E-9C46-8AA14D18023A}">
      <dsp:nvSpPr>
        <dsp:cNvPr id="0" name=""/>
        <dsp:cNvSpPr/>
      </dsp:nvSpPr>
      <dsp:spPr>
        <a:xfrm>
          <a:off x="7038915" y="2974351"/>
          <a:ext cx="1046726" cy="1046726"/>
        </a:xfrm>
        <a:prstGeom prst="arc">
          <a:avLst>
            <a:gd name="adj1" fmla="val 13200000"/>
            <a:gd name="adj2" fmla="val 19200000"/>
          </a:avLst>
        </a:prstGeom>
        <a:noFill/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8F8308-55BF-4977-AE1E-25C2B14331F6}">
      <dsp:nvSpPr>
        <dsp:cNvPr id="0" name=""/>
        <dsp:cNvSpPr/>
      </dsp:nvSpPr>
      <dsp:spPr>
        <a:xfrm>
          <a:off x="7038915" y="2974351"/>
          <a:ext cx="1046726" cy="1046726"/>
        </a:xfrm>
        <a:prstGeom prst="arc">
          <a:avLst>
            <a:gd name="adj1" fmla="val 2400000"/>
            <a:gd name="adj2" fmla="val 8400000"/>
          </a:avLst>
        </a:prstGeom>
        <a:noFill/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BF3A2-352D-4C56-92B0-2C13360973D7}">
      <dsp:nvSpPr>
        <dsp:cNvPr id="0" name=""/>
        <dsp:cNvSpPr/>
      </dsp:nvSpPr>
      <dsp:spPr>
        <a:xfrm>
          <a:off x="6515552" y="3162761"/>
          <a:ext cx="2093453" cy="669905"/>
        </a:xfrm>
        <a:prstGeom prst="rect">
          <a:avLst/>
        </a:prstGeom>
        <a:noFill/>
        <a:ln w="48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ZnS, CdS</a:t>
          </a:r>
        </a:p>
      </dsp:txBody>
      <dsp:txXfrm>
        <a:off x="6515552" y="3162761"/>
        <a:ext cx="2093453" cy="669905"/>
      </dsp:txXfrm>
    </dsp:sp>
    <dsp:sp modelId="{7639C4B3-8F9E-455D-9525-9DCE19E0842F}">
      <dsp:nvSpPr>
        <dsp:cNvPr id="0" name=""/>
        <dsp:cNvSpPr/>
      </dsp:nvSpPr>
      <dsp:spPr>
        <a:xfrm>
          <a:off x="3239297" y="1487999"/>
          <a:ext cx="1046726" cy="1046726"/>
        </a:xfrm>
        <a:prstGeom prst="arc">
          <a:avLst>
            <a:gd name="adj1" fmla="val 13200000"/>
            <a:gd name="adj2" fmla="val 19200000"/>
          </a:avLst>
        </a:prstGeom>
        <a:noFill/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B20C14-A5CE-406B-80BC-05F7D285580B}">
      <dsp:nvSpPr>
        <dsp:cNvPr id="0" name=""/>
        <dsp:cNvSpPr/>
      </dsp:nvSpPr>
      <dsp:spPr>
        <a:xfrm>
          <a:off x="3239297" y="1487999"/>
          <a:ext cx="1046726" cy="1046726"/>
        </a:xfrm>
        <a:prstGeom prst="arc">
          <a:avLst>
            <a:gd name="adj1" fmla="val 2400000"/>
            <a:gd name="adj2" fmla="val 8400000"/>
          </a:avLst>
        </a:prstGeom>
        <a:noFill/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BACAAF-23EF-435C-B14E-1180FE5146F7}">
      <dsp:nvSpPr>
        <dsp:cNvPr id="0" name=""/>
        <dsp:cNvSpPr/>
      </dsp:nvSpPr>
      <dsp:spPr>
        <a:xfrm>
          <a:off x="2715933" y="1676409"/>
          <a:ext cx="2093453" cy="669905"/>
        </a:xfrm>
        <a:prstGeom prst="rect">
          <a:avLst/>
        </a:prstGeom>
        <a:noFill/>
        <a:ln w="48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III-V</a:t>
          </a:r>
          <a:endParaRPr lang="en-US" sz="4100" b="1" kern="1200" dirty="0"/>
        </a:p>
      </dsp:txBody>
      <dsp:txXfrm>
        <a:off x="2715933" y="1676409"/>
        <a:ext cx="2093453" cy="6699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8/10/2020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8/10/2020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en.wikipedia.org/wiki/Gallium_arseni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Germaniu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ilicon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92158" y="2769875"/>
            <a:ext cx="5734050" cy="2219691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cap="none" dirty="0"/>
              <a:t>Direct Bandgap </a:t>
            </a:r>
            <a:br>
              <a:rPr lang="en-US" sz="3600" cap="none" dirty="0"/>
            </a:br>
            <a:r>
              <a:rPr lang="en-US" sz="3600" cap="none" dirty="0"/>
              <a:t>&amp; </a:t>
            </a:r>
            <a:br>
              <a:rPr lang="en-US" sz="3600" cap="none" dirty="0"/>
            </a:br>
            <a:r>
              <a:rPr lang="en-US" sz="3600" cap="none" dirty="0"/>
              <a:t>Indirect Bandgap </a:t>
            </a:r>
            <a:br>
              <a:rPr lang="en-US" sz="3600" cap="none" dirty="0"/>
            </a:br>
            <a:r>
              <a:rPr lang="en-US" sz="3600" cap="none" dirty="0"/>
              <a:t>Semiconductor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679935" y="5131165"/>
            <a:ext cx="5734050" cy="955565"/>
          </a:xfrm>
        </p:spPr>
        <p:txBody>
          <a:bodyPr>
            <a:normAutofit/>
          </a:bodyPr>
          <a:lstStyle/>
          <a:p>
            <a:r>
              <a:rPr lang="en-US" sz="2400" b="1" dirty="0"/>
              <a:t>Dr. Satyanarayan Dhal</a:t>
            </a:r>
          </a:p>
        </p:txBody>
      </p:sp>
      <p:sp>
        <p:nvSpPr>
          <p:cNvPr id="8" name="Subtitle 6">
            <a:extLst>
              <a:ext uri="{FF2B5EF4-FFF2-40B4-BE49-F238E27FC236}">
                <a16:creationId xmlns:a16="http://schemas.microsoft.com/office/drawing/2014/main" id="{8D7C6FD8-639F-4FA1-8B3B-4D5457AED449}"/>
              </a:ext>
            </a:extLst>
          </p:cNvPr>
          <p:cNvSpPr txBox="1">
            <a:spLocks/>
          </p:cNvSpPr>
          <p:nvPr/>
        </p:nvSpPr>
        <p:spPr>
          <a:xfrm>
            <a:off x="3112810" y="1927782"/>
            <a:ext cx="5734050" cy="95556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Lecture-3</a:t>
            </a:r>
          </a:p>
          <a:p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7DA2DE-0FF3-4E46-B57A-7D19FE3C43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07772" y="2247900"/>
            <a:ext cx="2438399" cy="24383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8F096A-0BD3-4331-B11E-EFEC6980ABEE}"/>
              </a:ext>
            </a:extLst>
          </p:cNvPr>
          <p:cNvSpPr txBox="1"/>
          <p:nvPr/>
        </p:nvSpPr>
        <p:spPr>
          <a:xfrm>
            <a:off x="6201463" y="4917949"/>
            <a:ext cx="2269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en.wikipedia.org/wiki/Germanium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B4172A-C3B7-4ED1-891B-406D186CEE5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553449" y="2247899"/>
            <a:ext cx="3439071" cy="23729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933978-3BDB-429E-A0F8-89DF7D56D3CE}"/>
              </a:ext>
            </a:extLst>
          </p:cNvPr>
          <p:cNvSpPr txBox="1"/>
          <p:nvPr/>
        </p:nvSpPr>
        <p:spPr>
          <a:xfrm>
            <a:off x="9329139" y="491794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7" tooltip="https://en.wikipedia.org/wiki/Gallium_arsenide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91E442-9042-4378-9DCC-F08E190C83BA}"/>
              </a:ext>
            </a:extLst>
          </p:cNvPr>
          <p:cNvSpPr/>
          <p:nvPr/>
        </p:nvSpPr>
        <p:spPr>
          <a:xfrm>
            <a:off x="7719060" y="2421682"/>
            <a:ext cx="5581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15195B-5218-4DDC-B5E6-8833A2CCAD3B}"/>
              </a:ext>
            </a:extLst>
          </p:cNvPr>
          <p:cNvSpPr/>
          <p:nvPr/>
        </p:nvSpPr>
        <p:spPr>
          <a:xfrm>
            <a:off x="11009731" y="2401303"/>
            <a:ext cx="9060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GaAs</a:t>
            </a:r>
          </a:p>
        </p:txBody>
      </p:sp>
    </p:spTree>
    <p:extLst>
      <p:ext uri="{BB962C8B-B14F-4D97-AF65-F5344CB8AC3E}">
        <p14:creationId xmlns:p14="http://schemas.microsoft.com/office/powerpoint/2010/main" val="84011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AFE58-0D6D-4558-86E8-37E5857D0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B5CF88-1212-40CF-9E80-D66152CD57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1346" y="1421151"/>
            <a:ext cx="8245622" cy="33825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CE5FF0-69DE-4381-BC64-FBF738F7366E}"/>
              </a:ext>
            </a:extLst>
          </p:cNvPr>
          <p:cNvSpPr txBox="1"/>
          <p:nvPr/>
        </p:nvSpPr>
        <p:spPr>
          <a:xfrm>
            <a:off x="131346" y="5067517"/>
            <a:ext cx="10128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(a) The lowest point of the conduction band occurs at the same k as the highest point of the valence band.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742287-8F87-47FE-AC46-257708A20933}"/>
              </a:ext>
            </a:extLst>
          </p:cNvPr>
          <p:cNvSpPr txBox="1"/>
          <p:nvPr/>
        </p:nvSpPr>
        <p:spPr>
          <a:xfrm>
            <a:off x="8376968" y="1980760"/>
            <a:ext cx="3314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lowest point in the conduction band is called conduction band edge.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8D8DCE-1FE6-41C0-BD4E-5047F6B18079}"/>
              </a:ext>
            </a:extLst>
          </p:cNvPr>
          <p:cNvSpPr txBox="1"/>
          <p:nvPr/>
        </p:nvSpPr>
        <p:spPr>
          <a:xfrm>
            <a:off x="8451571" y="3789977"/>
            <a:ext cx="3165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highest point in the valence band </a:t>
            </a:r>
          </a:p>
          <a:p>
            <a:r>
              <a:rPr lang="en-US" dirty="0"/>
              <a:t>is called valence band edge.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DF0B46-D069-423B-BBF6-49CA01596836}"/>
              </a:ext>
            </a:extLst>
          </p:cNvPr>
          <p:cNvSpPr txBox="1"/>
          <p:nvPr/>
        </p:nvSpPr>
        <p:spPr>
          <a:xfrm>
            <a:off x="9440353" y="6412468"/>
            <a:ext cx="163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Ref. C. Kittel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9AEAD6-B460-49CB-9951-BE9AF30A1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94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2BE1B-8EEC-44CE-838A-DF474298A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C1CBE9-53BC-4F81-A800-11B6C0190502}"/>
                  </a:ext>
                </a:extLst>
              </p:cNvPr>
              <p:cNvSpPr txBox="1"/>
              <p:nvPr/>
            </p:nvSpPr>
            <p:spPr>
              <a:xfrm>
                <a:off x="718457" y="2351314"/>
                <a:ext cx="8678466" cy="3970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i="1" dirty="0">
                    <a:latin typeface="Adobe Caslon Pro" panose="0205050205050A020403" pitchFamily="18" charset="0"/>
                  </a:rPr>
                  <a:t>Eg/ kT </a:t>
                </a:r>
                <a:r>
                  <a:rPr lang="en-US" dirty="0">
                    <a:latin typeface="Adobe Caslon Pro" panose="0205050205050A020403" pitchFamily="18" charset="0"/>
                  </a:rPr>
                  <a:t>: The ratio of band-gap to temperature</a:t>
                </a:r>
              </a:p>
              <a:p>
                <a:endParaRPr lang="en-US" dirty="0">
                  <a:latin typeface="Adobe Caslon Pro" panose="0205050205050A0204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dobe Caslon Pro" panose="0205050205050A020403" pitchFamily="18" charset="0"/>
                  </a:rPr>
                  <a:t>Intrinsic carriers concentration will be low, if </a:t>
                </a:r>
                <a:r>
                  <a:rPr lang="en-US" sz="1800" b="1" i="1" dirty="0">
                    <a:latin typeface="Adobe Caslon Pro" panose="0205050205050A020403" pitchFamily="18" charset="0"/>
                  </a:rPr>
                  <a:t>Eg/ kT  </a:t>
                </a:r>
                <a:r>
                  <a:rPr lang="en-US" dirty="0">
                    <a:latin typeface="Adobe Caslon Pro" panose="0205050205050A020403" pitchFamily="18" charset="0"/>
                  </a:rPr>
                  <a:t>is large.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Adobe Caslon Pro" panose="0205050205050A0204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Adobe Caslon Pro" panose="0205050205050A0204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dobe Caslon Pro" panose="0205050205050A020403" pitchFamily="18" charset="0"/>
                  </a:rPr>
                  <a:t>The threshold of continuous optical absorption at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latin typeface="Adobe Caslon Pro" panose="0205050205050A020403" pitchFamily="18" charset="0"/>
                  </a:rPr>
                  <a:t> determines the band gap.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Adobe Caslon Pro" panose="0205050205050A0204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dobe Caslon Pro" panose="0205050205050A020403" pitchFamily="18" charset="0"/>
                  </a:rPr>
                  <a:t>What happens in a direct absorption process 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dobe Caslon Pro" panose="0205050205050A020403" pitchFamily="18" charset="0"/>
                  </a:rPr>
                  <a:t>Photon is absorbed by the crystal with an electron-hole pair.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Adobe Caslon Pro" panose="0205050205050A0204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dobe Caslon Pro" panose="0205050205050A020403" pitchFamily="18" charset="0"/>
                  </a:rPr>
                  <a:t>What happens in a indirect absorption process 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dobe Caslon Pro" panose="0205050205050A020403" pitchFamily="18" charset="0"/>
                  </a:rPr>
                  <a:t>The min. energy gap of the band structure involves electrons and holes separated by </a:t>
                </a:r>
                <a:r>
                  <a:rPr lang="en-US" i="1" dirty="0">
                    <a:latin typeface="Adobe Caslon Pro" panose="0205050205050A020403" pitchFamily="18" charset="0"/>
                  </a:rPr>
                  <a:t>k</a:t>
                </a:r>
                <a:r>
                  <a:rPr lang="en-US" dirty="0">
                    <a:latin typeface="Adobe Caslon Pro" panose="0205050205050A020403" pitchFamily="18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Adobe Caslon Pro" panose="0205050205050A0204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Adobe Caslon Pro" panose="0205050205050A020403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C1CBE9-53BC-4F81-A800-11B6C0190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" y="2351314"/>
                <a:ext cx="8678466" cy="3970318"/>
              </a:xfrm>
              <a:prstGeom prst="rect">
                <a:avLst/>
              </a:prstGeom>
              <a:blipFill>
                <a:blip r:embed="rId2"/>
                <a:stretch>
                  <a:fillRect l="-492" t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2903E-1AAA-4680-B04D-342BD1B60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67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0BAC7-8C7B-4881-9CC3-203BBA22C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 structure of 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9F1A48-C448-4C58-A416-3138C679830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56250" y="1336965"/>
            <a:ext cx="4086457" cy="54448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C732F3-B6DC-4CD3-AD7C-326733E72E1B}"/>
              </a:ext>
            </a:extLst>
          </p:cNvPr>
          <p:cNvSpPr txBox="1"/>
          <p:nvPr/>
        </p:nvSpPr>
        <p:spPr>
          <a:xfrm>
            <a:off x="5362576" y="6526411"/>
            <a:ext cx="1236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Ref. C. Kittel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FDBCCA-BDD1-4584-ABC9-7C5965CCAC73}"/>
              </a:ext>
            </a:extLst>
          </p:cNvPr>
          <p:cNvSpPr/>
          <p:nvPr/>
        </p:nvSpPr>
        <p:spPr>
          <a:xfrm>
            <a:off x="-160433" y="2165230"/>
            <a:ext cx="715955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four valence bands are in gray.</a:t>
            </a:r>
          </a:p>
          <a:p>
            <a:pPr algn="ctr"/>
            <a:endParaRPr 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fine structure of the valence band edge is caused by spin-orbit splitting.</a:t>
            </a:r>
          </a:p>
          <a:p>
            <a:pPr algn="ctr"/>
            <a:endParaRPr 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energy gap is indirect</a:t>
            </a:r>
          </a:p>
          <a:p>
            <a:pPr algn="ctr"/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band edge is at the point (2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π/a)(1/2,1/2, 1/2).</a:t>
            </a:r>
          </a:p>
          <a:p>
            <a:pPr algn="ctr"/>
            <a:endParaRPr 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constant energy surfaces around this point are ellipsoidal.</a:t>
            </a:r>
            <a:endParaRPr 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9375D-416D-4BE6-A460-18D845227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24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5A47D-16AE-47B4-B100-FB709C48F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Band edge structure of a Direct Band Gap Sc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03CD6B-6CFD-47D4-83AA-52212686FA6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11492" y="1356717"/>
            <a:ext cx="4574090" cy="54250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7C0321-E00D-4FF2-A1E5-AD55B54306A6}"/>
              </a:ext>
            </a:extLst>
          </p:cNvPr>
          <p:cNvSpPr txBox="1"/>
          <p:nvPr/>
        </p:nvSpPr>
        <p:spPr>
          <a:xfrm>
            <a:off x="5275256" y="6474023"/>
            <a:ext cx="1236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Ref. C. Kittel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3D2FD8-FD34-4FF2-992D-6F156C15FEF3}"/>
              </a:ext>
            </a:extLst>
          </p:cNvPr>
          <p:cNvSpPr txBox="1"/>
          <p:nvPr/>
        </p:nvSpPr>
        <p:spPr>
          <a:xfrm>
            <a:off x="216072" y="2136338"/>
            <a:ext cx="577515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conduction band edge is spherical with </a:t>
            </a:r>
          </a:p>
          <a:p>
            <a:r>
              <a:rPr lang="en-US" dirty="0"/>
              <a:t>the effective mass m</a:t>
            </a:r>
            <a:r>
              <a:rPr lang="en-US" baseline="-25000" dirty="0"/>
              <a:t>e.</a:t>
            </a:r>
          </a:p>
          <a:p>
            <a:endParaRPr lang="en-US" dirty="0"/>
          </a:p>
          <a:p>
            <a:r>
              <a:rPr lang="en-US" dirty="0">
                <a:latin typeface="Adobe Caslon Pro" panose="0205050205050A020403" pitchFamily="18" charset="0"/>
              </a:rPr>
              <a:t>The valence bands are characteristically 3 fold near the edge, with the heavy hole </a:t>
            </a:r>
            <a:r>
              <a:rPr lang="en-US" dirty="0" err="1">
                <a:latin typeface="Adobe Caslon Pro" panose="0205050205050A020403" pitchFamily="18" charset="0"/>
              </a:rPr>
              <a:t>hh</a:t>
            </a:r>
            <a:r>
              <a:rPr lang="en-US" dirty="0">
                <a:latin typeface="Adobe Caslon Pro" panose="0205050205050A020403" pitchFamily="18" charset="0"/>
              </a:rPr>
              <a:t> and light hole </a:t>
            </a:r>
            <a:r>
              <a:rPr lang="en-US" dirty="0" err="1">
                <a:latin typeface="Adobe Caslon Pro" panose="0205050205050A020403" pitchFamily="18" charset="0"/>
              </a:rPr>
              <a:t>lh</a:t>
            </a:r>
            <a:r>
              <a:rPr lang="en-US" dirty="0">
                <a:latin typeface="Adobe Caslon Pro" panose="0205050205050A020403" pitchFamily="18" charset="0"/>
              </a:rPr>
              <a:t> bands degenerate at the center</a:t>
            </a:r>
          </a:p>
          <a:p>
            <a:endParaRPr lang="en-US" dirty="0"/>
          </a:p>
          <a:p>
            <a:r>
              <a:rPr lang="en-US" dirty="0"/>
              <a:t>A band soh split off by spin-orbit splitting .</a:t>
            </a:r>
          </a:p>
          <a:p>
            <a:endParaRPr lang="en-US" dirty="0"/>
          </a:p>
          <a:p>
            <a:endParaRPr lang="en-US" baseline="-2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B3084-6EA4-4E56-9A20-D8F2209A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99682" y="6474023"/>
            <a:ext cx="1828800" cy="365125"/>
          </a:xfrm>
        </p:spPr>
        <p:txBody>
          <a:bodyPr/>
          <a:lstStyle/>
          <a:p>
            <a:fld id="{0FF54DE5-C571-48E8-A5BC-B369434E2F4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33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8A282-F681-434D-99CF-8E93859F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Optical Absorption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AEBCEB-1003-4271-82B4-502337E32F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35949" y="1373091"/>
            <a:ext cx="4073434" cy="54087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B5BD9C-A90B-4D02-8EC3-6474ADC2809D}"/>
              </a:ext>
            </a:extLst>
          </p:cNvPr>
          <p:cNvSpPr txBox="1"/>
          <p:nvPr/>
        </p:nvSpPr>
        <p:spPr>
          <a:xfrm>
            <a:off x="5562854" y="6474023"/>
            <a:ext cx="1236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Ref. C. Kittel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E678FC-F20F-44A7-B705-7B2E0CA6F3B4}"/>
              </a:ext>
            </a:extLst>
          </p:cNvPr>
          <p:cNvSpPr txBox="1"/>
          <p:nvPr/>
        </p:nvSpPr>
        <p:spPr>
          <a:xfrm>
            <a:off x="946484" y="2133600"/>
            <a:ext cx="5646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dobe Caslon Pro" panose="0205050205050A020403" pitchFamily="18" charset="0"/>
              </a:rPr>
              <a:t>Optical absorption in pure indium antimonide, </a:t>
            </a:r>
            <a:r>
              <a:rPr lang="en-US" dirty="0" err="1">
                <a:latin typeface="Adobe Caslon Pro" panose="0205050205050A020403" pitchFamily="18" charset="0"/>
              </a:rPr>
              <a:t>InSb</a:t>
            </a:r>
            <a:r>
              <a:rPr lang="en-US" dirty="0">
                <a:latin typeface="Adobe Caslon Pro" panose="0205050205050A020403" pitchFamily="18" charset="0"/>
              </a:rPr>
              <a:t>.</a:t>
            </a:r>
          </a:p>
          <a:p>
            <a:endParaRPr lang="en-US" dirty="0">
              <a:latin typeface="Adobe Caslon Pro" panose="0205050205050A0204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dobe Caslon Pro" panose="0205050205050A020403" pitchFamily="18" charset="0"/>
              </a:rPr>
              <a:t>The transition is direct because both conduction and valence band edges are at the center of the Brillouizin zone, k = 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1B7EEA-469F-49B6-886D-5AE21C5D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3227" y="6416675"/>
            <a:ext cx="1828800" cy="365125"/>
          </a:xfrm>
        </p:spPr>
        <p:txBody>
          <a:bodyPr/>
          <a:lstStyle/>
          <a:p>
            <a:fld id="{0FF54DE5-C571-48E8-A5BC-B369434E2F4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50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FE86D-38FE-4934-9697-C215577D2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Interesting Feature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16F129-DF30-4AA7-8DE0-8A609F151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723BE0-FDBD-4FE6-B181-F55627F453A7}"/>
              </a:ext>
            </a:extLst>
          </p:cNvPr>
          <p:cNvSpPr txBox="1"/>
          <p:nvPr/>
        </p:nvSpPr>
        <p:spPr>
          <a:xfrm>
            <a:off x="876299" y="1885861"/>
            <a:ext cx="1063942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dobe Caslon Pro" panose="0205050205050A020403" pitchFamily="18" charset="0"/>
              </a:rPr>
              <a:t>In some materials with an indirect gap, the value of the gap is negative. </a:t>
            </a:r>
          </a:p>
          <a:p>
            <a:pPr algn="just"/>
            <a:endParaRPr lang="en-US" dirty="0">
              <a:latin typeface="Adobe Caslon Pro" panose="0205050205050A020403" pitchFamily="18" charset="0"/>
            </a:endParaRPr>
          </a:p>
          <a:p>
            <a:pPr algn="just"/>
            <a:r>
              <a:rPr lang="en-US" dirty="0">
                <a:latin typeface="Adobe Caslon Pro" panose="0205050205050A020403" pitchFamily="18" charset="0"/>
              </a:rPr>
              <a:t>The top of the valence band is higher than the bottom of the conduction band in energy. </a:t>
            </a:r>
          </a:p>
          <a:p>
            <a:pPr algn="just"/>
            <a:endParaRPr lang="en-US" dirty="0">
              <a:latin typeface="Adobe Caslon Pro" panose="0205050205050A020403" pitchFamily="18" charset="0"/>
            </a:endParaRPr>
          </a:p>
          <a:p>
            <a:pPr algn="just"/>
            <a:r>
              <a:rPr lang="en-US" dirty="0">
                <a:latin typeface="Adobe Caslon Pro" panose="0205050205050A020403" pitchFamily="18" charset="0"/>
              </a:rPr>
              <a:t>Such materials are known as semimetals. </a:t>
            </a:r>
          </a:p>
          <a:p>
            <a:pPr algn="just"/>
            <a:endParaRPr lang="en-US" dirty="0">
              <a:latin typeface="Adobe Caslon Pro" panose="0205050205050A020403" pitchFamily="18" charset="0"/>
            </a:endParaRPr>
          </a:p>
          <a:p>
            <a:pPr algn="just"/>
            <a:r>
              <a:rPr lang="en-US" dirty="0">
                <a:latin typeface="Adobe Caslon Pro" panose="0205050205050A020403" pitchFamily="18" charset="0"/>
              </a:rPr>
              <a:t>Need exploration more ???</a:t>
            </a:r>
          </a:p>
        </p:txBody>
      </p:sp>
    </p:spTree>
    <p:extLst>
      <p:ext uri="{BB962C8B-B14F-4D97-AF65-F5344CB8AC3E}">
        <p14:creationId xmlns:p14="http://schemas.microsoft.com/office/powerpoint/2010/main" val="279413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4BB8D-2F0E-4E10-9B1D-FD1B4317E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 ….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4B6576-0542-4241-AE5D-B83157B40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E59E43-8F6F-4351-B1DA-A5652BE79AF5}"/>
              </a:ext>
            </a:extLst>
          </p:cNvPr>
          <p:cNvSpPr txBox="1"/>
          <p:nvPr/>
        </p:nvSpPr>
        <p:spPr>
          <a:xfrm>
            <a:off x="1019175" y="1981885"/>
            <a:ext cx="105537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dobe Caslon Pro" panose="0205050205050A020403" pitchFamily="18" charset="0"/>
              </a:rPr>
              <a:t>Ashcroft, N. W. and </a:t>
            </a:r>
            <a:r>
              <a:rPr lang="en-US" dirty="0" err="1">
                <a:latin typeface="Adobe Caslon Pro" panose="0205050205050A020403" pitchFamily="18" charset="0"/>
              </a:rPr>
              <a:t>Mermin</a:t>
            </a:r>
            <a:r>
              <a:rPr lang="en-US" dirty="0">
                <a:latin typeface="Adobe Caslon Pro" panose="0205050205050A020403" pitchFamily="18" charset="0"/>
              </a:rPr>
              <a:t>, N. D., Solid State Physics, Saunders, 1976.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dobe Caslon Pro" panose="0205050205050A0204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dobe Caslon Pro" panose="0205050205050A020403" pitchFamily="18" charset="0"/>
              </a:rPr>
              <a:t>Kittel, Charles, Introduction to Solid State Physics, 7th Ed., Wiley, (1996).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18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and Why Semiconductors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41556-BDEA-44F4-89A0-6FCE71C67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Q: Semiconductors :</a:t>
            </a:r>
          </a:p>
          <a:p>
            <a:r>
              <a:rPr lang="en-US" dirty="0"/>
              <a:t>Resistivity at Room Temperature : </a:t>
            </a:r>
            <a:r>
              <a:rPr lang="en-US" b="1" dirty="0"/>
              <a:t>10</a:t>
            </a:r>
            <a:r>
              <a:rPr lang="en-US" b="1" baseline="30000" dirty="0"/>
              <a:t>-2</a:t>
            </a:r>
            <a:r>
              <a:rPr lang="en-US" dirty="0"/>
              <a:t> to </a:t>
            </a:r>
            <a:r>
              <a:rPr lang="en-US" b="1" dirty="0"/>
              <a:t>10</a:t>
            </a:r>
            <a:r>
              <a:rPr lang="en-US" b="1" baseline="30000" dirty="0"/>
              <a:t>9</a:t>
            </a:r>
            <a:r>
              <a:rPr lang="en-US" dirty="0"/>
              <a:t> ohm-cm (depends on T)</a:t>
            </a:r>
          </a:p>
          <a:p>
            <a:r>
              <a:rPr lang="en-US" dirty="0"/>
              <a:t>Q: Insulators :</a:t>
            </a:r>
          </a:p>
          <a:p>
            <a:r>
              <a:rPr lang="en-US" dirty="0"/>
              <a:t>Resistivity at Room Temperature : </a:t>
            </a:r>
            <a:r>
              <a:rPr lang="en-US" b="1" dirty="0"/>
              <a:t>10</a:t>
            </a:r>
            <a:r>
              <a:rPr lang="en-US" b="1" baseline="30000" dirty="0"/>
              <a:t>14</a:t>
            </a:r>
            <a:r>
              <a:rPr lang="en-US" dirty="0"/>
              <a:t> ohm-cm</a:t>
            </a:r>
          </a:p>
          <a:p>
            <a:r>
              <a:rPr lang="en-US" dirty="0"/>
              <a:t>Q: Why do we read about semiconductors ?</a:t>
            </a:r>
          </a:p>
          <a:p>
            <a:r>
              <a:rPr lang="en-US" dirty="0"/>
              <a:t>A: Applications in photovoltaic cells, detectors, transistors, optoelectronic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5FD82-F4B6-4449-A37C-267534378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0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/>
              <a:t>Nomenclature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AEE9574-91DA-4733-BBD2-98030445EA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570968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A0533D-C831-4F5A-ACF4-9AC19AD9F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6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207C71B-EFBE-48DD-BAA3-DE234A73B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841" y="3834923"/>
            <a:ext cx="9980682" cy="3843779"/>
          </a:xfrm>
        </p:spPr>
        <p:txBody>
          <a:bodyPr>
            <a:noAutofit/>
          </a:bodyPr>
          <a:lstStyle/>
          <a:p>
            <a:r>
              <a:rPr lang="en-US" dirty="0"/>
              <a:t>— 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E96BA-0757-47BA-A8F9-7F5D1FC0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IN" smtClean="0"/>
              <a:t>4</a:t>
            </a:fld>
            <a:endParaRPr lang="en-IN" dirty="0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F79D0F81-49B8-4426-A015-3F7F70A4503F}"/>
              </a:ext>
            </a:extLst>
          </p:cNvPr>
          <p:cNvSpPr txBox="1">
            <a:spLocks/>
          </p:cNvSpPr>
          <p:nvPr/>
        </p:nvSpPr>
        <p:spPr>
          <a:xfrm>
            <a:off x="954070" y="1"/>
            <a:ext cx="9980682" cy="933254"/>
          </a:xfrm>
          <a:prstGeom prst="rect">
            <a:avLst/>
          </a:prstGeom>
        </p:spPr>
        <p:txBody>
          <a:bodyPr vert="horz" lIns="0" tIns="45720" rIns="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Direct Band-Gap Semiconductor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C844A9-C4FC-40DA-B27C-B844274995C6}"/>
              </a:ext>
            </a:extLst>
          </p:cNvPr>
          <p:cNvSpPr txBox="1"/>
          <p:nvPr/>
        </p:nvSpPr>
        <p:spPr>
          <a:xfrm>
            <a:off x="394635" y="1645920"/>
            <a:ext cx="53805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>
                <a:latin typeface="Adobe Caslon Pro" panose="0205050205050A020403" pitchFamily="18" charset="0"/>
              </a:rPr>
              <a:t>Generally, the top of the valence band and the bottom of the conduction band are not generally at the same value of the electron momentum. </a:t>
            </a:r>
          </a:p>
          <a:p>
            <a:pPr marL="342900" indent="-342900" algn="just">
              <a:buFont typeface="+mj-lt"/>
              <a:buAutoNum type="arabicPeriod"/>
            </a:pPr>
            <a:endParaRPr lang="en-US" dirty="0">
              <a:latin typeface="Adobe Caslon Pro" panose="0205050205050A020403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latin typeface="Adobe Caslon Pro" panose="0205050205050A020403" pitchFamily="18" charset="0"/>
              </a:rPr>
              <a:t>Here, the valence band and the bottom of the conduction band occur at the same value of momentum.</a:t>
            </a:r>
          </a:p>
          <a:p>
            <a:pPr marL="342900" indent="-342900" algn="just">
              <a:buFont typeface="+mj-lt"/>
              <a:buAutoNum type="arabicPeriod"/>
            </a:pPr>
            <a:endParaRPr lang="en-US" dirty="0">
              <a:latin typeface="Adobe Caslon Pro" panose="0205050205050A020403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latin typeface="Adobe Caslon Pro" panose="0205050205050A020403" pitchFamily="18" charset="0"/>
              </a:rPr>
              <a:t>A photon of energy </a:t>
            </a:r>
            <a:r>
              <a:rPr lang="en-US" i="1" dirty="0">
                <a:latin typeface="Adobe Caslon Pro" panose="0205050205050A020403" pitchFamily="18" charset="0"/>
              </a:rPr>
              <a:t>Eg</a:t>
            </a:r>
            <a:r>
              <a:rPr lang="en-US" dirty="0">
                <a:latin typeface="Adobe Caslon Pro" panose="0205050205050A020403" pitchFamily="18" charset="0"/>
              </a:rPr>
              <a:t>, can create an electron-hole pair in a direct band gap semiconductor .</a:t>
            </a:r>
          </a:p>
          <a:p>
            <a:pPr algn="just"/>
            <a:r>
              <a:rPr lang="en-US" dirty="0">
                <a:latin typeface="Adobe Caslon Pro" panose="0205050205050A020403" pitchFamily="18" charset="0"/>
              </a:rPr>
              <a:t>Reason : Electron does not need to be given very much momentum. </a:t>
            </a:r>
          </a:p>
          <a:p>
            <a:pPr marL="342900" indent="-342900" algn="just">
              <a:buFont typeface="+mj-lt"/>
              <a:buAutoNum type="arabicPeriod"/>
            </a:pPr>
            <a:endParaRPr lang="en-IN" dirty="0">
              <a:latin typeface="Adobe Caslon Pro" panose="0205050205050A0204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75324C-31A2-47C0-9899-C6D980DC40C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36503" y="1645920"/>
            <a:ext cx="5249079" cy="39176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CEBE72-2220-47AC-A25A-6F0BD4A0CB13}"/>
              </a:ext>
            </a:extLst>
          </p:cNvPr>
          <p:cNvSpPr txBox="1"/>
          <p:nvPr/>
        </p:nvSpPr>
        <p:spPr>
          <a:xfrm>
            <a:off x="2695575" y="6436468"/>
            <a:ext cx="75819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dobe Caslon Pro" panose="0205050205050A020403" pitchFamily="18" charset="0"/>
              </a:rPr>
              <a:t>Ref : https://www.doitpoms.ac.uk/tlplib/semiconductors/direct.php</a:t>
            </a:r>
          </a:p>
        </p:txBody>
      </p:sp>
    </p:spTree>
    <p:extLst>
      <p:ext uri="{BB962C8B-B14F-4D97-AF65-F5344CB8AC3E}">
        <p14:creationId xmlns:p14="http://schemas.microsoft.com/office/powerpoint/2010/main" val="97370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207C71B-EFBE-48DD-BAA3-DE234A73B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841" y="3834923"/>
            <a:ext cx="9980682" cy="3843779"/>
          </a:xfrm>
        </p:spPr>
        <p:txBody>
          <a:bodyPr>
            <a:noAutofit/>
          </a:bodyPr>
          <a:lstStyle/>
          <a:p>
            <a:r>
              <a:rPr lang="en-US" dirty="0"/>
              <a:t>— 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E96BA-0757-47BA-A8F9-7F5D1FC0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IN" smtClean="0"/>
              <a:t>5</a:t>
            </a:fld>
            <a:endParaRPr lang="en-IN" dirty="0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F79D0F81-49B8-4426-A015-3F7F70A4503F}"/>
              </a:ext>
            </a:extLst>
          </p:cNvPr>
          <p:cNvSpPr txBox="1">
            <a:spLocks/>
          </p:cNvSpPr>
          <p:nvPr/>
        </p:nvSpPr>
        <p:spPr>
          <a:xfrm>
            <a:off x="954070" y="1"/>
            <a:ext cx="9980682" cy="933254"/>
          </a:xfrm>
          <a:prstGeom prst="rect">
            <a:avLst/>
          </a:prstGeom>
        </p:spPr>
        <p:txBody>
          <a:bodyPr vert="horz" lIns="0" tIns="45720" rIns="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Indirect Band-Gap Semiconductor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C844A9-C4FC-40DA-B27C-B844274995C6}"/>
              </a:ext>
            </a:extLst>
          </p:cNvPr>
          <p:cNvSpPr txBox="1"/>
          <p:nvPr/>
        </p:nvSpPr>
        <p:spPr>
          <a:xfrm>
            <a:off x="394635" y="1645920"/>
            <a:ext cx="53805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>
                <a:latin typeface="Adobe Caslon Pro" panose="0205050205050A020403" pitchFamily="18" charset="0"/>
              </a:rPr>
              <a:t>In an indirect band gap semiconductor, the maximum energy of the valence band occurs at a different value of momentum to the minimum in the conduction band energy below.</a:t>
            </a:r>
          </a:p>
          <a:p>
            <a:pPr marL="342900" indent="-342900" algn="just">
              <a:buFont typeface="+mj-lt"/>
              <a:buAutoNum type="arabicPeriod"/>
            </a:pPr>
            <a:endParaRPr lang="en-US" dirty="0">
              <a:latin typeface="Adobe Caslon Pro" panose="0205050205050A020403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latin typeface="Adobe Caslon Pro" panose="0205050205050A020403" pitchFamily="18" charset="0"/>
              </a:rPr>
              <a:t>The difference between the two is most important in optical devices. As has been mentioned in the section charge carriers in semiconductors, a photon can provide the energy to produce an electron-hole pair.</a:t>
            </a:r>
          </a:p>
          <a:p>
            <a:pPr marL="342900" indent="-342900" algn="just">
              <a:buFont typeface="+mj-lt"/>
              <a:buAutoNum type="arabicPeriod"/>
            </a:pPr>
            <a:endParaRPr lang="en-US" dirty="0">
              <a:latin typeface="Adobe Caslon Pro" panose="0205050205050A020403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latin typeface="Adobe Caslon Pro" panose="0205050205050A020403" pitchFamily="18" charset="0"/>
              </a:rPr>
              <a:t>Each photon of energy E has momentum p = E /c, where c is the velocity of light. An optical photon has an energy of the order of 10</a:t>
            </a:r>
            <a:r>
              <a:rPr lang="en-US" baseline="30000" dirty="0">
                <a:latin typeface="Adobe Caslon Pro" panose="0205050205050A020403" pitchFamily="18" charset="0"/>
              </a:rPr>
              <a:t>–19</a:t>
            </a:r>
            <a:r>
              <a:rPr lang="en-US" dirty="0">
                <a:latin typeface="Adobe Caslon Pro" panose="0205050205050A020403" pitchFamily="18" charset="0"/>
              </a:rPr>
              <a:t> J, and, since c = 3 × 10</a:t>
            </a:r>
            <a:r>
              <a:rPr lang="en-US" baseline="30000" dirty="0">
                <a:latin typeface="Adobe Caslon Pro" panose="0205050205050A020403" pitchFamily="18" charset="0"/>
              </a:rPr>
              <a:t>8</a:t>
            </a:r>
            <a:r>
              <a:rPr lang="en-US" dirty="0">
                <a:latin typeface="Adobe Caslon Pro" panose="0205050205050A020403" pitchFamily="18" charset="0"/>
              </a:rPr>
              <a:t> ms</a:t>
            </a:r>
            <a:r>
              <a:rPr lang="en-US" baseline="30000" dirty="0">
                <a:latin typeface="Adobe Caslon Pro" panose="0205050205050A020403" pitchFamily="18" charset="0"/>
              </a:rPr>
              <a:t>–1</a:t>
            </a:r>
            <a:r>
              <a:rPr lang="en-US" dirty="0">
                <a:latin typeface="Adobe Caslon Pro" panose="0205050205050A020403" pitchFamily="18" charset="0"/>
              </a:rPr>
              <a:t>, a typical photon has a very small amount of momentum.</a:t>
            </a:r>
            <a:endParaRPr lang="en-IN" dirty="0">
              <a:latin typeface="Adobe Caslon Pro" panose="0205050205050A0204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D0B038-6AC5-4205-A697-5DA3565DF76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60883" y="2082158"/>
            <a:ext cx="5380523" cy="39288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C7680E-288D-42D9-A90A-D4A2BEA676B6}"/>
              </a:ext>
            </a:extLst>
          </p:cNvPr>
          <p:cNvSpPr txBox="1"/>
          <p:nvPr/>
        </p:nvSpPr>
        <p:spPr>
          <a:xfrm>
            <a:off x="2695575" y="6436468"/>
            <a:ext cx="75819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dobe Caslon Pro" panose="0205050205050A020403" pitchFamily="18" charset="0"/>
              </a:rPr>
              <a:t>Ref : https://www.doitpoms.ac.uk/tlplib/semiconductors/direct.php</a:t>
            </a:r>
          </a:p>
        </p:txBody>
      </p:sp>
    </p:spTree>
    <p:extLst>
      <p:ext uri="{BB962C8B-B14F-4D97-AF65-F5344CB8AC3E}">
        <p14:creationId xmlns:p14="http://schemas.microsoft.com/office/powerpoint/2010/main" val="36013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207C71B-EFBE-48DD-BAA3-DE234A73B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841" y="3834923"/>
            <a:ext cx="9980682" cy="3843779"/>
          </a:xfrm>
        </p:spPr>
        <p:txBody>
          <a:bodyPr>
            <a:noAutofit/>
          </a:bodyPr>
          <a:lstStyle/>
          <a:p>
            <a:r>
              <a:rPr lang="en-US" dirty="0"/>
              <a:t>— 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E96BA-0757-47BA-A8F9-7F5D1FC0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IN" smtClean="0"/>
              <a:t>6</a:t>
            </a:fld>
            <a:endParaRPr lang="en-IN" dirty="0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F79D0F81-49B8-4426-A015-3F7F70A4503F}"/>
              </a:ext>
            </a:extLst>
          </p:cNvPr>
          <p:cNvSpPr txBox="1">
            <a:spLocks/>
          </p:cNvSpPr>
          <p:nvPr/>
        </p:nvSpPr>
        <p:spPr>
          <a:xfrm>
            <a:off x="954070" y="1"/>
            <a:ext cx="9980682" cy="933254"/>
          </a:xfrm>
          <a:prstGeom prst="rect">
            <a:avLst/>
          </a:prstGeom>
        </p:spPr>
        <p:txBody>
          <a:bodyPr vert="horz" lIns="0" tIns="45720" rIns="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Indirect Band-Gap Semiconductor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C844A9-C4FC-40DA-B27C-B844274995C6}"/>
              </a:ext>
            </a:extLst>
          </p:cNvPr>
          <p:cNvSpPr txBox="1"/>
          <p:nvPr/>
        </p:nvSpPr>
        <p:spPr>
          <a:xfrm>
            <a:off x="394635" y="1645920"/>
            <a:ext cx="53805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>
                <a:latin typeface="Adobe Caslon Pro" panose="0205050205050A020403" pitchFamily="18" charset="0"/>
              </a:rPr>
              <a:t>In an indirect band gap semiconductor, an electron must also undergo a significant change in its momentum for a photon of energy Eg to produce an electron-hole pair.</a:t>
            </a:r>
          </a:p>
          <a:p>
            <a:pPr marL="342900" indent="-342900" algn="just">
              <a:buFont typeface="+mj-lt"/>
              <a:buAutoNum type="arabicPeriod"/>
            </a:pPr>
            <a:endParaRPr lang="en-US" dirty="0">
              <a:latin typeface="Adobe Caslon Pro" panose="0205050205050A020403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latin typeface="Adobe Caslon Pro" panose="0205050205050A020403" pitchFamily="18" charset="0"/>
              </a:rPr>
              <a:t>It needs an electron to interact not only with the photon to gain energy, but also with a phonon in order to either gain or lose momentum.</a:t>
            </a:r>
          </a:p>
          <a:p>
            <a:pPr marL="342900" indent="-342900" algn="just">
              <a:buFont typeface="+mj-lt"/>
              <a:buAutoNum type="arabicPeriod"/>
            </a:pPr>
            <a:endParaRPr lang="en-US" dirty="0">
              <a:latin typeface="Adobe Caslon Pro" panose="0205050205050A020403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latin typeface="Adobe Caslon Pro" panose="0205050205050A020403" pitchFamily="18" charset="0"/>
              </a:rPr>
              <a:t>Proceeds at a much slower rate, as it requires three entities to intersect in order to proceed: an electron, a photon and a phonon.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D0B038-6AC5-4205-A697-5DA3565DF76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44411" y="1645920"/>
            <a:ext cx="5140828" cy="39288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0ED86F-5CBB-4F36-89C7-08B328E581A4}"/>
              </a:ext>
            </a:extLst>
          </p:cNvPr>
          <p:cNvSpPr txBox="1"/>
          <p:nvPr/>
        </p:nvSpPr>
        <p:spPr>
          <a:xfrm>
            <a:off x="2695575" y="6436468"/>
            <a:ext cx="75819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Ref : https://www.doitpoms.ac.uk/tlplib/semiconductors/direct.php</a:t>
            </a:r>
          </a:p>
        </p:txBody>
      </p:sp>
    </p:spTree>
    <p:extLst>
      <p:ext uri="{BB962C8B-B14F-4D97-AF65-F5344CB8AC3E}">
        <p14:creationId xmlns:p14="http://schemas.microsoft.com/office/powerpoint/2010/main" val="269689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207C71B-EFBE-48DD-BAA3-DE234A73B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841" y="3834923"/>
            <a:ext cx="9980682" cy="3843779"/>
          </a:xfrm>
        </p:spPr>
        <p:txBody>
          <a:bodyPr>
            <a:noAutofit/>
          </a:bodyPr>
          <a:lstStyle/>
          <a:p>
            <a:r>
              <a:rPr lang="en-US" dirty="0"/>
              <a:t>— 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E96BA-0757-47BA-A8F9-7F5D1FC0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IN" smtClean="0"/>
              <a:t>7</a:t>
            </a:fld>
            <a:endParaRPr lang="en-IN" dirty="0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F79D0F81-49B8-4426-A015-3F7F70A4503F}"/>
              </a:ext>
            </a:extLst>
          </p:cNvPr>
          <p:cNvSpPr txBox="1">
            <a:spLocks/>
          </p:cNvSpPr>
          <p:nvPr/>
        </p:nvSpPr>
        <p:spPr>
          <a:xfrm>
            <a:off x="954070" y="1"/>
            <a:ext cx="9980682" cy="933254"/>
          </a:xfrm>
          <a:prstGeom prst="rect">
            <a:avLst/>
          </a:prstGeom>
        </p:spPr>
        <p:txBody>
          <a:bodyPr vert="horz" lIns="0" tIns="45720" rIns="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Why GaAs is used to make optical devices such as LEDs and semiconductor lasers, whereas Si is not ?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C844A9-C4FC-40DA-B27C-B844274995C6}"/>
              </a:ext>
            </a:extLst>
          </p:cNvPr>
          <p:cNvSpPr txBox="1"/>
          <p:nvPr/>
        </p:nvSpPr>
        <p:spPr>
          <a:xfrm>
            <a:off x="394635" y="1645920"/>
            <a:ext cx="53805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2000" dirty="0">
                <a:latin typeface="Adobe Caslon Pro" panose="0205050205050A020403" pitchFamily="18" charset="0"/>
              </a:rPr>
              <a:t>The same principle applies to recombination of electrons and holes to produce photons. </a:t>
            </a:r>
          </a:p>
          <a:p>
            <a:pPr marL="342900" indent="-342900" algn="just">
              <a:buFont typeface="+mj-lt"/>
              <a:buAutoNum type="arabicPeriod"/>
            </a:pPr>
            <a:endParaRPr lang="en-US" sz="2000" dirty="0">
              <a:latin typeface="Adobe Caslon Pro" panose="0205050205050A020403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n-US" sz="2000" dirty="0">
              <a:latin typeface="Adobe Caslon Pro" panose="0205050205050A020403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>
                <a:latin typeface="Adobe Caslon Pro" panose="0205050205050A020403" pitchFamily="18" charset="0"/>
              </a:rPr>
              <a:t>The recombination process is much more efficient for a direct band gap semiconductor than for an indirect band gap semiconductor, where the process must be mediated by a phonon.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2000" dirty="0">
              <a:latin typeface="Adobe Caslon Pro" panose="0205050205050A020403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n-IN" sz="2000" dirty="0">
              <a:latin typeface="Adobe Caslon Pro" panose="0205050205050A0204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D0B038-6AC5-4205-A697-5DA3565DF76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68554" y="1827975"/>
            <a:ext cx="5217028" cy="39288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7EDE41-8DE8-4B5F-827D-D6630CC69D4A}"/>
              </a:ext>
            </a:extLst>
          </p:cNvPr>
          <p:cNvSpPr txBox="1"/>
          <p:nvPr/>
        </p:nvSpPr>
        <p:spPr>
          <a:xfrm>
            <a:off x="2695575" y="6436468"/>
            <a:ext cx="75819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dobe Caslon Pro" panose="0205050205050A020403" pitchFamily="18" charset="0"/>
              </a:rPr>
              <a:t>Ref : https://www.doitpoms.ac.uk/tlplib/semiconductors/direct.php</a:t>
            </a:r>
          </a:p>
        </p:txBody>
      </p:sp>
    </p:spTree>
    <p:extLst>
      <p:ext uri="{BB962C8B-B14F-4D97-AF65-F5344CB8AC3E}">
        <p14:creationId xmlns:p14="http://schemas.microsoft.com/office/powerpoint/2010/main" val="344400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CBCF7-B9AB-4567-BFF0-56FC9433E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Silicon (Crystal structure of Diamond)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5090F8-35D8-480F-A005-AD3BB92AB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04900" y="1940379"/>
            <a:ext cx="5787854" cy="40227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6DE99C-E31C-4B7C-9583-28A6201F45C4}"/>
              </a:ext>
            </a:extLst>
          </p:cNvPr>
          <p:cNvSpPr txBox="1"/>
          <p:nvPr/>
        </p:nvSpPr>
        <p:spPr>
          <a:xfrm>
            <a:off x="1104900" y="6048829"/>
            <a:ext cx="57878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en.wikipedia.org/wiki/Silicon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AC7CB6-1AF5-4030-910D-C27D240282D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92754" y="1940379"/>
            <a:ext cx="4192828" cy="402189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8D0D0-B3EC-410C-9C4D-816003AC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33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D979C-9B89-4AFD-8035-FB421F9D0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699" y="84728"/>
            <a:ext cx="10058400" cy="801097"/>
          </a:xfrm>
        </p:spPr>
        <p:txBody>
          <a:bodyPr/>
          <a:lstStyle/>
          <a:p>
            <a:pPr algn="ctr"/>
            <a:r>
              <a:rPr lang="en-US" dirty="0"/>
              <a:t>Intrinsic Electron Concentration as a function of T !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943385-D2E2-48AD-894C-FAED9CBB6B72}"/>
              </a:ext>
            </a:extLst>
          </p:cNvPr>
          <p:cNvGrpSpPr/>
          <p:nvPr/>
        </p:nvGrpSpPr>
        <p:grpSpPr>
          <a:xfrm>
            <a:off x="4483507" y="1653294"/>
            <a:ext cx="7220958" cy="4429743"/>
            <a:chOff x="133149" y="1881864"/>
            <a:chExt cx="7220958" cy="442974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FD31F06-CF10-4948-949B-C089B2535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3149" y="1881864"/>
              <a:ext cx="7220958" cy="442974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56D67F0-5E21-4D76-B133-8B1C6411A818}"/>
                </a:ext>
              </a:extLst>
            </p:cNvPr>
            <p:cNvSpPr txBox="1"/>
            <p:nvPr/>
          </p:nvSpPr>
          <p:spPr>
            <a:xfrm>
              <a:off x="1525616" y="2596242"/>
              <a:ext cx="8746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Ge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D7CFDD1-C799-4F10-BCA9-933B62B71353}"/>
                </a:ext>
              </a:extLst>
            </p:cNvPr>
            <p:cNvSpPr txBox="1"/>
            <p:nvPr/>
          </p:nvSpPr>
          <p:spPr>
            <a:xfrm>
              <a:off x="5508980" y="4497542"/>
              <a:ext cx="5870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Si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3E06CB5-D9EC-4063-B4DE-2B3520A41CF2}"/>
              </a:ext>
            </a:extLst>
          </p:cNvPr>
          <p:cNvSpPr txBox="1"/>
          <p:nvPr/>
        </p:nvSpPr>
        <p:spPr>
          <a:xfrm>
            <a:off x="10468229" y="6465495"/>
            <a:ext cx="1236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Ref. C. Kittel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FECB18-DCB9-428C-AF42-552D5E173BC6}"/>
              </a:ext>
            </a:extLst>
          </p:cNvPr>
          <p:cNvSpPr/>
          <p:nvPr/>
        </p:nvSpPr>
        <p:spPr>
          <a:xfrm>
            <a:off x="-1" y="1653294"/>
            <a:ext cx="4267201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Caslon Pro" panose="0205050205050A020403" pitchFamily="18" charset="0"/>
              </a:rPr>
              <a:t>Under intrinsic conditions, the hole concentration is equal to the electron concentration.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Caslon Pro" panose="0205050205050A020403" pitchFamily="18" charset="0"/>
            </a:endParaRP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Caslon Pro" panose="0205050205050A020403" pitchFamily="18" charset="0"/>
              </a:rPr>
              <a:t>The intrinsic concentration at a given temperature is higher than Ge than in Si because the energy gap is narrower in Ge than in Si.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3B18DD-9CE5-40BA-9969-878474662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39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1336</TotalTime>
  <Words>1057</Words>
  <Application>Microsoft Office PowerPoint</Application>
  <PresentationFormat>Widescreen</PresentationFormat>
  <Paragraphs>133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Adobe Caslon Pro</vt:lpstr>
      <vt:lpstr>Arial</vt:lpstr>
      <vt:lpstr>Cambria Math</vt:lpstr>
      <vt:lpstr>Euphemia</vt:lpstr>
      <vt:lpstr>Plantagenet Cherokee</vt:lpstr>
      <vt:lpstr>Times New Roman</vt:lpstr>
      <vt:lpstr>Wingdings</vt:lpstr>
      <vt:lpstr>Academic Literature 16x9</vt:lpstr>
      <vt:lpstr>Direct Bandgap  &amp;  Indirect Bandgap  Semiconductor</vt:lpstr>
      <vt:lpstr>What and Why Semiconductors ?</vt:lpstr>
      <vt:lpstr>Nomenclature</vt:lpstr>
      <vt:lpstr>— </vt:lpstr>
      <vt:lpstr>— </vt:lpstr>
      <vt:lpstr>— </vt:lpstr>
      <vt:lpstr>— </vt:lpstr>
      <vt:lpstr>Silicon (Crystal structure of Diamond)</vt:lpstr>
      <vt:lpstr>Intrinsic Electron Concentration as a function of T !</vt:lpstr>
      <vt:lpstr>Contd.</vt:lpstr>
      <vt:lpstr>Contd.</vt:lpstr>
      <vt:lpstr>Band structure of Ge</vt:lpstr>
      <vt:lpstr>Band edge structure of a Direct Band Gap Sc</vt:lpstr>
      <vt:lpstr>Optical Absorption</vt:lpstr>
      <vt:lpstr>Interesting Feature</vt:lpstr>
      <vt:lpstr>Further Reading 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Electromagnetic spectrum</dc:title>
  <dc:creator>SNIGDHARANI DHAL</dc:creator>
  <cp:lastModifiedBy>Dr. SATYANARAYAN DHAL</cp:lastModifiedBy>
  <cp:revision>89</cp:revision>
  <dcterms:created xsi:type="dcterms:W3CDTF">2020-07-27T07:48:08Z</dcterms:created>
  <dcterms:modified xsi:type="dcterms:W3CDTF">2020-08-10T14:49:06Z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