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1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295" r:id="rId14"/>
    <p:sldId id="302" r:id="rId15"/>
    <p:sldId id="303" r:id="rId16"/>
    <p:sldId id="304" r:id="rId17"/>
    <p:sldId id="305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ystalline_silic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21308" y="2076913"/>
            <a:ext cx="5734050" cy="2219691"/>
          </a:xfrm>
        </p:spPr>
        <p:txBody>
          <a:bodyPr anchor="ctr"/>
          <a:lstStyle/>
          <a:p>
            <a:pPr algn="ctr"/>
            <a:r>
              <a:rPr lang="en-US" dirty="0"/>
              <a:t>P-N JUNCTION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98960" y="4876094"/>
            <a:ext cx="5734050" cy="955565"/>
          </a:xfrm>
        </p:spPr>
        <p:txBody>
          <a:bodyPr>
            <a:normAutofit/>
          </a:bodyPr>
          <a:lstStyle/>
          <a:p>
            <a:r>
              <a:rPr lang="en-US" sz="2400" b="1" dirty="0"/>
              <a:t>Dr. Satyanarayan Dhal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8D7C6FD8-639F-4FA1-8B3B-4D5457AED449}"/>
              </a:ext>
            </a:extLst>
          </p:cNvPr>
          <p:cNvSpPr txBox="1">
            <a:spLocks/>
          </p:cNvSpPr>
          <p:nvPr/>
        </p:nvSpPr>
        <p:spPr>
          <a:xfrm>
            <a:off x="3112810" y="1927782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Lecture-5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B215-9BE7-4F79-8052-1A00B5E5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Numerical 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0092-0832-4BFB-991F-F601599F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1" u="none" strike="noStrike" baseline="0" dirty="0">
                <a:latin typeface="LiberationSerif-Italic"/>
              </a:rPr>
              <a:t>A crystalline silicon wafer is doped with </a:t>
            </a:r>
            <a:r>
              <a:rPr lang="en-US" sz="1800" b="0" i="0" u="none" strike="noStrike" baseline="0" dirty="0">
                <a:latin typeface="LiberationSerif"/>
              </a:rPr>
              <a:t>10</a:t>
            </a:r>
            <a:r>
              <a:rPr lang="en-US" sz="1800" b="0" i="0" u="none" strike="noStrike" baseline="30000" dirty="0">
                <a:latin typeface="LiberationSerif"/>
              </a:rPr>
              <a:t>16</a:t>
            </a:r>
            <a:r>
              <a:rPr lang="en-US" sz="1800" b="0" i="0" u="none" strike="noStrike" baseline="0" dirty="0">
                <a:latin typeface="LiberationSerif"/>
              </a:rPr>
              <a:t> </a:t>
            </a:r>
            <a:r>
              <a:rPr lang="en-US" sz="1800" b="0" i="1" u="none" strike="noStrike" baseline="0" dirty="0">
                <a:latin typeface="LiberationSerif-Italic"/>
              </a:rPr>
              <a:t>acceptor atoms per cubic </a:t>
            </a:r>
            <a:r>
              <a:rPr lang="en-US" sz="1800" b="0" i="1" u="none" strike="noStrike" baseline="0" dirty="0" err="1">
                <a:latin typeface="LiberationSerif-Italic"/>
              </a:rPr>
              <a:t>centimetre</a:t>
            </a:r>
            <a:r>
              <a:rPr lang="en-US" sz="1800" b="0" i="1" u="none" strike="noStrike" baseline="0" dirty="0">
                <a:latin typeface="LiberationSerif-Italic"/>
              </a:rPr>
              <a:t>. A </a:t>
            </a:r>
            <a:r>
              <a:rPr lang="en-US" sz="1800" b="0" i="0" u="none" strike="noStrike" baseline="0" dirty="0">
                <a:latin typeface="LiberationSerif"/>
              </a:rPr>
              <a:t>1 </a:t>
            </a:r>
            <a:r>
              <a:rPr lang="en-US" sz="1800" b="0" i="1" u="none" strike="noStrike" baseline="0" dirty="0">
                <a:latin typeface="LiberationSerif-Italic"/>
              </a:rPr>
              <a:t>micrometer thick emitter layer is formed at the surface of the wafer with a uniform concentration of </a:t>
            </a:r>
            <a:r>
              <a:rPr lang="en-US" sz="1800" b="0" i="0" u="none" strike="noStrike" baseline="0" dirty="0">
                <a:latin typeface="LiberationSerif"/>
              </a:rPr>
              <a:t>10</a:t>
            </a:r>
            <a:r>
              <a:rPr lang="en-US" sz="1800" b="0" i="0" u="none" strike="noStrike" baseline="30000" dirty="0">
                <a:latin typeface="LiberationSerif"/>
              </a:rPr>
              <a:t>18</a:t>
            </a:r>
            <a:r>
              <a:rPr lang="en-US" sz="1800" b="0" i="0" u="none" strike="noStrike" baseline="0" dirty="0">
                <a:latin typeface="LiberationSerif"/>
              </a:rPr>
              <a:t> </a:t>
            </a:r>
            <a:r>
              <a:rPr lang="en-US" sz="1800" b="0" i="1" u="none" strike="noStrike" baseline="0" dirty="0">
                <a:latin typeface="LiberationSerif-Italic"/>
              </a:rPr>
              <a:t>donors per cubic </a:t>
            </a:r>
            <a:r>
              <a:rPr lang="en-US" sz="1800" b="0" i="1" u="none" strike="noStrike" baseline="0" dirty="0" err="1">
                <a:latin typeface="LiberationSerif-Italic"/>
              </a:rPr>
              <a:t>centimetre</a:t>
            </a:r>
            <a:r>
              <a:rPr lang="en-US" sz="1800" b="0" i="1" u="none" strike="noStrike" baseline="0" dirty="0">
                <a:latin typeface="LiberationSerif-Italic"/>
              </a:rPr>
              <a:t>.</a:t>
            </a:r>
          </a:p>
          <a:p>
            <a:pPr algn="l"/>
            <a:r>
              <a:rPr lang="en-US" sz="1800" b="0" i="1" u="none" strike="noStrike" baseline="0" dirty="0">
                <a:latin typeface="LiberationSerif-Italic"/>
              </a:rPr>
              <a:t>Assume a step p-n junction and that all doping atoms are ionized. The intrinsic carrier concentration in silicon at </a:t>
            </a:r>
            <a:r>
              <a:rPr lang="nl-NL" sz="1800" b="0" i="0" u="none" strike="noStrike" baseline="0" dirty="0">
                <a:latin typeface="LiberationSerif"/>
              </a:rPr>
              <a:t>300 K </a:t>
            </a:r>
            <a:r>
              <a:rPr lang="nl-NL" sz="1800" b="0" i="1" u="none" strike="noStrike" baseline="0" dirty="0">
                <a:latin typeface="LiberationSerif-Italic"/>
              </a:rPr>
              <a:t>is </a:t>
            </a:r>
            <a:r>
              <a:rPr lang="nl-NL" sz="1800" b="0" i="0" u="none" strike="noStrike" baseline="0" dirty="0">
                <a:latin typeface="LiberationSerif"/>
              </a:rPr>
              <a:t>1.5 · 10</a:t>
            </a:r>
            <a:r>
              <a:rPr lang="nl-NL" sz="1800" b="0" i="0" u="none" strike="noStrike" baseline="30000" dirty="0">
                <a:latin typeface="LiberationSerif"/>
              </a:rPr>
              <a:t>10</a:t>
            </a:r>
            <a:r>
              <a:rPr lang="nl-NL" sz="1800" b="0" i="0" u="none" strike="noStrike" baseline="0" dirty="0">
                <a:latin typeface="LiberationSerif"/>
              </a:rPr>
              <a:t> cm</a:t>
            </a:r>
            <a:r>
              <a:rPr lang="nl-NL" sz="1800" b="0" i="0" u="none" strike="noStrike" baseline="30000" dirty="0">
                <a:latin typeface="LiberationSerif"/>
              </a:rPr>
              <a:t>−3</a:t>
            </a:r>
            <a:r>
              <a:rPr lang="nl-NL" sz="1800" b="0" i="0" u="none" strike="noStrike" baseline="0" dirty="0">
                <a:latin typeface="LiberationSerif"/>
              </a:rPr>
              <a:t>.</a:t>
            </a:r>
          </a:p>
          <a:p>
            <a:pPr algn="l"/>
            <a:endParaRPr lang="nl-NL" sz="1800" dirty="0">
              <a:latin typeface="LiberationSerif"/>
            </a:endParaRPr>
          </a:p>
          <a:p>
            <a:pPr algn="l"/>
            <a:r>
              <a:rPr lang="en-US" sz="1800" b="0" i="1" u="none" strike="noStrike" baseline="0" dirty="0">
                <a:latin typeface="LiberationSerif-Italic"/>
              </a:rPr>
              <a:t>calculate the electron and hole concentrations in the p- and n-type quasi-neutral regions at thermal</a:t>
            </a:r>
          </a:p>
          <a:p>
            <a:pPr algn="l"/>
            <a:r>
              <a:rPr lang="en-US" sz="1800" b="0" i="1" u="none" strike="noStrike" baseline="0" dirty="0">
                <a:latin typeface="LiberationSerif-Italic"/>
              </a:rPr>
              <a:t>equilibrium.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3E2D-7261-4B48-98C3-6AE8C483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B215-9BE7-4F79-8052-1A00B5E5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b="1" i="0" u="none" strike="noStrike" baseline="0" dirty="0">
                <a:latin typeface="LiberationSerif-Bold"/>
              </a:rPr>
              <a:t>What happens to </a:t>
            </a:r>
            <a:r>
              <a:rPr lang="en-US" sz="1800" b="1" i="1" u="none" strike="noStrike" baseline="0" dirty="0">
                <a:latin typeface="LiberationSerif-BoldItalic"/>
              </a:rPr>
              <a:t>p-n </a:t>
            </a:r>
            <a:r>
              <a:rPr lang="en-US" sz="1800" b="1" i="0" u="none" strike="noStrike" baseline="0" dirty="0">
                <a:latin typeface="LiberationSerif-Bold"/>
              </a:rPr>
              <a:t>junction under applied voltage 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0092-0832-4BFB-991F-F601599F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78756"/>
            <a:ext cx="5762625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0" i="0" u="none" strike="noStrike" baseline="0" dirty="0">
                <a:latin typeface="LiberationSerif"/>
              </a:rPr>
              <a:t>When an external voltage, </a:t>
            </a:r>
            <a:r>
              <a:rPr lang="en-US" sz="1800" b="0" i="1" u="none" strike="noStrike" baseline="0" dirty="0" err="1">
                <a:latin typeface="LiberationSerif-Italic"/>
              </a:rPr>
              <a:t>V</a:t>
            </a:r>
            <a:r>
              <a:rPr lang="en-US" sz="1800" b="0" i="1" u="none" strike="noStrike" baseline="-25000" dirty="0" err="1">
                <a:latin typeface="LiberationSerif-Italic"/>
              </a:rPr>
              <a:t>a</a:t>
            </a:r>
            <a:r>
              <a:rPr lang="en-US" sz="1800" b="0" i="0" u="none" strike="noStrike" baseline="0" dirty="0">
                <a:latin typeface="LiberationSerif"/>
              </a:rPr>
              <a:t>, is applied to a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0" i="0" u="none" strike="noStrike" baseline="0" dirty="0">
                <a:latin typeface="LiberationSerif"/>
              </a:rPr>
              <a:t>The potential difference between the </a:t>
            </a:r>
            <a:r>
              <a:rPr lang="en-US" sz="1800" b="0" i="1" u="none" strike="noStrike" baseline="0" dirty="0">
                <a:latin typeface="LiberationSerif-Italic"/>
              </a:rPr>
              <a:t>n</a:t>
            </a:r>
            <a:r>
              <a:rPr lang="en-US" sz="1800" b="0" i="0" u="none" strike="noStrike" baseline="0" dirty="0">
                <a:latin typeface="LiberationSerif"/>
              </a:rPr>
              <a:t>- and </a:t>
            </a:r>
            <a:r>
              <a:rPr lang="en-US" sz="1800" b="0" i="1" u="none" strike="noStrike" baseline="0" dirty="0">
                <a:latin typeface="LiberationSerif-Italic"/>
              </a:rPr>
              <a:t>p</a:t>
            </a:r>
            <a:r>
              <a:rPr lang="en-US" sz="1800" b="0" i="0" u="none" strike="noStrike" baseline="0" dirty="0">
                <a:latin typeface="LiberationSerif"/>
              </a:rPr>
              <a:t>-type regions will change and the electrostatic potential across the space charge region will become (</a:t>
            </a:r>
            <a:r>
              <a:rPr lang="en-US" sz="1800" b="0" i="1" u="none" strike="noStrike" baseline="0" dirty="0" err="1">
                <a:latin typeface="LiberationSerif-Italic"/>
              </a:rPr>
              <a:t>V</a:t>
            </a:r>
            <a:r>
              <a:rPr lang="en-US" sz="1800" b="0" i="0" u="none" strike="noStrike" baseline="-25000" dirty="0" err="1">
                <a:latin typeface="LiberationSerif"/>
              </a:rPr>
              <a:t>bi</a:t>
            </a:r>
            <a:r>
              <a:rPr lang="en-US" sz="1800" b="0" i="0" u="none" strike="noStrike" baseline="0" dirty="0">
                <a:latin typeface="LiberationSerif"/>
              </a:rPr>
              <a:t> − </a:t>
            </a:r>
            <a:r>
              <a:rPr lang="en-US" sz="1800" b="0" i="1" u="none" strike="noStrike" baseline="0" dirty="0" err="1">
                <a:latin typeface="LiberationSerif-Italic"/>
              </a:rPr>
              <a:t>V</a:t>
            </a:r>
            <a:r>
              <a:rPr lang="en-US" sz="1800" b="0" i="1" u="none" strike="noStrike" baseline="-25000" dirty="0" err="1">
                <a:latin typeface="LiberationSerif-Italic"/>
              </a:rPr>
              <a:t>a</a:t>
            </a:r>
            <a:r>
              <a:rPr lang="en-US" sz="1800" b="0" i="0" u="none" strike="noStrike" baseline="0" dirty="0">
                <a:latin typeface="LiberationSerif"/>
              </a:rPr>
              <a:t>).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0" i="0" u="none" strike="noStrike" baseline="0" dirty="0">
                <a:latin typeface="LiberationSerif"/>
              </a:rPr>
              <a:t>Under equilibrium the built-in potential is negative in the </a:t>
            </a:r>
            <a:r>
              <a:rPr lang="en-US" sz="1800" b="0" i="1" u="none" strike="noStrike" baseline="0" dirty="0">
                <a:latin typeface="LiberationSerif-Italic"/>
              </a:rPr>
              <a:t>p</a:t>
            </a:r>
            <a:r>
              <a:rPr lang="en-US" sz="1800" b="0" i="0" u="none" strike="noStrike" baseline="0" dirty="0">
                <a:latin typeface="LiberationSerif"/>
              </a:rPr>
              <a:t>-type region with respect to the </a:t>
            </a:r>
            <a:r>
              <a:rPr lang="en-US" sz="1800" b="0" i="1" u="none" strike="noStrike" baseline="0" dirty="0">
                <a:latin typeface="LiberationSerif-Italic"/>
              </a:rPr>
              <a:t>n</a:t>
            </a:r>
            <a:r>
              <a:rPr lang="en-US" sz="1800" b="0" i="0" u="none" strike="noStrike" baseline="0" dirty="0">
                <a:latin typeface="LiberationSerif"/>
              </a:rPr>
              <a:t>-type region.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0" i="0" u="none" strike="noStrike" baseline="0" dirty="0">
                <a:latin typeface="LiberationSerif"/>
              </a:rPr>
              <a:t>When the applied external voltage is negative with respect to the potential of the </a:t>
            </a:r>
            <a:r>
              <a:rPr lang="en-US" sz="1800" b="0" i="1" u="none" strike="noStrike" baseline="0" dirty="0">
                <a:latin typeface="LiberationSerif-Italic"/>
              </a:rPr>
              <a:t>p</a:t>
            </a:r>
            <a:r>
              <a:rPr lang="en-US" sz="1800" b="0" i="0" u="none" strike="noStrike" baseline="0" dirty="0">
                <a:latin typeface="LiberationSerif"/>
              </a:rPr>
              <a:t>-type region, the applied voltage will increase the potential difference across the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This situation is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 under </a:t>
            </a:r>
            <a:r>
              <a:rPr lang="en-US" sz="1800" b="0" i="1" u="none" strike="noStrike" baseline="0" dirty="0">
                <a:latin typeface="LiberationSerif-Italic"/>
              </a:rPr>
              <a:t>reverse-bias voltage</a:t>
            </a:r>
            <a:r>
              <a:rPr lang="en-US" sz="1800" b="0" i="0" u="none" strike="noStrike" baseline="0" dirty="0">
                <a:latin typeface="LiberationSerif"/>
              </a:rPr>
              <a:t>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The potential barrier across the junction is increased under reverse-bias voltage, which results in a wider space-charge region.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3E2D-7261-4B48-98C3-6AE8C483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B3FEC-8AB7-4170-9AC2-AD364E008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984" y="1412081"/>
            <a:ext cx="4007166" cy="4745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E01330-14A3-4222-8E08-44CAC607A561}"/>
              </a:ext>
            </a:extLst>
          </p:cNvPr>
          <p:cNvSpPr txBox="1"/>
          <p:nvPr/>
        </p:nvSpPr>
        <p:spPr>
          <a:xfrm>
            <a:off x="6208782" y="61572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LiberationSerif"/>
              </a:rPr>
              <a:t>Energy band diagram and electrostatic-potential (in green) of a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 under reverse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B215-9BE7-4F79-8052-1A00B5E5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b="1" i="0" u="none" strike="noStrike" baseline="0" dirty="0">
                <a:latin typeface="LiberationSerif-Bold"/>
              </a:rPr>
              <a:t>What happens to </a:t>
            </a:r>
            <a:r>
              <a:rPr lang="en-US" sz="1800" b="1" i="1" u="none" strike="noStrike" baseline="0" dirty="0">
                <a:latin typeface="LiberationSerif-BoldItalic"/>
              </a:rPr>
              <a:t>p-n </a:t>
            </a:r>
            <a:r>
              <a:rPr lang="en-US" sz="1800" b="1" i="0" u="none" strike="noStrike" baseline="0" dirty="0">
                <a:latin typeface="LiberationSerif-Bold"/>
              </a:rPr>
              <a:t>junction under applied voltage 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0092-0832-4BFB-991F-F601599F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78756"/>
            <a:ext cx="5762625" cy="4572000"/>
          </a:xfrm>
        </p:spPr>
        <p:txBody>
          <a:bodyPr>
            <a:normAutofit/>
          </a:bodyPr>
          <a:lstStyle/>
          <a:p>
            <a:pPr algn="just"/>
            <a:r>
              <a:rPr lang="en-US" sz="1800" b="0" i="0" u="none" strike="noStrike" baseline="0" dirty="0">
                <a:latin typeface="LiberationSerif"/>
              </a:rPr>
              <a:t>Under external voltage,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the p-n junction is no longer under equilibrium any more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the concentrations of electrons and holes are described by the quasi-Fermi energy for electrons, </a:t>
            </a:r>
            <a:r>
              <a:rPr lang="en-US" sz="1800" b="0" i="0" u="none" strike="noStrike" baseline="0" dirty="0" err="1">
                <a:latin typeface="LiberationSerif"/>
              </a:rPr>
              <a:t>E</a:t>
            </a:r>
            <a:r>
              <a:rPr lang="en-US" sz="1800" b="0" i="0" u="none" strike="noStrike" baseline="-25000" dirty="0" err="1">
                <a:latin typeface="LiberationSerif"/>
              </a:rPr>
              <a:t>Fn</a:t>
            </a:r>
            <a:r>
              <a:rPr lang="en-US" sz="1800" b="0" i="0" u="none" strike="noStrike" baseline="0" dirty="0">
                <a:latin typeface="LiberationSerif"/>
              </a:rPr>
              <a:t>, and the quasi-Fermi energy for holes, </a:t>
            </a:r>
            <a:r>
              <a:rPr lang="en-US" sz="1800" b="0" i="0" u="none" strike="noStrike" baseline="0" dirty="0" err="1">
                <a:latin typeface="LiberationSerif"/>
              </a:rPr>
              <a:t>E</a:t>
            </a:r>
            <a:r>
              <a:rPr lang="en-US" sz="1800" b="0" i="0" u="none" strike="noStrike" baseline="-25000" dirty="0" err="1">
                <a:latin typeface="LiberationSerif"/>
              </a:rPr>
              <a:t>Fp</a:t>
            </a:r>
            <a:r>
              <a:rPr lang="en-US" sz="1800" b="0" i="0" u="none" strike="noStrike" baseline="0" dirty="0">
                <a:latin typeface="LiberationSerif"/>
              </a:rPr>
              <a:t>, respectively.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3E2D-7261-4B48-98C3-6AE8C483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B3FEC-8AB7-4170-9AC2-AD364E008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984" y="1412081"/>
            <a:ext cx="4007166" cy="4745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E01330-14A3-4222-8E08-44CAC607A561}"/>
              </a:ext>
            </a:extLst>
          </p:cNvPr>
          <p:cNvSpPr txBox="1"/>
          <p:nvPr/>
        </p:nvSpPr>
        <p:spPr>
          <a:xfrm>
            <a:off x="6208782" y="61572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LiberationSerif"/>
              </a:rPr>
              <a:t>Energy band diagram and electrostatic-potential (in green) of a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 under reverse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B215-9BE7-4F79-8052-1A00B5E5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b="1" i="0" u="none" strike="noStrike" baseline="0" dirty="0">
                <a:latin typeface="LiberationSerif-Bold"/>
              </a:rPr>
              <a:t>What happens to </a:t>
            </a:r>
            <a:r>
              <a:rPr lang="en-US" sz="1800" b="1" i="1" u="none" strike="noStrike" baseline="0" dirty="0">
                <a:latin typeface="LiberationSerif-BoldItalic"/>
              </a:rPr>
              <a:t>p-n </a:t>
            </a:r>
            <a:r>
              <a:rPr lang="en-US" sz="1800" b="1" i="0" u="none" strike="noStrike" baseline="0" dirty="0">
                <a:latin typeface="LiberationSerif-Bold"/>
              </a:rPr>
              <a:t>junction under applied voltage 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0092-0832-4BFB-991F-F601599F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78756"/>
            <a:ext cx="5762625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800" b="0" i="0" u="none" strike="noStrike" baseline="0" dirty="0">
                <a:latin typeface="LiberationSerif"/>
              </a:rPr>
              <a:t>When the applied external voltage is positive with respect to the potential of the p-type region, the applied voltage will decrease the potential difference across the p-n junction. </a:t>
            </a:r>
          </a:p>
          <a:p>
            <a:pPr algn="just"/>
            <a:r>
              <a:rPr lang="en-US" sz="1800" dirty="0">
                <a:latin typeface="LiberationSerif"/>
              </a:rPr>
              <a:t>T</a:t>
            </a:r>
            <a:r>
              <a:rPr lang="en-US" sz="1800" b="0" i="0" u="none" strike="noStrike" baseline="0" dirty="0">
                <a:latin typeface="LiberationSerif"/>
              </a:rPr>
              <a:t>his situation as p-n junction under forward-bias voltage.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The potential barrier across the junction is decreased under forward-bias voltage and the space–charge region becomes narrower.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The balance between the forces responsible for diffusion (concentration gradient) and drift (electric field) is disturbed.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Lowering the electrostatic–potential barrier leads to a higher concentration of minority carriers at the edges of the space-charge region compared to the situation in equilibrium.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This process is referred to as minority-carrier injection.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This gradient in concentration causes diffusion of the minority carriers from the edge into the bulk of the quasi-neutral region.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3E2D-7261-4B48-98C3-6AE8C483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01330-14A3-4222-8E08-44CAC607A561}"/>
              </a:ext>
            </a:extLst>
          </p:cNvPr>
          <p:cNvSpPr txBox="1"/>
          <p:nvPr/>
        </p:nvSpPr>
        <p:spPr>
          <a:xfrm>
            <a:off x="6208782" y="61572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LiberationSerif"/>
              </a:rPr>
              <a:t>Energy band diagram and electrostatic-potential (in green) of a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 under </a:t>
            </a:r>
            <a:r>
              <a:rPr lang="en-US" sz="1800" b="0" i="0" u="none" strike="noStrike" baseline="0" dirty="0" err="1">
                <a:latin typeface="LiberationSerif"/>
              </a:rPr>
              <a:t>foraward</a:t>
            </a:r>
            <a:r>
              <a:rPr lang="en-US" sz="1800" b="0" i="0" u="none" strike="noStrike" baseline="0" dirty="0">
                <a:latin typeface="LiberationSerif"/>
              </a:rPr>
              <a:t> bias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29F91-82C3-4EC7-AC28-6A41A0D4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9" y="1372285"/>
            <a:ext cx="3943717" cy="48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B215-9BE7-4F79-8052-1A00B5E5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b="0" i="1" u="none" strike="noStrike" baseline="0" dirty="0">
                <a:latin typeface="LiberationSerif-Italic"/>
              </a:rPr>
              <a:t>Boltzmann approximation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0092-0832-4BFB-991F-F601599F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78756"/>
            <a:ext cx="5762625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0" i="0" u="none" strike="noStrike" baseline="0" dirty="0">
                <a:latin typeface="LiberationSerif"/>
              </a:rPr>
              <a:t>The diffusion of minority carriers into the quasi-neutral region causes a so-called recombination current density, </a:t>
            </a:r>
            <a:r>
              <a:rPr lang="en-US" sz="1800" b="0" i="0" u="none" strike="noStrike" baseline="0" dirty="0" err="1">
                <a:latin typeface="LiberationSerif"/>
              </a:rPr>
              <a:t>J</a:t>
            </a:r>
            <a:r>
              <a:rPr lang="en-US" sz="1800" b="0" i="0" u="none" strike="noStrike" baseline="-25000" dirty="0" err="1">
                <a:latin typeface="LiberationSerif"/>
              </a:rPr>
              <a:t>rec</a:t>
            </a:r>
            <a:r>
              <a:rPr lang="en-US" sz="1800" b="0" i="0" u="none" strike="noStrike" baseline="0" dirty="0">
                <a:latin typeface="LiberationSerif"/>
              </a:rPr>
              <a:t>, since the diffusing minority carriers recombine with the majority carriers in the bulk.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The recombination current is compensated by the </a:t>
            </a:r>
            <a:r>
              <a:rPr lang="en-US" sz="1800" b="0" i="0" u="none" strike="noStrike" baseline="0" dirty="0" err="1">
                <a:latin typeface="LiberationSerif"/>
              </a:rPr>
              <a:t>socalled</a:t>
            </a:r>
            <a:r>
              <a:rPr lang="en-US" sz="1800" b="0" i="0" u="none" strike="noStrike" baseline="0" dirty="0">
                <a:latin typeface="LiberationSerif"/>
              </a:rPr>
              <a:t> thermal generation current, </a:t>
            </a:r>
            <a:r>
              <a:rPr lang="en-US" sz="1800" b="0" i="0" u="none" strike="noStrike" baseline="0" dirty="0" err="1">
                <a:latin typeface="LiberationSerif"/>
              </a:rPr>
              <a:t>J</a:t>
            </a:r>
            <a:r>
              <a:rPr lang="en-US" sz="1800" b="0" i="0" u="none" strike="noStrike" baseline="-25000" dirty="0" err="1">
                <a:latin typeface="LiberationSerif"/>
              </a:rPr>
              <a:t>gen</a:t>
            </a:r>
            <a:r>
              <a:rPr lang="en-US" sz="1800" b="0" i="0" u="none" strike="noStrike" baseline="0" dirty="0">
                <a:latin typeface="LiberationSerif"/>
              </a:rPr>
              <a:t>, which is caused by the drift of minority carriers.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These are present in the corresponding doped regions (electrons in the p-type region and holes in the n-type region), across the junction.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Both the recombination and generation current densities have contributions from electrons and holes. </a:t>
            </a:r>
          </a:p>
          <a:p>
            <a:pPr algn="just"/>
            <a:r>
              <a:rPr lang="en-US" sz="1800" b="0" i="0" u="none" strike="noStrike" baseline="0" dirty="0">
                <a:latin typeface="LiberationSerif"/>
              </a:rPr>
              <a:t>When no voltage is applied to the p-n junction, the situation inside the junction can be viewed as the balance between the recombination and generation current densities,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3E2D-7261-4B48-98C3-6AE8C483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01330-14A3-4222-8E08-44CAC607A561}"/>
              </a:ext>
            </a:extLst>
          </p:cNvPr>
          <p:cNvSpPr txBox="1"/>
          <p:nvPr/>
        </p:nvSpPr>
        <p:spPr>
          <a:xfrm>
            <a:off x="6208782" y="61572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LiberationSerif"/>
              </a:rPr>
              <a:t>Energy band diagram and electrostatic-potential (in green) of a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 under </a:t>
            </a:r>
            <a:r>
              <a:rPr lang="en-US" sz="1800" b="0" i="0" u="none" strike="noStrike" baseline="0" dirty="0" err="1">
                <a:latin typeface="LiberationSerif"/>
              </a:rPr>
              <a:t>foraward</a:t>
            </a:r>
            <a:r>
              <a:rPr lang="en-US" sz="1800" b="0" i="0" u="none" strike="noStrike" baseline="0" dirty="0">
                <a:latin typeface="LiberationSerif"/>
              </a:rPr>
              <a:t> bias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EDB46-30C4-4303-900E-CC75CD8F0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42" y="1478756"/>
            <a:ext cx="6011034" cy="590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6A633-A36B-4A5F-A2BD-2281B6FAB5E0}"/>
              </a:ext>
            </a:extLst>
          </p:cNvPr>
          <p:cNvSpPr txBox="1"/>
          <p:nvPr/>
        </p:nvSpPr>
        <p:spPr>
          <a:xfrm>
            <a:off x="6191252" y="2293849"/>
            <a:ext cx="6162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LiberationSerif"/>
              </a:rPr>
              <a:t>when a moderate forward-bias voltage is applied to the junction the recombination current density increases with the Boltzmann factor exp(</a:t>
            </a:r>
            <a:r>
              <a:rPr lang="en-US" sz="1800" b="0" i="1" u="none" strike="noStrike" baseline="0" dirty="0" err="1">
                <a:latin typeface="LiberationSerif-Italic"/>
              </a:rPr>
              <a:t>eV</a:t>
            </a:r>
            <a:r>
              <a:rPr lang="en-US" sz="1000" b="0" i="1" u="none" strike="noStrike" baseline="0" dirty="0" err="1">
                <a:latin typeface="LiberationSerif-Italic"/>
              </a:rPr>
              <a:t>a</a:t>
            </a:r>
            <a:r>
              <a:rPr lang="en-US" sz="1800" b="0" i="0" u="none" strike="noStrike" baseline="0" dirty="0">
                <a:latin typeface="LiberationSerif"/>
              </a:rPr>
              <a:t>/</a:t>
            </a:r>
            <a:r>
              <a:rPr lang="en-US" sz="1800" b="0" i="1" u="none" strike="noStrike" baseline="0" dirty="0" err="1">
                <a:latin typeface="LiberationSerif-Italic"/>
              </a:rPr>
              <a:t>k</a:t>
            </a:r>
            <a:r>
              <a:rPr lang="en-US" sz="1000" b="0" i="1" u="none" strike="noStrike" baseline="0" dirty="0" err="1">
                <a:latin typeface="LiberationSerif-Italic"/>
              </a:rPr>
              <a:t>B</a:t>
            </a:r>
            <a:r>
              <a:rPr lang="en-US" sz="1800" b="0" i="1" u="none" strike="noStrike" baseline="0" dirty="0" err="1">
                <a:latin typeface="LiberationSerif-Italic"/>
              </a:rPr>
              <a:t>T</a:t>
            </a:r>
            <a:r>
              <a:rPr lang="en-US" sz="1800" b="0" i="0" u="none" strike="noStrike" baseline="0" dirty="0">
                <a:latin typeface="LiberationSerif"/>
              </a:rPr>
              <a:t>),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D821A0-27C4-468B-A04B-B0AE26B7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49" y="3688447"/>
            <a:ext cx="4534533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B215-9BE7-4F79-8052-1A00B5E5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i="1" u="none" strike="noStrike" baseline="0" dirty="0">
                <a:latin typeface="LiberationSerif-Italic"/>
              </a:rPr>
              <a:t>Shockley equation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83E2D-7261-4B48-98C3-6AE8C483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3028A-078C-4901-9C5F-30BD8998F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1" y="1689711"/>
            <a:ext cx="6363588" cy="10574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3BAF6F-6046-4082-8440-062E86738D98}"/>
              </a:ext>
            </a:extLst>
          </p:cNvPr>
          <p:cNvSpPr txBox="1"/>
          <p:nvPr/>
        </p:nvSpPr>
        <p:spPr>
          <a:xfrm>
            <a:off x="1640681" y="1294090"/>
            <a:ext cx="617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LiberationSerif"/>
              </a:rPr>
              <a:t>The external net current density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EBD8E-0B7F-442B-AB14-DBE288FE097F}"/>
              </a:ext>
            </a:extLst>
          </p:cNvPr>
          <p:cNvSpPr txBox="1"/>
          <p:nvPr/>
        </p:nvSpPr>
        <p:spPr>
          <a:xfrm>
            <a:off x="450056" y="2853980"/>
            <a:ext cx="617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LiberationSerif"/>
              </a:rPr>
              <a:t>where </a:t>
            </a:r>
            <a:r>
              <a:rPr lang="en-US" sz="1800" b="0" i="1" u="none" strike="noStrike" baseline="0" dirty="0">
                <a:latin typeface="LiberationSerif-Italic"/>
              </a:rPr>
              <a:t>J</a:t>
            </a:r>
            <a:r>
              <a:rPr lang="en-US" sz="1000" b="0" i="0" u="none" strike="noStrike" baseline="0" dirty="0">
                <a:latin typeface="LiberationSerif"/>
              </a:rPr>
              <a:t>0 </a:t>
            </a:r>
            <a:r>
              <a:rPr lang="en-US" sz="1800" b="0" i="0" u="none" strike="noStrike" baseline="0" dirty="0">
                <a:latin typeface="LiberationSerif"/>
              </a:rPr>
              <a:t>is the saturation current density of the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BD159-92D3-40B8-AC73-2EE1EAEC18CD}"/>
              </a:ext>
            </a:extLst>
          </p:cNvPr>
          <p:cNvSpPr txBox="1"/>
          <p:nvPr/>
        </p:nvSpPr>
        <p:spPr>
          <a:xfrm>
            <a:off x="280774" y="3429000"/>
            <a:ext cx="6176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LiberationSerif"/>
              </a:rPr>
              <a:t>Shockley equation describes the current–voltage behaviour of an ideal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diode.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latin typeface="LiberationSerif"/>
              </a:rPr>
              <a:t>F</a:t>
            </a:r>
            <a:r>
              <a:rPr lang="en-US" sz="1800" b="0" i="0" u="none" strike="noStrike" baseline="0" dirty="0">
                <a:latin typeface="LiberationSerif"/>
              </a:rPr>
              <a:t>undamental equation for microelectronics device physics.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29BD6-5B67-4A03-83B8-902B6E698AED}"/>
              </a:ext>
            </a:extLst>
          </p:cNvPr>
          <p:cNvSpPr txBox="1"/>
          <p:nvPr/>
        </p:nvSpPr>
        <p:spPr>
          <a:xfrm>
            <a:off x="187461" y="4617896"/>
            <a:ext cx="6176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LiberationSerif"/>
              </a:rPr>
              <a:t>The saturation current density is also known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LiberationSerif"/>
              </a:rPr>
              <a:t>as 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LiberationSerif-Italic"/>
              </a:rPr>
              <a:t>dark current density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CA2E9C-4EC0-4FA8-92E0-EAF2C8464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93" y="5264227"/>
            <a:ext cx="3858163" cy="12765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00A079-266E-4A08-BA1F-AA42C4896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723" y="1738949"/>
            <a:ext cx="5388984" cy="28789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1DB174-4AFB-44AC-A98A-281A43E5CE4C}"/>
              </a:ext>
            </a:extLst>
          </p:cNvPr>
          <p:cNvSpPr txBox="1"/>
          <p:nvPr/>
        </p:nvSpPr>
        <p:spPr>
          <a:xfrm>
            <a:off x="6650175" y="4671971"/>
            <a:ext cx="5213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LiberationSerif"/>
              </a:rPr>
              <a:t>The current density-voltage (</a:t>
            </a:r>
            <a:r>
              <a:rPr lang="en-US" sz="1800" b="0" i="1" u="none" strike="noStrike" baseline="0" dirty="0">
                <a:latin typeface="LiberationSerif-Italic"/>
              </a:rPr>
              <a:t>J-V</a:t>
            </a:r>
            <a:r>
              <a:rPr lang="en-US" sz="1800" b="0" i="0" u="none" strike="noStrike" baseline="0" dirty="0">
                <a:latin typeface="LiberationSerif"/>
              </a:rPr>
              <a:t>) characteristic of an ideal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C2A8-E978-46F4-B90C-D642C021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3E154-0451-462D-9CDA-9C40B86E0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LiberationSerif"/>
              </a:rPr>
              <a:t>Arno HM </a:t>
            </a:r>
            <a:r>
              <a:rPr lang="en-US" sz="1800" b="0" i="0" u="none" strike="noStrike" baseline="0" dirty="0" err="1">
                <a:latin typeface="LiberationSerif"/>
              </a:rPr>
              <a:t>Smets</a:t>
            </a:r>
            <a:r>
              <a:rPr lang="en-US" sz="1800" b="0" i="0" u="none" strike="noStrike" baseline="0" dirty="0">
                <a:latin typeface="LiberationSerif"/>
              </a:rPr>
              <a:t>, Klaus </a:t>
            </a:r>
            <a:r>
              <a:rPr lang="en-US" sz="1800" b="0" i="0" u="none" strike="noStrike" baseline="0" dirty="0" err="1">
                <a:latin typeface="LiberationSerif"/>
              </a:rPr>
              <a:t>Jäger</a:t>
            </a:r>
            <a:r>
              <a:rPr lang="en-US" sz="1800" b="0" i="0" u="none" strike="noStrike" baseline="0" dirty="0">
                <a:latin typeface="LiberationSerif"/>
              </a:rPr>
              <a:t>, </a:t>
            </a:r>
            <a:r>
              <a:rPr lang="en-US" sz="1800" b="0" i="0" u="none" strike="noStrike" baseline="0" dirty="0" err="1">
                <a:latin typeface="LiberationSerif"/>
              </a:rPr>
              <a:t>Olindo</a:t>
            </a:r>
            <a:r>
              <a:rPr lang="en-US" sz="1800" b="0" i="0" u="none" strike="noStrike" baseline="0" dirty="0">
                <a:latin typeface="LiberationSerif"/>
              </a:rPr>
              <a:t> Isabella, René ACMM van </a:t>
            </a:r>
            <a:r>
              <a:rPr lang="en-US" sz="1800" b="0" i="0" u="none" strike="noStrike" baseline="0" dirty="0" err="1">
                <a:latin typeface="LiberationSerif"/>
              </a:rPr>
              <a:t>Swaaij</a:t>
            </a:r>
            <a:r>
              <a:rPr lang="en-US" sz="1800" b="0" i="0" u="none" strike="noStrike" baseline="0" dirty="0">
                <a:latin typeface="LiberationSerif"/>
              </a:rPr>
              <a:t>, Miro Zeman; UT </a:t>
            </a:r>
            <a:r>
              <a:rPr lang="en-US" sz="1800" b="0" i="0" u="none" strike="noStrike" baseline="0" dirty="0" err="1">
                <a:latin typeface="LiberationSerif"/>
              </a:rPr>
              <a:t>Camnridge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587C4-8AFE-4413-A26A-67D61224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LiberationSerif-Bold"/>
              </a:rPr>
              <a:t>Types of Semiconductor junctions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4991100" cy="4572000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ALL PV cells comprise of junctions between (different) materials of different doping.</a:t>
            </a:r>
          </a:p>
          <a:p>
            <a:pPr algn="just"/>
            <a:r>
              <a:rPr lang="en-US" sz="1800" b="1" dirty="0">
                <a:latin typeface="Adobe Caslon Pro" panose="0205050205050A020403" pitchFamily="18" charset="0"/>
              </a:rPr>
              <a:t>p-n homojunction  </a:t>
            </a:r>
            <a:r>
              <a:rPr lang="en-US" sz="1800" dirty="0">
                <a:latin typeface="Adobe Caslon Pro" panose="0205050205050A020403" pitchFamily="18" charset="0"/>
              </a:rPr>
              <a:t>: fabricated in the same semiconductor material, such as c-Si. </a:t>
            </a:r>
          </a:p>
          <a:p>
            <a:pPr algn="just"/>
            <a:r>
              <a:rPr lang="en-US" sz="1800" b="1" dirty="0">
                <a:latin typeface="Adobe Caslon Pro" panose="0205050205050A020403" pitchFamily="18" charset="0"/>
              </a:rPr>
              <a:t>p-n heterojunction : </a:t>
            </a:r>
            <a:r>
              <a:rPr lang="en-US" sz="1800" dirty="0">
                <a:latin typeface="Adobe Caslon Pro" panose="0205050205050A020403" pitchFamily="18" charset="0"/>
              </a:rPr>
              <a:t>fabricated by two chemically different semiconductors.</a:t>
            </a:r>
          </a:p>
          <a:p>
            <a:pPr algn="just"/>
            <a:r>
              <a:rPr lang="en-US" sz="1800" b="1" dirty="0">
                <a:latin typeface="Adobe Caslon Pro" panose="0205050205050A020403" pitchFamily="18" charset="0"/>
              </a:rPr>
              <a:t>p-</a:t>
            </a:r>
            <a:r>
              <a:rPr lang="en-US" sz="1800" b="1" dirty="0" err="1">
                <a:latin typeface="Adobe Caslon Pro" panose="0205050205050A020403" pitchFamily="18" charset="0"/>
              </a:rPr>
              <a:t>i</a:t>
            </a:r>
            <a:r>
              <a:rPr lang="en-US" sz="1800" b="1" dirty="0">
                <a:latin typeface="Adobe Caslon Pro" panose="0205050205050A020403" pitchFamily="18" charset="0"/>
              </a:rPr>
              <a:t>-n junction: R</a:t>
            </a:r>
            <a:r>
              <a:rPr lang="en-US" sz="1800" dirty="0">
                <a:latin typeface="Adobe Caslon Pro" panose="0205050205050A020403" pitchFamily="18" charset="0"/>
              </a:rPr>
              <a:t>egion of the internal electric field is enhanced by inserting an intrinsic, </a:t>
            </a:r>
            <a:r>
              <a:rPr lang="en-US" sz="1800" dirty="0" err="1">
                <a:latin typeface="Adobe Caslon Pro" panose="0205050205050A020403" pitchFamily="18" charset="0"/>
              </a:rPr>
              <a:t>i</a:t>
            </a:r>
            <a:r>
              <a:rPr lang="en-US" sz="1800" dirty="0">
                <a:latin typeface="Adobe Caslon Pro" panose="0205050205050A020403" pitchFamily="18" charset="0"/>
              </a:rPr>
              <a:t>, layer between the p-type and the n-type layers. </a:t>
            </a:r>
          </a:p>
          <a:p>
            <a:pPr algn="just"/>
            <a:endParaRPr lang="en-US" sz="1800" dirty="0">
              <a:latin typeface="Adobe Caslon Pro" panose="0205050205050A020403" pitchFamily="18" charset="0"/>
            </a:endParaRP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Metal-Semiconductor Junction : The Schottky barrier formed at the metal-semiconductor interface.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7EFF8-25EF-4EFC-BBF9-276177808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0500" y="1485900"/>
            <a:ext cx="2857500" cy="194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69FD48-4DE2-424D-A8D7-75EB711948C6}"/>
              </a:ext>
            </a:extLst>
          </p:cNvPr>
          <p:cNvSpPr txBox="1"/>
          <p:nvPr/>
        </p:nvSpPr>
        <p:spPr>
          <a:xfrm>
            <a:off x="7810500" y="34290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Crystalline_silic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98CE2-4116-4FFD-9186-ECA3AF8849EA}"/>
              </a:ext>
            </a:extLst>
          </p:cNvPr>
          <p:cNvSpPr txBox="1"/>
          <p:nvPr/>
        </p:nvSpPr>
        <p:spPr>
          <a:xfrm>
            <a:off x="8934450" y="3613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dobe Caslon Pro" panose="0205050205050A020403" pitchFamily="18" charset="0"/>
              </a:rPr>
              <a:t>p-n homojunction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LiberationSerif-Bold"/>
              </a:rPr>
              <a:t>p-n homojunctions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952624"/>
            <a:ext cx="4991100" cy="4219575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In the n-type semiconductor, the majority free electrons is compensated by positively-charged ionized donor atoms.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In the p-type semiconductor, the majority holes is compensated by ionized acceptor atoms.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652F-5E42-4668-B559-0103F13DC0C5}"/>
              </a:ext>
            </a:extLst>
          </p:cNvPr>
          <p:cNvSpPr/>
          <p:nvPr/>
        </p:nvSpPr>
        <p:spPr>
          <a:xfrm>
            <a:off x="1104900" y="1371600"/>
            <a:ext cx="6267450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 u="none" strike="noStrike" baseline="0" dirty="0">
                <a:latin typeface="LiberationSerif-Bold"/>
              </a:rPr>
              <a:t>How a space-charge region is formed in the </a:t>
            </a:r>
            <a:r>
              <a:rPr lang="en-US" sz="1800" b="1" i="1" u="none" strike="noStrike" baseline="0" dirty="0">
                <a:latin typeface="LiberationSerif-BoldItalic"/>
              </a:rPr>
              <a:t>p-n </a:t>
            </a:r>
            <a:r>
              <a:rPr lang="en-US" sz="1800" b="1" i="0" u="none" strike="noStrike" baseline="0" dirty="0">
                <a:latin typeface="LiberationSerif-Bold"/>
              </a:rPr>
              <a:t>junction 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5184BD-5D2A-4933-AAD6-F76100F46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6916" y="1371601"/>
            <a:ext cx="3702743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EA0AAB-38DB-4CF9-8379-C14E50A06C83}"/>
              </a:ext>
            </a:extLst>
          </p:cNvPr>
          <p:cNvSpPr txBox="1"/>
          <p:nvPr/>
        </p:nvSpPr>
        <p:spPr>
          <a:xfrm>
            <a:off x="7372350" y="4925110"/>
            <a:ext cx="3867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dobe Caslon Pro" panose="0205050205050A020403" pitchFamily="18" charset="0"/>
              </a:rPr>
              <a:t>Isolated pieces of a p-type and an n-type semiconductor and their corresponding band diagrams.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LiberationSerif-Bold"/>
              </a:rPr>
              <a:t>p-n homojunctions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952624"/>
            <a:ext cx="5362575" cy="4524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A diffusion current of electrons from the n-type material across the metallurgical junction into the p-type material.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Similarly,  diffusion current of holes from the p- to the n-type material.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What happens because of this diffusion process ?</a:t>
            </a:r>
          </a:p>
          <a:p>
            <a:pPr marL="0" indent="0" algn="just">
              <a:buNone/>
            </a:pPr>
            <a:r>
              <a:rPr lang="en-US" sz="1800" dirty="0">
                <a:latin typeface="Adobe Caslon Pro" panose="0205050205050A020403" pitchFamily="18" charset="0"/>
              </a:rPr>
              <a:t>Ans: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latin typeface="Adobe Caslon Pro" panose="0205050205050A020403" pitchFamily="18" charset="0"/>
              </a:rPr>
              <a:t>Region close to the metallurgical junction becomes almost completely depleted of mobile charge carriers.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latin typeface="Adobe Caslon Pro" panose="0205050205050A020403" pitchFamily="18" charset="0"/>
              </a:rPr>
              <a:t>The gradual depletion of the charge carriers gives rise to a space charge created by the charge of the ionized donor and acceptor atoms that is not compensated by the mobile charges any more.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quasi-neutral regions : outside the depletion region, in which the charge neutrality is conserved.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652F-5E42-4668-B559-0103F13DC0C5}"/>
              </a:ext>
            </a:extLst>
          </p:cNvPr>
          <p:cNvSpPr/>
          <p:nvPr/>
        </p:nvSpPr>
        <p:spPr>
          <a:xfrm>
            <a:off x="1104899" y="1371600"/>
            <a:ext cx="677227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 u="none" strike="noStrike" baseline="0" dirty="0">
                <a:latin typeface="LiberationSerif-Bold"/>
              </a:rPr>
              <a:t>When a p-type and an n-type semiconductor are brought together?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A63CD-B006-47EB-B03B-D73216990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773" y="1905053"/>
            <a:ext cx="4686954" cy="2962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DB975F-B95A-4A49-B5D5-73657132CEDB}"/>
              </a:ext>
            </a:extLst>
          </p:cNvPr>
          <p:cNvSpPr txBox="1"/>
          <p:nvPr/>
        </p:nvSpPr>
        <p:spPr>
          <a:xfrm>
            <a:off x="7019271" y="4867741"/>
            <a:ext cx="46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metallurgical junction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= interface between the n- and p-type regions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D02D5-953B-4574-A14D-FC63989C1141}"/>
              </a:ext>
            </a:extLst>
          </p:cNvPr>
          <p:cNvSpPr txBox="1"/>
          <p:nvPr/>
        </p:nvSpPr>
        <p:spPr>
          <a:xfrm>
            <a:off x="7953375" y="14929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dobe Caslon Pro" panose="0205050205050A020403" pitchFamily="18" charset="0"/>
              </a:rPr>
              <a:t>the space-charge region or depleted region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LiberationSerif-Bold"/>
              </a:rPr>
              <a:t>p-n homojunctions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952624"/>
            <a:ext cx="5362575" cy="4524376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The space charge creates internal electric field which forces the charge carriers to move in the opposite direction than the concentration gradient.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The diffusion currents continue to flow until the forces acting on the charge carriers, namely the concentration gradient and the internal electrical field, compensate each other.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The driving force for the charge transport does not exist any more and no net current flows through the p-n junction.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652F-5E42-4668-B559-0103F13DC0C5}"/>
              </a:ext>
            </a:extLst>
          </p:cNvPr>
          <p:cNvSpPr/>
          <p:nvPr/>
        </p:nvSpPr>
        <p:spPr>
          <a:xfrm>
            <a:off x="1104899" y="1371600"/>
            <a:ext cx="677227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 u="none" strike="noStrike" baseline="0" dirty="0">
                <a:latin typeface="LiberationSerif-Bold"/>
              </a:rPr>
              <a:t>Results 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A63CD-B006-47EB-B03B-D73216990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773" y="1905053"/>
            <a:ext cx="4686954" cy="2962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DB975F-B95A-4A49-B5D5-73657132CEDB}"/>
              </a:ext>
            </a:extLst>
          </p:cNvPr>
          <p:cNvSpPr txBox="1"/>
          <p:nvPr/>
        </p:nvSpPr>
        <p:spPr>
          <a:xfrm>
            <a:off x="7019271" y="4867741"/>
            <a:ext cx="46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metallurgical junction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= interface between the n- and p-type regions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D02D5-953B-4574-A14D-FC63989C1141}"/>
              </a:ext>
            </a:extLst>
          </p:cNvPr>
          <p:cNvSpPr txBox="1"/>
          <p:nvPr/>
        </p:nvSpPr>
        <p:spPr>
          <a:xfrm>
            <a:off x="7953375" y="14929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dobe Caslon Pro" panose="0205050205050A020403" pitchFamily="18" charset="0"/>
              </a:rPr>
              <a:t>the space-charge region or depleted region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LiberationSerif-Bold"/>
              </a:rPr>
              <a:t>p-n homojunctions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952624"/>
            <a:ext cx="5362575" cy="4524376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Vacuum energy level Evac is aligned.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This energy level represents the energy just outside the atom, if an electron is elevated to Evac it leaves the sphere of influence of the atom.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Electron affinity </a:t>
            </a:r>
            <a:r>
              <a:rPr lang="en-US" sz="1800" dirty="0" err="1">
                <a:latin typeface="Adobe Caslon Pro" panose="0205050205050A020403" pitchFamily="18" charset="0"/>
              </a:rPr>
              <a:t>χe</a:t>
            </a:r>
            <a:r>
              <a:rPr lang="en-US" sz="1800" dirty="0">
                <a:latin typeface="Adobe Caslon Pro" panose="0205050205050A020403" pitchFamily="18" charset="0"/>
              </a:rPr>
              <a:t> is the potential that an electron present in the conduction band requires to be elevated to an energy level just outside the atom, i.e. Evac.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652F-5E42-4668-B559-0103F13DC0C5}"/>
              </a:ext>
            </a:extLst>
          </p:cNvPr>
          <p:cNvSpPr/>
          <p:nvPr/>
        </p:nvSpPr>
        <p:spPr>
          <a:xfrm>
            <a:off x="1104899" y="1371600"/>
            <a:ext cx="677227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 u="none" strike="noStrike" baseline="0" dirty="0">
                <a:latin typeface="LiberationSerif-Bold"/>
              </a:rPr>
              <a:t>Under the equilibrium Condition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B975F-B95A-4A49-B5D5-73657132CEDB}"/>
              </a:ext>
            </a:extLst>
          </p:cNvPr>
          <p:cNvSpPr txBox="1"/>
          <p:nvPr/>
        </p:nvSpPr>
        <p:spPr>
          <a:xfrm>
            <a:off x="7047846" y="5456705"/>
            <a:ext cx="46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The energy band diagrams of an n- and a p-type material that are separated from each other.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07EFD-A74D-4915-8C58-09C317CF5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4" y="1339794"/>
            <a:ext cx="3372517" cy="39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LiberationSerif-Bold"/>
              </a:rPr>
              <a:t>p-n homojunctions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952624"/>
            <a:ext cx="5362575" cy="4524376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Fermi energy is constant across the junction, not the vacuum energy.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Why ?? Fermi energy denotes the “filling level” of electrons, this is the level that is constant throughout the junction.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E</a:t>
            </a:r>
            <a:r>
              <a:rPr lang="en-US" sz="1800" baseline="-25000" dirty="0">
                <a:latin typeface="Adobe Caslon Pro" panose="0205050205050A020403" pitchFamily="18" charset="0"/>
              </a:rPr>
              <a:t>C</a:t>
            </a:r>
            <a:r>
              <a:rPr lang="en-US" sz="1800" dirty="0">
                <a:latin typeface="Adobe Caslon Pro" panose="0205050205050A020403" pitchFamily="18" charset="0"/>
              </a:rPr>
              <a:t> and E</a:t>
            </a:r>
            <a:r>
              <a:rPr lang="en-US" sz="1800" baseline="-25000" dirty="0">
                <a:latin typeface="Adobe Caslon Pro" panose="0205050205050A020403" pitchFamily="18" charset="0"/>
              </a:rPr>
              <a:t>V</a:t>
            </a:r>
            <a:r>
              <a:rPr lang="en-US" sz="1800" dirty="0">
                <a:latin typeface="Adobe Caslon Pro" panose="0205050205050A020403" pitchFamily="18" charset="0"/>
              </a:rPr>
              <a:t> and Evac must be continuous. Hence, the bands get bended, which indicates the presence of an electric field in this region.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652F-5E42-4668-B559-0103F13DC0C5}"/>
              </a:ext>
            </a:extLst>
          </p:cNvPr>
          <p:cNvSpPr/>
          <p:nvPr/>
        </p:nvSpPr>
        <p:spPr>
          <a:xfrm>
            <a:off x="1104899" y="1371600"/>
            <a:ext cx="677227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 u="none" strike="noStrike" baseline="0" dirty="0">
                <a:latin typeface="LiberationSerif-Bold"/>
              </a:rPr>
              <a:t>Under the equilibrium Condition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B975F-B95A-4A49-B5D5-73657132CEDB}"/>
              </a:ext>
            </a:extLst>
          </p:cNvPr>
          <p:cNvSpPr txBox="1"/>
          <p:nvPr/>
        </p:nvSpPr>
        <p:spPr>
          <a:xfrm>
            <a:off x="7209771" y="5849719"/>
            <a:ext cx="46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The energy-band diagram of the p-n junction under equilibrium.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43D5C-21CC-4CDB-ACC4-D2562326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280" y="1235344"/>
            <a:ext cx="3929445" cy="43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LiberationSerif-Bold"/>
              </a:rPr>
              <a:t>p-n homojunctions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952624"/>
            <a:ext cx="5362575" cy="4524376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In the quasi-neutral regions, the concentration of electrons and holes is the same as in the isolated doped semiconductors.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In the space-charge region the concentrations of majority charge carriers decrease very rapidly.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The space charge in this region is fully determined by the ionized dopant atoms fixed in the lattice.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652F-5E42-4668-B559-0103F13DC0C5}"/>
              </a:ext>
            </a:extLst>
          </p:cNvPr>
          <p:cNvSpPr/>
          <p:nvPr/>
        </p:nvSpPr>
        <p:spPr>
          <a:xfrm>
            <a:off x="1104899" y="1371600"/>
            <a:ext cx="677227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 u="none" strike="noStrike" baseline="0" dirty="0">
                <a:latin typeface="LiberationSerif-Bold"/>
              </a:rPr>
              <a:t>Under the equilibrium Condition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B975F-B95A-4A49-B5D5-73657132CEDB}"/>
              </a:ext>
            </a:extLst>
          </p:cNvPr>
          <p:cNvSpPr txBox="1"/>
          <p:nvPr/>
        </p:nvSpPr>
        <p:spPr>
          <a:xfrm>
            <a:off x="6914496" y="5520715"/>
            <a:ext cx="46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LiberationSerif"/>
              </a:rPr>
              <a:t>Concentrations profile of mobile charge carriers in a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 under equilibrium.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9EB82-0AD3-458B-B839-6A5A3B7D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885950"/>
            <a:ext cx="5604142" cy="35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LiberationSerif-Bold"/>
              </a:rPr>
              <a:t>p-n homojunctions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556-BDEA-44F4-89A0-6FCE71C6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952624"/>
            <a:ext cx="5362575" cy="4524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Electrostatic potential difference, </a:t>
            </a:r>
            <a:r>
              <a:rPr lang="en-US" sz="1800" dirty="0" err="1">
                <a:latin typeface="Adobe Caslon Pro" panose="0205050205050A020403" pitchFamily="18" charset="0"/>
              </a:rPr>
              <a:t>V</a:t>
            </a:r>
            <a:r>
              <a:rPr lang="en-US" sz="1800" baseline="-25000" dirty="0" err="1">
                <a:latin typeface="Adobe Caslon Pro" panose="0205050205050A020403" pitchFamily="18" charset="0"/>
              </a:rPr>
              <a:t>bi</a:t>
            </a:r>
            <a:r>
              <a:rPr lang="en-US" sz="1800" dirty="0">
                <a:latin typeface="Adobe Caslon Pro" panose="0205050205050A020403" pitchFamily="18" charset="0"/>
              </a:rPr>
              <a:t>, across the space-charge region.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Depletion approximation : space-charge density, ρ, is zero in the quasi-neutral regions and it is fully determined by the concentration of ionized dopants in the depletion region.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N</a:t>
            </a:r>
            <a:r>
              <a:rPr lang="en-US" sz="1800" baseline="-25000" dirty="0">
                <a:latin typeface="Adobe Caslon Pro" panose="0205050205050A020403" pitchFamily="18" charset="0"/>
              </a:rPr>
              <a:t>D</a:t>
            </a:r>
            <a:r>
              <a:rPr lang="en-US" sz="1800" dirty="0">
                <a:latin typeface="Adobe Caslon Pro" panose="0205050205050A020403" pitchFamily="18" charset="0"/>
              </a:rPr>
              <a:t> = In the depletion region of the n-type semiconductor it is the concentration of positively charged donor atoms, which determines the space charge in this region.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N</a:t>
            </a:r>
            <a:r>
              <a:rPr lang="en-US" sz="1800" baseline="-25000" dirty="0">
                <a:latin typeface="Adobe Caslon Pro" panose="0205050205050A020403" pitchFamily="18" charset="0"/>
              </a:rPr>
              <a:t>A</a:t>
            </a:r>
            <a:r>
              <a:rPr lang="en-US" sz="1800" dirty="0">
                <a:latin typeface="Adobe Caslon Pro" panose="0205050205050A020403" pitchFamily="18" charset="0"/>
              </a:rPr>
              <a:t> = In the p-type semiconductor, the concentration of negatively charged acceptor atoms, determines the space charge in the depletion region. </a:t>
            </a:r>
          </a:p>
          <a:p>
            <a:pPr algn="just"/>
            <a:r>
              <a:rPr lang="en-US" sz="1800" dirty="0">
                <a:latin typeface="Adobe Caslon Pro" panose="0205050205050A020403" pitchFamily="18" charset="0"/>
              </a:rPr>
              <a:t>Assume that : p-n junction is a step junction; it means that there is an abrupt change in doping at the metallurgical junction and the doping concentration is uniform both in the p-type and then-type semiconductors.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6652F-5E42-4668-B559-0103F13DC0C5}"/>
              </a:ext>
            </a:extLst>
          </p:cNvPr>
          <p:cNvSpPr/>
          <p:nvPr/>
        </p:nvSpPr>
        <p:spPr>
          <a:xfrm>
            <a:off x="1104899" y="1371600"/>
            <a:ext cx="677227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i="0" u="none" strike="noStrike" baseline="0" dirty="0">
                <a:latin typeface="LiberationSerif-Bold"/>
              </a:rPr>
              <a:t>Under the equilibrium Condition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B975F-B95A-4A49-B5D5-73657132CEDB}"/>
              </a:ext>
            </a:extLst>
          </p:cNvPr>
          <p:cNvSpPr txBox="1"/>
          <p:nvPr/>
        </p:nvSpPr>
        <p:spPr>
          <a:xfrm>
            <a:off x="7114521" y="6189137"/>
            <a:ext cx="468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LiberationSerif"/>
              </a:rPr>
              <a:t>Concentrations profile of mobile charge carriers in a </a:t>
            </a:r>
            <a:r>
              <a:rPr lang="en-US" sz="1800" b="0" i="1" u="none" strike="noStrike" baseline="0" dirty="0">
                <a:latin typeface="LiberationSerif-Italic"/>
              </a:rPr>
              <a:t>p-n </a:t>
            </a:r>
            <a:r>
              <a:rPr lang="en-US" sz="1800" b="0" i="0" u="none" strike="noStrike" baseline="0" dirty="0">
                <a:latin typeface="LiberationSerif"/>
              </a:rPr>
              <a:t>junction under equilibrium.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A8664-8FEC-4807-B6B5-F52136DD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4" y="1352550"/>
            <a:ext cx="4309577" cy="46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1532</TotalTime>
  <Words>1540</Words>
  <Application>Microsoft Office PowerPoint</Application>
  <PresentationFormat>Widescreen</PresentationFormat>
  <Paragraphs>118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Caslon Pro</vt:lpstr>
      <vt:lpstr>Arial</vt:lpstr>
      <vt:lpstr>Euphemia</vt:lpstr>
      <vt:lpstr>LiberationSerif</vt:lpstr>
      <vt:lpstr>LiberationSerif-Bold</vt:lpstr>
      <vt:lpstr>LiberationSerif-BoldItalic</vt:lpstr>
      <vt:lpstr>LiberationSerif-Italic</vt:lpstr>
      <vt:lpstr>Plantagenet Cherokee</vt:lpstr>
      <vt:lpstr>Wingdings</vt:lpstr>
      <vt:lpstr>Academic Literature 16x9</vt:lpstr>
      <vt:lpstr>P-N JUNCTION</vt:lpstr>
      <vt:lpstr>Types of Semiconductor junctions</vt:lpstr>
      <vt:lpstr>p-n homojunctions</vt:lpstr>
      <vt:lpstr>p-n homojunctions</vt:lpstr>
      <vt:lpstr>p-n homojunctions</vt:lpstr>
      <vt:lpstr>p-n homojunctions</vt:lpstr>
      <vt:lpstr>p-n homojunctions</vt:lpstr>
      <vt:lpstr>p-n homojunctions</vt:lpstr>
      <vt:lpstr>p-n homojunctions</vt:lpstr>
      <vt:lpstr>A Numerical !!!!</vt:lpstr>
      <vt:lpstr>What happens to p-n junction under applied voltage ??</vt:lpstr>
      <vt:lpstr>What happens to p-n junction under applied voltage ??</vt:lpstr>
      <vt:lpstr>What happens to p-n junction under applied voltage ??</vt:lpstr>
      <vt:lpstr>Boltzmann approximation</vt:lpstr>
      <vt:lpstr>Shockley equation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spectrum</dc:title>
  <dc:creator>SNIGDHARANI DHAL</dc:creator>
  <cp:lastModifiedBy>Dr. SATYANARAYAN DHAL</cp:lastModifiedBy>
  <cp:revision>129</cp:revision>
  <dcterms:created xsi:type="dcterms:W3CDTF">2020-07-27T07:48:08Z</dcterms:created>
  <dcterms:modified xsi:type="dcterms:W3CDTF">2020-08-17T06:29:38Z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